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78" r:id="rId7"/>
    <p:sldId id="266" r:id="rId8"/>
    <p:sldId id="267" r:id="rId9"/>
    <p:sldId id="268" r:id="rId10"/>
    <p:sldId id="280" r:id="rId11"/>
    <p:sldId id="262" r:id="rId12"/>
    <p:sldId id="263" r:id="rId13"/>
    <p:sldId id="273" r:id="rId14"/>
    <p:sldId id="264" r:id="rId15"/>
    <p:sldId id="265" r:id="rId16"/>
    <p:sldId id="269" r:id="rId17"/>
    <p:sldId id="274" r:id="rId18"/>
    <p:sldId id="275" r:id="rId19"/>
    <p:sldId id="276" r:id="rId20"/>
    <p:sldId id="270" r:id="rId21"/>
    <p:sldId id="271"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0" userDrawn="1">
          <p15:clr>
            <a:srgbClr val="A4A3A4"/>
          </p15:clr>
        </p15:guide>
        <p15:guide id="2" pos="75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4660"/>
  </p:normalViewPr>
  <p:slideViewPr>
    <p:cSldViewPr snapToGrid="0" showGuides="1">
      <p:cViewPr>
        <p:scale>
          <a:sx n="88" d="100"/>
          <a:sy n="88" d="100"/>
        </p:scale>
        <p:origin x="53" y="53"/>
      </p:cViewPr>
      <p:guideLst>
        <p:guide orient="horz" pos="2400"/>
        <p:guide pos="7560"/>
      </p:guideLst>
    </p:cSldViewPr>
  </p:slideViewPr>
  <p:notesTextViewPr>
    <p:cViewPr>
      <p:scale>
        <a:sx n="1" d="1"/>
        <a:sy n="1" d="1"/>
      </p:scale>
      <p:origin x="0" y="0"/>
    </p:cViewPr>
  </p:notesTextViewPr>
  <p:sorterViewPr>
    <p:cViewPr>
      <p:scale>
        <a:sx n="100" d="100"/>
        <a:sy n="100" d="100"/>
      </p:scale>
      <p:origin x="0" y="-60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EAFE2-11B3-4005-9067-CB0E864876D2}" type="datetimeFigureOut">
              <a:rPr lang="en-US" smtClean="0"/>
              <a:t>10/27/2018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03C3D-612B-491E-956C-3A4D3CE28AF8}" type="slidenum">
              <a:rPr lang="en-US" smtClean="0"/>
              <a:t>‹#›</a:t>
            </a:fld>
            <a:endParaRPr lang="en-US"/>
          </a:p>
        </p:txBody>
      </p:sp>
    </p:spTree>
    <p:extLst>
      <p:ext uri="{BB962C8B-B14F-4D97-AF65-F5344CB8AC3E}">
        <p14:creationId xmlns:p14="http://schemas.microsoft.com/office/powerpoint/2010/main" val="425796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D6C9-CC45-48AF-BAD9-6E1088924D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E8E3F2-7768-41A7-839D-F1F4031AC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500ECF-1BBE-43E7-8B13-927B6915B859}"/>
              </a:ext>
            </a:extLst>
          </p:cNvPr>
          <p:cNvSpPr>
            <a:spLocks noGrp="1"/>
          </p:cNvSpPr>
          <p:nvPr>
            <p:ph type="dt" sz="half" idx="10"/>
          </p:nvPr>
        </p:nvSpPr>
        <p:spPr/>
        <p:txBody>
          <a:bodyPr/>
          <a:lstStyle/>
          <a:p>
            <a:fld id="{141011C5-63B1-47FA-87FE-18DA9E16BE6E}" type="datetime1">
              <a:rPr lang="en-US" smtClean="0"/>
              <a:t>10/27/2018</a:t>
            </a:fld>
            <a:endParaRPr lang="en-US"/>
          </a:p>
        </p:txBody>
      </p:sp>
      <p:sp>
        <p:nvSpPr>
          <p:cNvPr id="5" name="Footer Placeholder 4">
            <a:extLst>
              <a:ext uri="{FF2B5EF4-FFF2-40B4-BE49-F238E27FC236}">
                <a16:creationId xmlns:a16="http://schemas.microsoft.com/office/drawing/2014/main" id="{284E302E-1E3F-4AE3-82F0-D7C3A3084B22}"/>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C6622B8F-D9EB-492E-AEFF-2460B03370B6}"/>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132337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2C28-587E-4FDA-9D43-3EE53DA93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BB2B33-EFCA-4364-9720-656C51C56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98213-CD1B-4227-AB70-F6B54877118B}"/>
              </a:ext>
            </a:extLst>
          </p:cNvPr>
          <p:cNvSpPr>
            <a:spLocks noGrp="1"/>
          </p:cNvSpPr>
          <p:nvPr>
            <p:ph type="dt" sz="half" idx="10"/>
          </p:nvPr>
        </p:nvSpPr>
        <p:spPr/>
        <p:txBody>
          <a:bodyPr/>
          <a:lstStyle/>
          <a:p>
            <a:fld id="{BB17FF78-6963-4E33-96F4-A0F777C339F3}" type="datetime1">
              <a:rPr lang="en-US" smtClean="0"/>
              <a:t>10/27/2018</a:t>
            </a:fld>
            <a:endParaRPr lang="en-US"/>
          </a:p>
        </p:txBody>
      </p:sp>
      <p:sp>
        <p:nvSpPr>
          <p:cNvPr id="5" name="Footer Placeholder 4">
            <a:extLst>
              <a:ext uri="{FF2B5EF4-FFF2-40B4-BE49-F238E27FC236}">
                <a16:creationId xmlns:a16="http://schemas.microsoft.com/office/drawing/2014/main" id="{6A5EEE14-C6AB-4BFF-9EBE-3A28E593BF3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520BC422-A8EF-466B-99C1-2ACC724D3BF3}"/>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257255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6B7E58-4E6A-4079-98A5-B7B5DE0348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9FCD12-69C6-4038-BEE3-CFE40E77E7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6FC6A-676A-4262-9DBB-45DF7E0CAB7D}"/>
              </a:ext>
            </a:extLst>
          </p:cNvPr>
          <p:cNvSpPr>
            <a:spLocks noGrp="1"/>
          </p:cNvSpPr>
          <p:nvPr>
            <p:ph type="dt" sz="half" idx="10"/>
          </p:nvPr>
        </p:nvSpPr>
        <p:spPr/>
        <p:txBody>
          <a:bodyPr/>
          <a:lstStyle/>
          <a:p>
            <a:fld id="{CCB5B734-539E-474D-82D5-3A38AF944857}" type="datetime1">
              <a:rPr lang="en-US" smtClean="0"/>
              <a:t>10/27/2018</a:t>
            </a:fld>
            <a:endParaRPr lang="en-US"/>
          </a:p>
        </p:txBody>
      </p:sp>
      <p:sp>
        <p:nvSpPr>
          <p:cNvPr id="5" name="Footer Placeholder 4">
            <a:extLst>
              <a:ext uri="{FF2B5EF4-FFF2-40B4-BE49-F238E27FC236}">
                <a16:creationId xmlns:a16="http://schemas.microsoft.com/office/drawing/2014/main" id="{D440BF68-EE85-427A-990E-C80AB564BA88}"/>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9F6C4266-CFE4-4E13-A5FB-D20029D9933D}"/>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178310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62599-42D6-48ED-8518-C0F7E3AD62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A328A-14C3-4612-A8B2-55D93D1AF6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A8723-34B1-4D5B-8917-911980E07898}"/>
              </a:ext>
            </a:extLst>
          </p:cNvPr>
          <p:cNvSpPr>
            <a:spLocks noGrp="1"/>
          </p:cNvSpPr>
          <p:nvPr>
            <p:ph type="dt" sz="half" idx="10"/>
          </p:nvPr>
        </p:nvSpPr>
        <p:spPr/>
        <p:txBody>
          <a:bodyPr/>
          <a:lstStyle/>
          <a:p>
            <a:fld id="{81C0327F-FB56-415B-8038-63B3366B6929}" type="datetime1">
              <a:rPr lang="en-US" smtClean="0"/>
              <a:t>10/27/2018</a:t>
            </a:fld>
            <a:endParaRPr lang="en-US"/>
          </a:p>
        </p:txBody>
      </p:sp>
      <p:sp>
        <p:nvSpPr>
          <p:cNvPr id="5" name="Footer Placeholder 4">
            <a:extLst>
              <a:ext uri="{FF2B5EF4-FFF2-40B4-BE49-F238E27FC236}">
                <a16:creationId xmlns:a16="http://schemas.microsoft.com/office/drawing/2014/main" id="{61515E58-F96D-4EEF-A850-8B2972EEA75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175969E0-0AFF-4EF6-81D4-B08B96DEB4F9}"/>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148328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687B7-CFD2-4EF6-9CDF-56548DC912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692679-D2C9-45C8-89C9-719837E587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94745A-B719-4A0F-A158-2792A7069CB8}"/>
              </a:ext>
            </a:extLst>
          </p:cNvPr>
          <p:cNvSpPr>
            <a:spLocks noGrp="1"/>
          </p:cNvSpPr>
          <p:nvPr>
            <p:ph type="dt" sz="half" idx="10"/>
          </p:nvPr>
        </p:nvSpPr>
        <p:spPr/>
        <p:txBody>
          <a:bodyPr/>
          <a:lstStyle/>
          <a:p>
            <a:fld id="{DD52C02C-AD1D-41C8-AD30-023F6CD7A506}" type="datetime1">
              <a:rPr lang="en-US" smtClean="0"/>
              <a:t>10/27/2018</a:t>
            </a:fld>
            <a:endParaRPr lang="en-US"/>
          </a:p>
        </p:txBody>
      </p:sp>
      <p:sp>
        <p:nvSpPr>
          <p:cNvPr id="5" name="Footer Placeholder 4">
            <a:extLst>
              <a:ext uri="{FF2B5EF4-FFF2-40B4-BE49-F238E27FC236}">
                <a16:creationId xmlns:a16="http://schemas.microsoft.com/office/drawing/2014/main" id="{389908B9-8CE8-4FEC-8BBD-A259E42854A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DF257F01-55AD-4809-B778-FD56D0BA0CA5}"/>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194716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B643-5C39-4379-8086-8CDB467735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96E4D7-2C65-4987-AA45-07CC20349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E5E987-85A6-4CFD-90CE-150F66D822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77EB3C-C0AD-417E-B672-51336D05C6BA}"/>
              </a:ext>
            </a:extLst>
          </p:cNvPr>
          <p:cNvSpPr>
            <a:spLocks noGrp="1"/>
          </p:cNvSpPr>
          <p:nvPr>
            <p:ph type="dt" sz="half" idx="10"/>
          </p:nvPr>
        </p:nvSpPr>
        <p:spPr/>
        <p:txBody>
          <a:bodyPr/>
          <a:lstStyle/>
          <a:p>
            <a:fld id="{8597B29B-B245-4FCD-A61E-4EC9DC295E04}" type="datetime1">
              <a:rPr lang="en-US" smtClean="0"/>
              <a:t>10/27/2018</a:t>
            </a:fld>
            <a:endParaRPr lang="en-US"/>
          </a:p>
        </p:txBody>
      </p:sp>
      <p:sp>
        <p:nvSpPr>
          <p:cNvPr id="6" name="Footer Placeholder 5">
            <a:extLst>
              <a:ext uri="{FF2B5EF4-FFF2-40B4-BE49-F238E27FC236}">
                <a16:creationId xmlns:a16="http://schemas.microsoft.com/office/drawing/2014/main" id="{78EE0352-3EE1-440A-8141-A0C74B1425D0}"/>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996A4DC0-40EE-4C34-B21D-5920FC7B78E6}"/>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66168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FEFE9-BAA4-4BC3-A678-0DCDE95F85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23E302-DD70-4BDF-B3C5-FA897BC28E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71D967-DEFA-4C9B-A8CC-9012ABBB78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9BF195-06E6-4C6A-9751-ACB39D64B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509331-9BC9-4209-ADE0-05CC3A53F56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D6530-7F77-43BB-B6D5-919C5E182C0E}"/>
              </a:ext>
            </a:extLst>
          </p:cNvPr>
          <p:cNvSpPr>
            <a:spLocks noGrp="1"/>
          </p:cNvSpPr>
          <p:nvPr>
            <p:ph type="dt" sz="half" idx="10"/>
          </p:nvPr>
        </p:nvSpPr>
        <p:spPr/>
        <p:txBody>
          <a:bodyPr/>
          <a:lstStyle/>
          <a:p>
            <a:fld id="{3923EE98-0B9B-43C5-B0B8-9104BBF23A8B}" type="datetime1">
              <a:rPr lang="en-US" smtClean="0"/>
              <a:t>10/27/2018</a:t>
            </a:fld>
            <a:endParaRPr lang="en-US"/>
          </a:p>
        </p:txBody>
      </p:sp>
      <p:sp>
        <p:nvSpPr>
          <p:cNvPr id="8" name="Footer Placeholder 7">
            <a:extLst>
              <a:ext uri="{FF2B5EF4-FFF2-40B4-BE49-F238E27FC236}">
                <a16:creationId xmlns:a16="http://schemas.microsoft.com/office/drawing/2014/main" id="{A873E327-1BDE-485D-B5B4-5C95C3AF2D97}"/>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CCC9EAB8-EC51-45A2-9B6E-8D244490BB79}"/>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346298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B9C9-5833-42E2-AE56-B1EC1F7F89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BD5FA0-B17C-49C7-8B5A-36D2F40A3251}"/>
              </a:ext>
            </a:extLst>
          </p:cNvPr>
          <p:cNvSpPr>
            <a:spLocks noGrp="1"/>
          </p:cNvSpPr>
          <p:nvPr>
            <p:ph type="dt" sz="half" idx="10"/>
          </p:nvPr>
        </p:nvSpPr>
        <p:spPr/>
        <p:txBody>
          <a:bodyPr/>
          <a:lstStyle/>
          <a:p>
            <a:fld id="{5EB2B171-E209-4DF9-8AAB-CA9C02280AFD}" type="datetime1">
              <a:rPr lang="en-US" smtClean="0"/>
              <a:t>10/27/2018</a:t>
            </a:fld>
            <a:endParaRPr lang="en-US"/>
          </a:p>
        </p:txBody>
      </p:sp>
      <p:sp>
        <p:nvSpPr>
          <p:cNvPr id="4" name="Footer Placeholder 3">
            <a:extLst>
              <a:ext uri="{FF2B5EF4-FFF2-40B4-BE49-F238E27FC236}">
                <a16:creationId xmlns:a16="http://schemas.microsoft.com/office/drawing/2014/main" id="{B8977B48-3CC7-4C58-974E-3EBD7BD1BA70}"/>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9D4E389E-09DE-466D-AAE3-A08EE7CFEAF1}"/>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384018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14B99-5C03-4E90-9096-6E4C3374777E}"/>
              </a:ext>
            </a:extLst>
          </p:cNvPr>
          <p:cNvSpPr>
            <a:spLocks noGrp="1"/>
          </p:cNvSpPr>
          <p:nvPr>
            <p:ph type="dt" sz="half" idx="10"/>
          </p:nvPr>
        </p:nvSpPr>
        <p:spPr/>
        <p:txBody>
          <a:bodyPr/>
          <a:lstStyle/>
          <a:p>
            <a:fld id="{EA494EB6-8ABB-42F3-9700-739B057108AB}" type="datetime1">
              <a:rPr lang="en-US" smtClean="0"/>
              <a:t>10/27/2018</a:t>
            </a:fld>
            <a:endParaRPr lang="en-US"/>
          </a:p>
        </p:txBody>
      </p:sp>
      <p:sp>
        <p:nvSpPr>
          <p:cNvPr id="3" name="Footer Placeholder 2">
            <a:extLst>
              <a:ext uri="{FF2B5EF4-FFF2-40B4-BE49-F238E27FC236}">
                <a16:creationId xmlns:a16="http://schemas.microsoft.com/office/drawing/2014/main" id="{EFD5D0F3-E499-47CE-8FAC-27C19B92F535}"/>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675152E9-BC8C-4E27-9538-E63B0F945844}"/>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124757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7ABE-260C-4A37-813C-8BCDF7BA4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75C24D-6DAA-4750-9C23-6EAE3E2BF5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0B1985-85E1-47DE-AE95-F88165AFE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F69288-6F99-455D-9748-FEE29B3AB9F1}"/>
              </a:ext>
            </a:extLst>
          </p:cNvPr>
          <p:cNvSpPr>
            <a:spLocks noGrp="1"/>
          </p:cNvSpPr>
          <p:nvPr>
            <p:ph type="dt" sz="half" idx="10"/>
          </p:nvPr>
        </p:nvSpPr>
        <p:spPr/>
        <p:txBody>
          <a:bodyPr/>
          <a:lstStyle/>
          <a:p>
            <a:fld id="{7A1181E7-72CA-4EBD-BD76-0BB2F754211B}" type="datetime1">
              <a:rPr lang="en-US" smtClean="0"/>
              <a:t>10/27/2018</a:t>
            </a:fld>
            <a:endParaRPr lang="en-US"/>
          </a:p>
        </p:txBody>
      </p:sp>
      <p:sp>
        <p:nvSpPr>
          <p:cNvPr id="6" name="Footer Placeholder 5">
            <a:extLst>
              <a:ext uri="{FF2B5EF4-FFF2-40B4-BE49-F238E27FC236}">
                <a16:creationId xmlns:a16="http://schemas.microsoft.com/office/drawing/2014/main" id="{6C89956E-848C-40FF-BC5B-160017F46A8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C005516C-802F-45A8-8321-C6343D655A77}"/>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297447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C207-A190-49C1-A974-71DABECEC4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86E5D-431E-4405-93CA-DE23F4C17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6FE482-F97D-4AC3-A210-1DADE13FD0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F4ACCA-57BF-401C-B301-F7521E9196FE}"/>
              </a:ext>
            </a:extLst>
          </p:cNvPr>
          <p:cNvSpPr>
            <a:spLocks noGrp="1"/>
          </p:cNvSpPr>
          <p:nvPr>
            <p:ph type="dt" sz="half" idx="10"/>
          </p:nvPr>
        </p:nvSpPr>
        <p:spPr/>
        <p:txBody>
          <a:bodyPr/>
          <a:lstStyle/>
          <a:p>
            <a:fld id="{373DA839-34AB-41E3-A1A7-B83BC7C100E2}" type="datetime1">
              <a:rPr lang="en-US" smtClean="0"/>
              <a:t>10/27/2018</a:t>
            </a:fld>
            <a:endParaRPr lang="en-US"/>
          </a:p>
        </p:txBody>
      </p:sp>
      <p:sp>
        <p:nvSpPr>
          <p:cNvPr id="6" name="Footer Placeholder 5">
            <a:extLst>
              <a:ext uri="{FF2B5EF4-FFF2-40B4-BE49-F238E27FC236}">
                <a16:creationId xmlns:a16="http://schemas.microsoft.com/office/drawing/2014/main" id="{DD4D0BC2-3DE3-486F-B850-719FBA34AF9D}"/>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D884FD50-2611-4340-8D52-02D142B61494}"/>
              </a:ext>
            </a:extLst>
          </p:cNvPr>
          <p:cNvSpPr>
            <a:spLocks noGrp="1"/>
          </p:cNvSpPr>
          <p:nvPr>
            <p:ph type="sldNum" sz="quarter" idx="12"/>
          </p:nvPr>
        </p:nvSpPr>
        <p:spPr/>
        <p:txBody>
          <a:bodyPr/>
          <a:lstStyle/>
          <a:p>
            <a:fld id="{66FFF959-D28D-49ED-8095-64756E091F32}" type="slidenum">
              <a:rPr lang="en-US" smtClean="0"/>
              <a:t>‹#›</a:t>
            </a:fld>
            <a:endParaRPr lang="en-US"/>
          </a:p>
        </p:txBody>
      </p:sp>
    </p:spTree>
    <p:extLst>
      <p:ext uri="{BB962C8B-B14F-4D97-AF65-F5344CB8AC3E}">
        <p14:creationId xmlns:p14="http://schemas.microsoft.com/office/powerpoint/2010/main" val="1227297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8FEFEA-A2BC-4026-A491-BBA548191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3131A1-547C-4B8D-BC28-A35FA6E9A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97D78-262F-4011-99A6-58F43736EC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F8A55-B6E3-43FE-BAA5-9A672314B366}" type="datetime1">
              <a:rPr lang="en-US" smtClean="0"/>
              <a:t>10/27/2018</a:t>
            </a:fld>
            <a:endParaRPr lang="en-US"/>
          </a:p>
        </p:txBody>
      </p:sp>
      <p:sp>
        <p:nvSpPr>
          <p:cNvPr id="5" name="Footer Placeholder 4">
            <a:extLst>
              <a:ext uri="{FF2B5EF4-FFF2-40B4-BE49-F238E27FC236}">
                <a16:creationId xmlns:a16="http://schemas.microsoft.com/office/drawing/2014/main" id="{F6FAB39D-37D0-44EC-95D8-9295B921E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E878A62F-2CBC-476B-95C5-BFE6CC38C0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FF959-D28D-49ED-8095-64756E091F32}" type="slidenum">
              <a:rPr lang="en-US" smtClean="0"/>
              <a:t>‹#›</a:t>
            </a:fld>
            <a:endParaRPr lang="en-US"/>
          </a:p>
        </p:txBody>
      </p:sp>
    </p:spTree>
    <p:extLst>
      <p:ext uri="{BB962C8B-B14F-4D97-AF65-F5344CB8AC3E}">
        <p14:creationId xmlns:p14="http://schemas.microsoft.com/office/powerpoint/2010/main" val="1722816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Tree>
    <p:extLst>
      <p:ext uri="{BB962C8B-B14F-4D97-AF65-F5344CB8AC3E}">
        <p14:creationId xmlns:p14="http://schemas.microsoft.com/office/powerpoint/2010/main" val="289116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295" y="202618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sp>
        <p:nvSpPr>
          <p:cNvPr id="18" name="TextBox 17">
            <a:extLst>
              <a:ext uri="{FF2B5EF4-FFF2-40B4-BE49-F238E27FC236}">
                <a16:creationId xmlns:a16="http://schemas.microsoft.com/office/drawing/2014/main" id="{38A435D8-742B-412C-988A-C12082701BA0}"/>
              </a:ext>
            </a:extLst>
          </p:cNvPr>
          <p:cNvSpPr txBox="1"/>
          <p:nvPr/>
        </p:nvSpPr>
        <p:spPr>
          <a:xfrm>
            <a:off x="1461350" y="647693"/>
            <a:ext cx="4000612" cy="369332"/>
          </a:xfrm>
          <a:prstGeom prst="rect">
            <a:avLst/>
          </a:prstGeom>
          <a:noFill/>
          <a:ln>
            <a:noFill/>
          </a:ln>
        </p:spPr>
        <p:txBody>
          <a:bodyPr wrap="square" rtlCol="0">
            <a:spAutoFit/>
          </a:bodyPr>
          <a:lstStyle/>
          <a:p>
            <a:pPr algn="ctr"/>
            <a:r>
              <a:rPr lang="en-US" b="1" dirty="0"/>
              <a:t>A</a:t>
            </a:r>
          </a:p>
        </p:txBody>
      </p:sp>
      <p:cxnSp>
        <p:nvCxnSpPr>
          <p:cNvPr id="20" name="Straight Connector 19">
            <a:extLst>
              <a:ext uri="{FF2B5EF4-FFF2-40B4-BE49-F238E27FC236}">
                <a16:creationId xmlns:a16="http://schemas.microsoft.com/office/drawing/2014/main" id="{B2C7EEC5-B0AC-4FD4-A5CF-6462A7A04442}"/>
              </a:ext>
            </a:extLst>
          </p:cNvPr>
          <p:cNvCxnSpPr>
            <a:cxnSpLocks/>
          </p:cNvCxnSpPr>
          <p:nvPr/>
        </p:nvCxnSpPr>
        <p:spPr>
          <a:xfrm>
            <a:off x="1505537" y="1017025"/>
            <a:ext cx="4000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9C972B6-61AE-4782-92F9-2DD9BFA491B5}"/>
              </a:ext>
            </a:extLst>
          </p:cNvPr>
          <p:cNvSpPr txBox="1"/>
          <p:nvPr/>
        </p:nvSpPr>
        <p:spPr>
          <a:xfrm>
            <a:off x="5841175" y="509193"/>
            <a:ext cx="658761" cy="646331"/>
          </a:xfrm>
          <a:prstGeom prst="rect">
            <a:avLst/>
          </a:prstGeom>
          <a:noFill/>
        </p:spPr>
        <p:txBody>
          <a:bodyPr wrap="square" rtlCol="0">
            <a:spAutoFit/>
          </a:bodyPr>
          <a:lstStyle/>
          <a:p>
            <a:pPr algn="ctr"/>
            <a:r>
              <a:rPr lang="en-US" sz="3600" dirty="0"/>
              <a:t>=</a:t>
            </a:r>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ext uri="{D42A27DB-BD31-4B8C-83A1-F6EECF244321}">
                <p14:modId xmlns:p14="http://schemas.microsoft.com/office/powerpoint/2010/main" val="1318560345"/>
              </p:ext>
            </p:extLst>
          </p:nvPr>
        </p:nvGraphicFramePr>
        <p:xfrm>
          <a:off x="6427304" y="1604758"/>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cxnSp>
        <p:nvCxnSpPr>
          <p:cNvPr id="19" name="Straight Connector 18">
            <a:extLst>
              <a:ext uri="{FF2B5EF4-FFF2-40B4-BE49-F238E27FC236}">
                <a16:creationId xmlns:a16="http://schemas.microsoft.com/office/drawing/2014/main" id="{97C3A052-B364-4742-983A-B85283EBDF95}"/>
              </a:ext>
            </a:extLst>
          </p:cNvPr>
          <p:cNvCxnSpPr>
            <a:cxnSpLocks/>
          </p:cNvCxnSpPr>
          <p:nvPr/>
        </p:nvCxnSpPr>
        <p:spPr>
          <a:xfrm>
            <a:off x="6427304" y="1017025"/>
            <a:ext cx="4427779" cy="64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C3D2EAE-7573-4CEC-864D-67CB312658C6}"/>
              </a:ext>
            </a:extLst>
          </p:cNvPr>
          <p:cNvSpPr txBox="1"/>
          <p:nvPr/>
        </p:nvSpPr>
        <p:spPr>
          <a:xfrm>
            <a:off x="6880194" y="663251"/>
            <a:ext cx="4000612" cy="369332"/>
          </a:xfrm>
          <a:prstGeom prst="rect">
            <a:avLst/>
          </a:prstGeom>
          <a:noFill/>
          <a:ln>
            <a:noFill/>
          </a:ln>
        </p:spPr>
        <p:txBody>
          <a:bodyPr wrap="square" rtlCol="0">
            <a:spAutoFit/>
          </a:bodyPr>
          <a:lstStyle/>
          <a:p>
            <a:r>
              <a:rPr lang="en-US" b="1" dirty="0"/>
              <a:t>  L                 +                    OE</a:t>
            </a:r>
          </a:p>
        </p:txBody>
      </p:sp>
      <p:sp>
        <p:nvSpPr>
          <p:cNvPr id="2" name="TextBox 1">
            <a:extLst>
              <a:ext uri="{FF2B5EF4-FFF2-40B4-BE49-F238E27FC236}">
                <a16:creationId xmlns:a16="http://schemas.microsoft.com/office/drawing/2014/main" id="{BDBE253E-CB9E-4E1F-83FD-994316925EA1}"/>
              </a:ext>
            </a:extLst>
          </p:cNvPr>
          <p:cNvSpPr txBox="1"/>
          <p:nvPr/>
        </p:nvSpPr>
        <p:spPr>
          <a:xfrm>
            <a:off x="8332284" y="1661753"/>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33189"/>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5" name="Left Brace 4">
            <a:extLst>
              <a:ext uri="{FF2B5EF4-FFF2-40B4-BE49-F238E27FC236}">
                <a16:creationId xmlns:a16="http://schemas.microsoft.com/office/drawing/2014/main" id="{FCFACB00-5D00-4C88-B1E9-C9A0A8D5C32B}"/>
              </a:ext>
            </a:extLst>
          </p:cNvPr>
          <p:cNvSpPr/>
          <p:nvPr/>
        </p:nvSpPr>
        <p:spPr>
          <a:xfrm rot="5400000">
            <a:off x="9253476" y="-75551"/>
            <a:ext cx="412780" cy="3000762"/>
          </a:xfrm>
          <a:prstGeom prst="leftBrace">
            <a:avLst>
              <a:gd name="adj1" fmla="val 11710"/>
              <a:gd name="adj2" fmla="val 49983"/>
            </a:avLst>
          </a:prstGeom>
          <a:ln>
            <a:solidFill>
              <a:schemeClr val="tx1"/>
            </a:solidFill>
          </a:ln>
        </p:spPr>
        <p:style>
          <a:lnRef idx="1">
            <a:schemeClr val="dk1"/>
          </a:lnRef>
          <a:fillRef idx="0">
            <a:schemeClr val="dk1"/>
          </a:fillRef>
          <a:effectRef idx="0">
            <a:schemeClr val="dk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effectLst>
                <a:outerShdw blurRad="38100" dist="19050" dir="2700000" algn="tl" rotWithShape="0">
                  <a:schemeClr val="dk1">
                    <a:alpha val="40000"/>
                  </a:schemeClr>
                </a:outerShdw>
              </a:effectLst>
            </a:endParaRP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0232661" y="2039878"/>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7" name="TextBox 6">
            <a:extLst>
              <a:ext uri="{FF2B5EF4-FFF2-40B4-BE49-F238E27FC236}">
                <a16:creationId xmlns:a16="http://schemas.microsoft.com/office/drawing/2014/main" id="{728A6E0B-210B-49C8-8D1E-E32B195F6509}"/>
              </a:ext>
            </a:extLst>
          </p:cNvPr>
          <p:cNvSpPr txBox="1"/>
          <p:nvPr/>
        </p:nvSpPr>
        <p:spPr>
          <a:xfrm>
            <a:off x="3148677" y="975880"/>
            <a:ext cx="863207" cy="338554"/>
          </a:xfrm>
          <a:prstGeom prst="rect">
            <a:avLst/>
          </a:prstGeom>
          <a:noFill/>
        </p:spPr>
        <p:txBody>
          <a:bodyPr wrap="square" rtlCol="0">
            <a:spAutoFit/>
          </a:bodyPr>
          <a:lstStyle/>
          <a:p>
            <a:r>
              <a:rPr lang="en-US" sz="1600" b="1" dirty="0"/>
              <a:t>11,350</a:t>
            </a:r>
          </a:p>
        </p:txBody>
      </p:sp>
      <p:sp>
        <p:nvSpPr>
          <p:cNvPr id="45" name="TextBox 44">
            <a:extLst>
              <a:ext uri="{FF2B5EF4-FFF2-40B4-BE49-F238E27FC236}">
                <a16:creationId xmlns:a16="http://schemas.microsoft.com/office/drawing/2014/main" id="{CCEC484B-B3B8-4B51-A9F6-132341066CEF}"/>
              </a:ext>
            </a:extLst>
          </p:cNvPr>
          <p:cNvSpPr txBox="1"/>
          <p:nvPr/>
        </p:nvSpPr>
        <p:spPr>
          <a:xfrm>
            <a:off x="6830121" y="975880"/>
            <a:ext cx="863207" cy="338554"/>
          </a:xfrm>
          <a:prstGeom prst="rect">
            <a:avLst/>
          </a:prstGeom>
          <a:noFill/>
        </p:spPr>
        <p:txBody>
          <a:bodyPr wrap="square" rtlCol="0">
            <a:spAutoFit/>
          </a:bodyPr>
          <a:lstStyle/>
          <a:p>
            <a:r>
              <a:rPr lang="en-US" sz="1600" b="1" dirty="0"/>
              <a:t>1,600</a:t>
            </a:r>
          </a:p>
        </p:txBody>
      </p:sp>
      <p:sp>
        <p:nvSpPr>
          <p:cNvPr id="46" name="TextBox 45">
            <a:extLst>
              <a:ext uri="{FF2B5EF4-FFF2-40B4-BE49-F238E27FC236}">
                <a16:creationId xmlns:a16="http://schemas.microsoft.com/office/drawing/2014/main" id="{48CD9369-C26D-45F5-A028-59BC7A5157CB}"/>
              </a:ext>
            </a:extLst>
          </p:cNvPr>
          <p:cNvSpPr txBox="1"/>
          <p:nvPr/>
        </p:nvSpPr>
        <p:spPr>
          <a:xfrm>
            <a:off x="9067373" y="975880"/>
            <a:ext cx="863207" cy="338554"/>
          </a:xfrm>
          <a:prstGeom prst="rect">
            <a:avLst/>
          </a:prstGeom>
          <a:noFill/>
        </p:spPr>
        <p:txBody>
          <a:bodyPr wrap="square" rtlCol="0">
            <a:spAutoFit/>
          </a:bodyPr>
          <a:lstStyle/>
          <a:p>
            <a:r>
              <a:rPr lang="en-US" sz="1600" b="1" dirty="0"/>
              <a:t>9,750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78293" y="664015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90168" y="6578301"/>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64129" y="4601005"/>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86156" y="664538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56622" y="656569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ext uri="{D42A27DB-BD31-4B8C-83A1-F6EECF244321}">
                <p14:modId xmlns:p14="http://schemas.microsoft.com/office/powerpoint/2010/main" val="1250832300"/>
              </p:ext>
            </p:extLst>
          </p:nvPr>
        </p:nvGraphicFramePr>
        <p:xfrm>
          <a:off x="8721236" y="6187977"/>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9018439" y="6233516"/>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solidFill>
                  <a:schemeClr val="accent1"/>
                </a:solidFill>
              </a:rPr>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solidFill>
                  <a:srgbClr val="FF0000"/>
                </a:solidFill>
              </a:rPr>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803449" y="6242832"/>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47027" y="6242832"/>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ext uri="{D42A27DB-BD31-4B8C-83A1-F6EECF244321}">
                <p14:modId xmlns:p14="http://schemas.microsoft.com/office/powerpoint/2010/main" val="3005524755"/>
              </p:ext>
            </p:extLst>
          </p:nvPr>
        </p:nvGraphicFramePr>
        <p:xfrm>
          <a:off x="9459082" y="6168959"/>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ext uri="{D42A27DB-BD31-4B8C-83A1-F6EECF244321}">
                <p14:modId xmlns:p14="http://schemas.microsoft.com/office/powerpoint/2010/main" val="524593507"/>
              </p:ext>
            </p:extLst>
          </p:nvPr>
        </p:nvGraphicFramePr>
        <p:xfrm>
          <a:off x="10216670" y="6175217"/>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9" name="Rectangle 8">
            <a:extLst>
              <a:ext uri="{FF2B5EF4-FFF2-40B4-BE49-F238E27FC236}">
                <a16:creationId xmlns:a16="http://schemas.microsoft.com/office/drawing/2014/main" id="{13FC05C8-40DA-4404-A48A-27F85E01345A}"/>
              </a:ext>
            </a:extLst>
          </p:cNvPr>
          <p:cNvSpPr/>
          <p:nvPr/>
        </p:nvSpPr>
        <p:spPr>
          <a:xfrm>
            <a:off x="910278" y="480225"/>
            <a:ext cx="7049208" cy="6362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69780B7-8556-4A10-8DD3-491D71099DDD}"/>
              </a:ext>
            </a:extLst>
          </p:cNvPr>
          <p:cNvSpPr txBox="1"/>
          <p:nvPr/>
        </p:nvSpPr>
        <p:spPr>
          <a:xfrm>
            <a:off x="1330318" y="2953525"/>
            <a:ext cx="5433940" cy="1569660"/>
          </a:xfrm>
          <a:prstGeom prst="rect">
            <a:avLst/>
          </a:prstGeom>
          <a:noFill/>
        </p:spPr>
        <p:txBody>
          <a:bodyPr wrap="square" rtlCol="0">
            <a:spAutoFit/>
          </a:bodyPr>
          <a:lstStyle/>
          <a:p>
            <a:r>
              <a:rPr lang="en-US" sz="2400" dirty="0"/>
              <a:t>The capital, revenue, and expense amounts are sources for numbers in the income statement and statement of owner’s equity.</a:t>
            </a:r>
          </a:p>
        </p:txBody>
      </p:sp>
    </p:spTree>
    <p:extLst>
      <p:ext uri="{BB962C8B-B14F-4D97-AF65-F5344CB8AC3E}">
        <p14:creationId xmlns:p14="http://schemas.microsoft.com/office/powerpoint/2010/main" val="300947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FA7E-6422-4104-BD26-B30098EFD965}"/>
              </a:ext>
            </a:extLst>
          </p:cNvPr>
          <p:cNvSpPr>
            <a:spLocks noGrp="1"/>
          </p:cNvSpPr>
          <p:nvPr>
            <p:ph type="title"/>
          </p:nvPr>
        </p:nvSpPr>
        <p:spPr>
          <a:xfrm>
            <a:off x="838198" y="273091"/>
            <a:ext cx="10515600" cy="595085"/>
          </a:xfrm>
        </p:spPr>
        <p:txBody>
          <a:bodyPr>
            <a:normAutofit fontScale="90000"/>
          </a:bodyPr>
          <a:lstStyle/>
          <a:p>
            <a:pPr algn="ctr"/>
            <a:r>
              <a:rPr lang="en-US" sz="3200" b="1" dirty="0">
                <a:solidFill>
                  <a:schemeClr val="accent1">
                    <a:lumMod val="75000"/>
                  </a:schemeClr>
                </a:solidFill>
              </a:rPr>
              <a:t>Identify and Prepare an Income Statement</a:t>
            </a:r>
            <a:br>
              <a:rPr lang="en-US" dirty="0"/>
            </a:br>
            <a:endParaRPr lang="en-US" dirty="0"/>
          </a:p>
        </p:txBody>
      </p:sp>
      <p:sp>
        <p:nvSpPr>
          <p:cNvPr id="3" name="Footer Placeholder 2">
            <a:extLst>
              <a:ext uri="{FF2B5EF4-FFF2-40B4-BE49-F238E27FC236}">
                <a16:creationId xmlns:a16="http://schemas.microsoft.com/office/drawing/2014/main" id="{3A232272-0E67-486C-834C-4034AF75944D}"/>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B4A6A4CF-8AAC-4631-932E-0AB8BF7FEC4B}"/>
              </a:ext>
            </a:extLst>
          </p:cNvPr>
          <p:cNvSpPr/>
          <p:nvPr/>
        </p:nvSpPr>
        <p:spPr>
          <a:xfrm>
            <a:off x="1258803" y="1937591"/>
            <a:ext cx="1069524"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Example:</a:t>
            </a:r>
          </a:p>
        </p:txBody>
      </p:sp>
      <p:graphicFrame>
        <p:nvGraphicFramePr>
          <p:cNvPr id="5" name="Table 4">
            <a:extLst>
              <a:ext uri="{FF2B5EF4-FFF2-40B4-BE49-F238E27FC236}">
                <a16:creationId xmlns:a16="http://schemas.microsoft.com/office/drawing/2014/main" id="{4AE7EC8F-67A6-4DD6-B1C0-C28C7624752B}"/>
              </a:ext>
            </a:extLst>
          </p:cNvPr>
          <p:cNvGraphicFramePr>
            <a:graphicFrameLocks noGrp="1"/>
          </p:cNvGraphicFramePr>
          <p:nvPr>
            <p:extLst>
              <p:ext uri="{D42A27DB-BD31-4B8C-83A1-F6EECF244321}">
                <p14:modId xmlns:p14="http://schemas.microsoft.com/office/powerpoint/2010/main" val="522202912"/>
              </p:ext>
            </p:extLst>
          </p:nvPr>
        </p:nvGraphicFramePr>
        <p:xfrm>
          <a:off x="3454400" y="819091"/>
          <a:ext cx="4963886" cy="2770868"/>
        </p:xfrm>
        <a:graphic>
          <a:graphicData uri="http://schemas.openxmlformats.org/drawingml/2006/table">
            <a:tbl>
              <a:tblPr>
                <a:tableStyleId>{2D5ABB26-0587-4C30-8999-92F81FD0307C}</a:tableStyleId>
              </a:tblPr>
              <a:tblGrid>
                <a:gridCol w="78969">
                  <a:extLst>
                    <a:ext uri="{9D8B030D-6E8A-4147-A177-3AD203B41FA5}">
                      <a16:colId xmlns:a16="http://schemas.microsoft.com/office/drawing/2014/main" val="1249774405"/>
                    </a:ext>
                  </a:extLst>
                </a:gridCol>
                <a:gridCol w="2428758">
                  <a:extLst>
                    <a:ext uri="{9D8B030D-6E8A-4147-A177-3AD203B41FA5}">
                      <a16:colId xmlns:a16="http://schemas.microsoft.com/office/drawing/2014/main" val="2220254276"/>
                    </a:ext>
                  </a:extLst>
                </a:gridCol>
                <a:gridCol w="261088">
                  <a:extLst>
                    <a:ext uri="{9D8B030D-6E8A-4147-A177-3AD203B41FA5}">
                      <a16:colId xmlns:a16="http://schemas.microsoft.com/office/drawing/2014/main" val="475158870"/>
                    </a:ext>
                  </a:extLst>
                </a:gridCol>
                <a:gridCol w="425477">
                  <a:extLst>
                    <a:ext uri="{9D8B030D-6E8A-4147-A177-3AD203B41FA5}">
                      <a16:colId xmlns:a16="http://schemas.microsoft.com/office/drawing/2014/main" val="2841921884"/>
                    </a:ext>
                  </a:extLst>
                </a:gridCol>
                <a:gridCol w="597914">
                  <a:extLst>
                    <a:ext uri="{9D8B030D-6E8A-4147-A177-3AD203B41FA5}">
                      <a16:colId xmlns:a16="http://schemas.microsoft.com/office/drawing/2014/main" val="3681676467"/>
                    </a:ext>
                  </a:extLst>
                </a:gridCol>
                <a:gridCol w="1026631">
                  <a:extLst>
                    <a:ext uri="{9D8B030D-6E8A-4147-A177-3AD203B41FA5}">
                      <a16:colId xmlns:a16="http://schemas.microsoft.com/office/drawing/2014/main" val="21018427"/>
                    </a:ext>
                  </a:extLst>
                </a:gridCol>
                <a:gridCol w="145049">
                  <a:extLst>
                    <a:ext uri="{9D8B030D-6E8A-4147-A177-3AD203B41FA5}">
                      <a16:colId xmlns:a16="http://schemas.microsoft.com/office/drawing/2014/main" val="1922850142"/>
                    </a:ext>
                  </a:extLst>
                </a:gridCol>
              </a:tblGrid>
              <a:tr h="590504">
                <a:tc gridSpan="7">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3091151"/>
                  </a:ext>
                </a:extLst>
              </a:tr>
              <a:tr h="148753">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4445" algn="r">
                        <a:lnSpc>
                          <a:spcPts val="1000"/>
                        </a:lnSpc>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55054006"/>
                  </a:ext>
                </a:extLst>
              </a:tr>
              <a:tr h="18932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$ 4,750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33626044"/>
                  </a:ext>
                </a:extLst>
              </a:tr>
              <a:tr h="18932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76651957"/>
                  </a:ext>
                </a:extLst>
              </a:tr>
              <a:tr h="18932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610711438"/>
                  </a:ext>
                </a:extLst>
              </a:tr>
              <a:tr h="26134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Supplies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tabLst>
                          <a:tab pos="413385" algn="l"/>
                        </a:tabLst>
                      </a:pPr>
                      <a:r>
                        <a:rPr lang="en-US" sz="1400" dirty="0">
                          <a:effectLst/>
                        </a:rPr>
                        <a:t>$   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69508222"/>
                  </a:ext>
                </a:extLst>
              </a:tr>
              <a:tr h="18932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4630173"/>
                  </a:ext>
                </a:extLst>
              </a:tr>
              <a:tr h="18932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Advertising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u="none" dirty="0">
                          <a:effectLst/>
                        </a:rPr>
                        <a:t>1,000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65353839"/>
                  </a:ext>
                </a:extLst>
              </a:tr>
              <a:tr h="189322">
                <a:tc gridSpan="4">
                  <a:txBody>
                    <a:bodyPr/>
                    <a:lstStyle/>
                    <a:p>
                      <a:pPr marL="0" marR="0">
                        <a:spcBef>
                          <a:spcPts val="0"/>
                        </a:spcBef>
                        <a:spcAft>
                          <a:spcPts val="0"/>
                        </a:spcAft>
                      </a:pPr>
                      <a:r>
                        <a:rPr lang="en-US" sz="1400">
                          <a:effectLst/>
                        </a:rPr>
                        <a:t>          Total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none" dirty="0">
                          <a:effectLst/>
                        </a:rPr>
                        <a:t>2,500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44823434"/>
                  </a:ext>
                </a:extLst>
              </a:tr>
              <a:tr h="18932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baseline="0" dirty="0">
                          <a:effectLst/>
                        </a:rPr>
                        <a:t>$  2,250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2843974"/>
                  </a:ext>
                </a:extLst>
              </a:tr>
              <a:tr h="162276">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10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tabLst>
                          <a:tab pos="413385" algn="l"/>
                        </a:tabLs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200" u="none" strike="noStrike"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6042994"/>
                  </a:ext>
                </a:extLst>
              </a:tr>
            </a:tbl>
          </a:graphicData>
        </a:graphic>
      </p:graphicFrame>
      <p:sp>
        <p:nvSpPr>
          <p:cNvPr id="6" name="Rectangle 5">
            <a:extLst>
              <a:ext uri="{FF2B5EF4-FFF2-40B4-BE49-F238E27FC236}">
                <a16:creationId xmlns:a16="http://schemas.microsoft.com/office/drawing/2014/main" id="{D60D0D90-EA8B-40E5-BBA1-345AD3BE66F7}"/>
              </a:ext>
            </a:extLst>
          </p:cNvPr>
          <p:cNvSpPr/>
          <p:nvPr/>
        </p:nvSpPr>
        <p:spPr>
          <a:xfrm>
            <a:off x="383946" y="3850669"/>
            <a:ext cx="11424105" cy="2631490"/>
          </a:xfrm>
          <a:prstGeom prst="rect">
            <a:avLst/>
          </a:prstGeom>
          <a:ln>
            <a:solidFill>
              <a:schemeClr val="bg1"/>
            </a:solidFill>
          </a:ln>
        </p:spPr>
        <p:txBody>
          <a:bodyPr wrap="square">
            <a:spAutoFit/>
          </a:bodyPr>
          <a:lstStyle/>
          <a:p>
            <a:r>
              <a:rPr lang="en-US" sz="2000" b="1" dirty="0">
                <a:latin typeface="Times" panose="02020603050405020304" pitchFamily="18" charset="0"/>
                <a:ea typeface="MS Mincho" panose="02020609040205080304" pitchFamily="49" charset="-128"/>
                <a:cs typeface="Times New Roman" panose="02020603050405020304" pitchFamily="18" charset="0"/>
              </a:rPr>
              <a:t>Key Points: </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pPr>
              <a:spcBef>
                <a:spcPts val="300"/>
              </a:spcBef>
            </a:pPr>
            <a:r>
              <a:rPr lang="en-US" sz="2000" dirty="0">
                <a:latin typeface="Times" panose="02020603050405020304" pitchFamily="18" charset="0"/>
                <a:ea typeface="MS Mincho" panose="02020609040205080304" pitchFamily="49" charset="-128"/>
                <a:cs typeface="Times New Roman" panose="02020603050405020304" pitchFamily="18" charset="0"/>
              </a:rPr>
              <a:t>1. The income statement consists of revenues and expenses. </a:t>
            </a:r>
          </a:p>
          <a:p>
            <a:pPr marL="174625" indent="-174625">
              <a:spcBef>
                <a:spcPts val="300"/>
              </a:spcBef>
            </a:pPr>
            <a:r>
              <a:rPr lang="en-US" sz="2000" dirty="0">
                <a:latin typeface="Times" panose="02020603050405020304" pitchFamily="18" charset="0"/>
                <a:ea typeface="MS Mincho" panose="02020609040205080304" pitchFamily="49" charset="-128"/>
                <a:cs typeface="Times New Roman" panose="02020603050405020304" pitchFamily="18" charset="0"/>
              </a:rPr>
              <a:t>2. The net income increases business wealth as a result of business operations, and causes an  increase in owner’s equity. (A net loss occurs when expenses are greater than revenues.  This causes a decrease in business wealth and decrease in owner's equity.)</a:t>
            </a:r>
            <a:r>
              <a:rPr lang="en-US" sz="2000" b="1"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r>
              <a:rPr lang="en-US" sz="2000" b="1" dirty="0">
                <a:latin typeface="Times" panose="02020603050405020304" pitchFamily="18" charset="0"/>
                <a:ea typeface="MS Mincho" panose="02020609040205080304" pitchFamily="49" charset="-128"/>
                <a:cs typeface="Times New Roman" panose="02020603050405020304" pitchFamily="18" charset="0"/>
              </a:rPr>
              <a:t>Note:  </a:t>
            </a:r>
            <a:r>
              <a:rPr lang="en-US" sz="2000" dirty="0">
                <a:latin typeface="Times" panose="02020603050405020304" pitchFamily="18" charset="0"/>
                <a:ea typeface="MS Mincho" panose="02020609040205080304" pitchFamily="49" charset="-128"/>
                <a:cs typeface="Times New Roman" panose="02020603050405020304" pitchFamily="18" charset="0"/>
              </a:rPr>
              <a:t>A somewhat more complex statement may also have “</a:t>
            </a:r>
            <a:r>
              <a:rPr lang="en-US" sz="2000" b="1" dirty="0">
                <a:latin typeface="Times" panose="02020603050405020304" pitchFamily="18" charset="0"/>
                <a:ea typeface="MS Mincho" panose="02020609040205080304" pitchFamily="49" charset="-128"/>
                <a:cs typeface="Times New Roman" panose="02020603050405020304" pitchFamily="18" charset="0"/>
              </a:rPr>
              <a:t>gains</a:t>
            </a:r>
            <a:r>
              <a:rPr lang="en-US" sz="2000" dirty="0">
                <a:latin typeface="Times" panose="02020603050405020304" pitchFamily="18" charset="0"/>
                <a:ea typeface="MS Mincho" panose="02020609040205080304" pitchFamily="49" charset="-128"/>
                <a:cs typeface="Times New Roman" panose="02020603050405020304" pitchFamily="18" charset="0"/>
              </a:rPr>
              <a:t>” and “</a:t>
            </a:r>
            <a:r>
              <a:rPr lang="en-US" sz="2000" b="1" dirty="0">
                <a:latin typeface="Times" panose="02020603050405020304" pitchFamily="18" charset="0"/>
                <a:ea typeface="MS Mincho" panose="02020609040205080304" pitchFamily="49" charset="-128"/>
                <a:cs typeface="Times New Roman" panose="02020603050405020304" pitchFamily="18" charset="0"/>
              </a:rPr>
              <a:t>losses</a:t>
            </a:r>
            <a:r>
              <a:rPr lang="en-US" sz="2000" dirty="0">
                <a:latin typeface="Times" panose="02020603050405020304" pitchFamily="18" charset="0"/>
                <a:ea typeface="MS Mincho" panose="02020609040205080304" pitchFamily="49" charset="-128"/>
                <a:cs typeface="Times New Roman" panose="02020603050405020304" pitchFamily="18" charset="0"/>
              </a:rPr>
              <a:t>”.  Gains are like revenues and losses are like expenses.  However, there is a technical difference between revenues and gains and between expenses and losses. These are discussed later in other learning goals and in Volume 2.  </a:t>
            </a:r>
          </a:p>
        </p:txBody>
      </p:sp>
      <p:cxnSp>
        <p:nvCxnSpPr>
          <p:cNvPr id="7" name="Straight Connector 6">
            <a:extLst>
              <a:ext uri="{FF2B5EF4-FFF2-40B4-BE49-F238E27FC236}">
                <a16:creationId xmlns:a16="http://schemas.microsoft.com/office/drawing/2014/main" id="{F623A5B5-0B28-44FA-82B2-359D73F67B18}"/>
              </a:ext>
            </a:extLst>
          </p:cNvPr>
          <p:cNvCxnSpPr>
            <a:cxnSpLocks/>
          </p:cNvCxnSpPr>
          <p:nvPr/>
        </p:nvCxnSpPr>
        <p:spPr>
          <a:xfrm>
            <a:off x="6697731" y="2946535"/>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2586695-E028-424D-8026-5C2D7CC37DB3}"/>
              </a:ext>
            </a:extLst>
          </p:cNvPr>
          <p:cNvCxnSpPr>
            <a:cxnSpLocks/>
          </p:cNvCxnSpPr>
          <p:nvPr/>
        </p:nvCxnSpPr>
        <p:spPr>
          <a:xfrm>
            <a:off x="7665577" y="3173072"/>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2586695-E028-424D-8026-5C2D7CC37DB3}"/>
              </a:ext>
            </a:extLst>
          </p:cNvPr>
          <p:cNvCxnSpPr>
            <a:cxnSpLocks/>
          </p:cNvCxnSpPr>
          <p:nvPr/>
        </p:nvCxnSpPr>
        <p:spPr>
          <a:xfrm>
            <a:off x="7665577" y="3413085"/>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01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76A6B-C185-482C-8A91-CA655ECB162C}"/>
              </a:ext>
            </a:extLst>
          </p:cNvPr>
          <p:cNvSpPr>
            <a:spLocks noGrp="1"/>
          </p:cNvSpPr>
          <p:nvPr>
            <p:ph type="title"/>
          </p:nvPr>
        </p:nvSpPr>
        <p:spPr>
          <a:xfrm>
            <a:off x="838200" y="136525"/>
            <a:ext cx="10515600" cy="650875"/>
          </a:xfrm>
        </p:spPr>
        <p:txBody>
          <a:bodyPr>
            <a:normAutofit fontScale="90000"/>
          </a:bodyPr>
          <a:lstStyle/>
          <a:p>
            <a:pPr algn="ctr"/>
            <a:r>
              <a:rPr lang="en-US" sz="3100" b="1" dirty="0">
                <a:solidFill>
                  <a:schemeClr val="accent1">
                    <a:lumMod val="75000"/>
                  </a:schemeClr>
                </a:solidFill>
              </a:rPr>
              <a:t>How to properly format an income statement</a:t>
            </a:r>
            <a:br>
              <a:rPr lang="en-US" dirty="0"/>
            </a:br>
            <a:endParaRPr lang="en-US" sz="1800" dirty="0"/>
          </a:p>
        </p:txBody>
      </p:sp>
      <p:sp>
        <p:nvSpPr>
          <p:cNvPr id="3" name="Footer Placeholder 2">
            <a:extLst>
              <a:ext uri="{FF2B5EF4-FFF2-40B4-BE49-F238E27FC236}">
                <a16:creationId xmlns:a16="http://schemas.microsoft.com/office/drawing/2014/main" id="{251E6586-5A64-4135-B880-5CCDCAC19946}"/>
              </a:ext>
            </a:extLst>
          </p:cNvPr>
          <p:cNvSpPr>
            <a:spLocks noGrp="1"/>
          </p:cNvSpPr>
          <p:nvPr>
            <p:ph type="ftr" sz="quarter" idx="11"/>
          </p:nvPr>
        </p:nvSpPr>
        <p:spPr/>
        <p:txBody>
          <a:bodyPr/>
          <a:lstStyle/>
          <a:p>
            <a:r>
              <a:rPr lang="en-US"/>
              <a:t>© Copyright 2018 Worthy and James Publishing</a:t>
            </a:r>
          </a:p>
        </p:txBody>
      </p:sp>
      <p:graphicFrame>
        <p:nvGraphicFramePr>
          <p:cNvPr id="4" name="Table 3">
            <a:extLst>
              <a:ext uri="{FF2B5EF4-FFF2-40B4-BE49-F238E27FC236}">
                <a16:creationId xmlns:a16="http://schemas.microsoft.com/office/drawing/2014/main" id="{B912C931-EE4A-42B3-8D79-5965FE969A97}"/>
              </a:ext>
            </a:extLst>
          </p:cNvPr>
          <p:cNvGraphicFramePr>
            <a:graphicFrameLocks noGrp="1"/>
          </p:cNvGraphicFramePr>
          <p:nvPr>
            <p:extLst>
              <p:ext uri="{D42A27DB-BD31-4B8C-83A1-F6EECF244321}">
                <p14:modId xmlns:p14="http://schemas.microsoft.com/office/powerpoint/2010/main" val="1273751817"/>
              </p:ext>
            </p:extLst>
          </p:nvPr>
        </p:nvGraphicFramePr>
        <p:xfrm>
          <a:off x="3683238" y="801914"/>
          <a:ext cx="4470162" cy="2737576"/>
        </p:xfrm>
        <a:graphic>
          <a:graphicData uri="http://schemas.openxmlformats.org/drawingml/2006/table">
            <a:tbl>
              <a:tblPr>
                <a:tableStyleId>{2D5ABB26-0587-4C30-8999-92F81FD0307C}</a:tableStyleId>
              </a:tblPr>
              <a:tblGrid>
                <a:gridCol w="73832">
                  <a:extLst>
                    <a:ext uri="{9D8B030D-6E8A-4147-A177-3AD203B41FA5}">
                      <a16:colId xmlns:a16="http://schemas.microsoft.com/office/drawing/2014/main" val="1902217105"/>
                    </a:ext>
                  </a:extLst>
                </a:gridCol>
                <a:gridCol w="2259006">
                  <a:extLst>
                    <a:ext uri="{9D8B030D-6E8A-4147-A177-3AD203B41FA5}">
                      <a16:colId xmlns:a16="http://schemas.microsoft.com/office/drawing/2014/main" val="925602310"/>
                    </a:ext>
                  </a:extLst>
                </a:gridCol>
                <a:gridCol w="242839">
                  <a:extLst>
                    <a:ext uri="{9D8B030D-6E8A-4147-A177-3AD203B41FA5}">
                      <a16:colId xmlns:a16="http://schemas.microsoft.com/office/drawing/2014/main" val="3051028027"/>
                    </a:ext>
                  </a:extLst>
                </a:gridCol>
                <a:gridCol w="395739">
                  <a:extLst>
                    <a:ext uri="{9D8B030D-6E8A-4147-A177-3AD203B41FA5}">
                      <a16:colId xmlns:a16="http://schemas.microsoft.com/office/drawing/2014/main" val="1458358382"/>
                    </a:ext>
                  </a:extLst>
                </a:gridCol>
                <a:gridCol w="639627">
                  <a:extLst>
                    <a:ext uri="{9D8B030D-6E8A-4147-A177-3AD203B41FA5}">
                      <a16:colId xmlns:a16="http://schemas.microsoft.com/office/drawing/2014/main" val="2745980963"/>
                    </a:ext>
                  </a:extLst>
                </a:gridCol>
                <a:gridCol w="690481">
                  <a:extLst>
                    <a:ext uri="{9D8B030D-6E8A-4147-A177-3AD203B41FA5}">
                      <a16:colId xmlns:a16="http://schemas.microsoft.com/office/drawing/2014/main" val="3699233604"/>
                    </a:ext>
                  </a:extLst>
                </a:gridCol>
                <a:gridCol w="168638">
                  <a:extLst>
                    <a:ext uri="{9D8B030D-6E8A-4147-A177-3AD203B41FA5}">
                      <a16:colId xmlns:a16="http://schemas.microsoft.com/office/drawing/2014/main" val="18711923"/>
                    </a:ext>
                  </a:extLst>
                </a:gridCol>
              </a:tblGrid>
              <a:tr h="604543">
                <a:tc gridSpan="7">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1937592"/>
                  </a:ext>
                </a:extLst>
              </a:tr>
              <a:tr h="18260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tabLst>
                          <a:tab pos="413385" algn="l"/>
                        </a:tabLs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4445" algn="r">
                        <a:lnSpc>
                          <a:spcPts val="1000"/>
                        </a:lnSpc>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05018955"/>
                  </a:ext>
                </a:extLst>
              </a:tr>
              <a:tr h="18675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$ 4,750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1811001"/>
                  </a:ext>
                </a:extLst>
              </a:tr>
              <a:tr h="18260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10240991"/>
                  </a:ext>
                </a:extLst>
              </a:tr>
              <a:tr h="18260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4111294"/>
                  </a:ext>
                </a:extLst>
              </a:tr>
              <a:tr h="18260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Supplies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64979287"/>
                  </a:ext>
                </a:extLst>
              </a:tr>
              <a:tr h="18260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01971383"/>
                  </a:ext>
                </a:extLst>
              </a:tr>
              <a:tr h="106316">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u="none" dirty="0">
                          <a:effectLst/>
                        </a:rPr>
                        <a:t>1,000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82731413"/>
                  </a:ext>
                </a:extLst>
              </a:tr>
              <a:tr h="182608">
                <a:tc gridSpan="4">
                  <a:txBody>
                    <a:bodyPr/>
                    <a:lstStyle/>
                    <a:p>
                      <a:pPr marL="0" marR="0">
                        <a:spcBef>
                          <a:spcPts val="0"/>
                        </a:spcBef>
                        <a:spcAft>
                          <a:spcPts val="0"/>
                        </a:spcAft>
                      </a:pPr>
                      <a:r>
                        <a:rPr lang="en-US" sz="1400">
                          <a:effectLst/>
                        </a:rPr>
                        <a:t>          Total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none" dirty="0">
                          <a:effectLst/>
                        </a:rPr>
                        <a:t>2,500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5928901"/>
                  </a:ext>
                </a:extLst>
              </a:tr>
              <a:tr h="182608">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baseline="0" dirty="0">
                          <a:effectLst/>
                        </a:rPr>
                        <a:t>$  2,250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07311347"/>
                  </a:ext>
                </a:extLst>
              </a:tr>
              <a:tr h="182608">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u="none" strike="noStrike"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40425"/>
                  </a:ext>
                </a:extLst>
              </a:tr>
            </a:tbl>
          </a:graphicData>
        </a:graphic>
      </p:graphicFrame>
      <p:sp>
        <p:nvSpPr>
          <p:cNvPr id="5" name="Rectangle 4">
            <a:extLst>
              <a:ext uri="{FF2B5EF4-FFF2-40B4-BE49-F238E27FC236}">
                <a16:creationId xmlns:a16="http://schemas.microsoft.com/office/drawing/2014/main" id="{47B2F2BA-6A97-42A8-B114-A131EE954FF5}"/>
              </a:ext>
            </a:extLst>
          </p:cNvPr>
          <p:cNvSpPr/>
          <p:nvPr/>
        </p:nvSpPr>
        <p:spPr>
          <a:xfrm>
            <a:off x="838200" y="3753740"/>
            <a:ext cx="11353800" cy="3400931"/>
          </a:xfrm>
          <a:prstGeom prst="rect">
            <a:avLst/>
          </a:prstGeom>
        </p:spPr>
        <p:txBody>
          <a:bodyPr wrap="square">
            <a:spAutoFit/>
          </a:bodyPr>
          <a:lstStyle/>
          <a:p>
            <a:pPr marL="282575" indent="-282575">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1. </a:t>
            </a:r>
            <a:r>
              <a:rPr lang="en-US" sz="2000" b="1" dirty="0">
                <a:latin typeface="Times" panose="02020603050405020304" pitchFamily="18" charset="0"/>
                <a:ea typeface="MS Mincho" panose="02020609040205080304" pitchFamily="49" charset="-128"/>
                <a:cs typeface="Times New Roman" panose="02020603050405020304" pitchFamily="18" charset="0"/>
              </a:rPr>
              <a:t>Title:</a:t>
            </a:r>
            <a:r>
              <a:rPr lang="en-US" sz="2000" dirty="0">
                <a:latin typeface="Times" panose="02020603050405020304" pitchFamily="18" charset="0"/>
                <a:ea typeface="MS Mincho" panose="02020609040205080304" pitchFamily="49" charset="-128"/>
                <a:cs typeface="Times New Roman" panose="02020603050405020304" pitchFamily="18" charset="0"/>
              </a:rPr>
              <a:t>  The title is very important because it identifies three important items: the business, the  type of financial statement, and the time period.  </a:t>
            </a:r>
            <a:r>
              <a:rPr lang="en-US" sz="2000" b="1" dirty="0">
                <a:latin typeface="Times" panose="02020603050405020304" pitchFamily="18" charset="0"/>
                <a:ea typeface="MS Mincho" panose="02020609040205080304" pitchFamily="49" charset="-128"/>
                <a:cs typeface="Times New Roman" panose="02020603050405020304" pitchFamily="18" charset="0"/>
              </a:rPr>
              <a:t>Title format rule</a:t>
            </a:r>
            <a:r>
              <a:rPr lang="en-US" sz="2000" dirty="0">
                <a:latin typeface="Times" panose="02020603050405020304" pitchFamily="18" charset="0"/>
                <a:ea typeface="MS Mincho" panose="02020609040205080304" pitchFamily="49" charset="-128"/>
                <a:cs typeface="Times New Roman" panose="02020603050405020304" pitchFamily="18" charset="0"/>
              </a:rPr>
              <a:t>: first line: name of  business, second line: name of financial statement, third line: time period.</a:t>
            </a:r>
          </a:p>
          <a:p>
            <a:pPr>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2. </a:t>
            </a:r>
            <a:r>
              <a:rPr lang="en-US" sz="2000" b="1" dirty="0">
                <a:latin typeface="Times" panose="02020603050405020304" pitchFamily="18" charset="0"/>
                <a:ea typeface="MS Mincho" panose="02020609040205080304" pitchFamily="49" charset="-128"/>
                <a:cs typeface="Times New Roman" panose="02020603050405020304" pitchFamily="18" charset="0"/>
              </a:rPr>
              <a:t>Items sequence:</a:t>
            </a:r>
            <a:r>
              <a:rPr lang="en-US" sz="2000" dirty="0">
                <a:latin typeface="Times" panose="02020603050405020304" pitchFamily="18" charset="0"/>
                <a:ea typeface="MS Mincho" panose="02020609040205080304" pitchFamily="49" charset="-128"/>
                <a:cs typeface="Times New Roman" panose="02020603050405020304" pitchFamily="18" charset="0"/>
              </a:rPr>
              <a:t> Expenses are subtracted from revenues, therefore: </a:t>
            </a:r>
            <a:r>
              <a:rPr lang="en-US" sz="2000" b="1" dirty="0">
                <a:latin typeface="Times" panose="02020603050405020304" pitchFamily="18" charset="0"/>
                <a:ea typeface="MS Mincho" panose="02020609040205080304" pitchFamily="49" charset="-128"/>
                <a:cs typeface="Times New Roman" panose="02020603050405020304" pitchFamily="18" charset="0"/>
              </a:rPr>
              <a:t>Items sequence rule</a:t>
            </a: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   • Place revenues above expenses</a:t>
            </a:r>
          </a:p>
          <a:p>
            <a:pPr marL="341313" indent="-341313">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   • Expenses may be listed in any order, although simple statements sometimes show expenses from largest to smallest.  </a:t>
            </a:r>
          </a:p>
          <a:p>
            <a:pPr>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a:spcAft>
                <a:spcPts val="300"/>
              </a:spcAft>
            </a:pPr>
            <a:endParaRPr lang="en-US" sz="2000" dirty="0">
              <a:latin typeface="Times" panose="02020603050405020304" pitchFamily="18" charset="0"/>
              <a:ea typeface="MS Mincho" panose="02020609040205080304" pitchFamily="49" charset="-128"/>
              <a:cs typeface="Times New Roman" panose="02020603050405020304" pitchFamily="18" charset="0"/>
            </a:endParaRPr>
          </a:p>
        </p:txBody>
      </p:sp>
      <p:cxnSp>
        <p:nvCxnSpPr>
          <p:cNvPr id="6" name="Straight Connector 5">
            <a:extLst>
              <a:ext uri="{FF2B5EF4-FFF2-40B4-BE49-F238E27FC236}">
                <a16:creationId xmlns:a16="http://schemas.microsoft.com/office/drawing/2014/main" id="{F3C4A84F-94B1-4445-A12E-E49A9520D1AD}"/>
              </a:ext>
            </a:extLst>
          </p:cNvPr>
          <p:cNvCxnSpPr>
            <a:cxnSpLocks/>
          </p:cNvCxnSpPr>
          <p:nvPr/>
        </p:nvCxnSpPr>
        <p:spPr>
          <a:xfrm>
            <a:off x="7426160" y="3123420"/>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021EF66-C478-4B8D-9215-BCF3C449A1EB}"/>
              </a:ext>
            </a:extLst>
          </p:cNvPr>
          <p:cNvCxnSpPr>
            <a:cxnSpLocks/>
          </p:cNvCxnSpPr>
          <p:nvPr/>
        </p:nvCxnSpPr>
        <p:spPr>
          <a:xfrm>
            <a:off x="6788345" y="2921036"/>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2586695-E028-424D-8026-5C2D7CC37DB3}"/>
              </a:ext>
            </a:extLst>
          </p:cNvPr>
          <p:cNvCxnSpPr>
            <a:cxnSpLocks/>
          </p:cNvCxnSpPr>
          <p:nvPr/>
        </p:nvCxnSpPr>
        <p:spPr>
          <a:xfrm>
            <a:off x="7372001" y="3354546"/>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102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Title 1">
            <a:extLst>
              <a:ext uri="{FF2B5EF4-FFF2-40B4-BE49-F238E27FC236}">
                <a16:creationId xmlns:a16="http://schemas.microsoft.com/office/drawing/2014/main" id="{57876A6B-C185-482C-8A91-CA655ECB162C}"/>
              </a:ext>
            </a:extLst>
          </p:cNvPr>
          <p:cNvSpPr txBox="1">
            <a:spLocks/>
          </p:cNvSpPr>
          <p:nvPr/>
        </p:nvSpPr>
        <p:spPr>
          <a:xfrm>
            <a:off x="838200" y="49187"/>
            <a:ext cx="10515600" cy="650875"/>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1">
                    <a:lumMod val="75000"/>
                  </a:schemeClr>
                </a:solidFill>
              </a:rPr>
              <a:t>How to properly format an income statement, continued</a:t>
            </a:r>
            <a:br>
              <a:rPr lang="en-US" dirty="0"/>
            </a:br>
            <a:endParaRPr lang="en-US" sz="1800" dirty="0"/>
          </a:p>
        </p:txBody>
      </p:sp>
      <p:graphicFrame>
        <p:nvGraphicFramePr>
          <p:cNvPr id="4" name="Table 3">
            <a:extLst>
              <a:ext uri="{FF2B5EF4-FFF2-40B4-BE49-F238E27FC236}">
                <a16:creationId xmlns:a16="http://schemas.microsoft.com/office/drawing/2014/main" id="{B912C931-EE4A-42B3-8D79-5965FE969A97}"/>
              </a:ext>
            </a:extLst>
          </p:cNvPr>
          <p:cNvGraphicFramePr>
            <a:graphicFrameLocks noGrp="1"/>
          </p:cNvGraphicFramePr>
          <p:nvPr>
            <p:extLst>
              <p:ext uri="{D42A27DB-BD31-4B8C-83A1-F6EECF244321}">
                <p14:modId xmlns:p14="http://schemas.microsoft.com/office/powerpoint/2010/main" val="1233716523"/>
              </p:ext>
            </p:extLst>
          </p:nvPr>
        </p:nvGraphicFramePr>
        <p:xfrm>
          <a:off x="3254094" y="651748"/>
          <a:ext cx="5170207" cy="2724198"/>
        </p:xfrm>
        <a:graphic>
          <a:graphicData uri="http://schemas.openxmlformats.org/drawingml/2006/table">
            <a:tbl>
              <a:tblPr>
                <a:tableStyleId>{2D5ABB26-0587-4C30-8999-92F81FD0307C}</a:tableStyleId>
              </a:tblPr>
              <a:tblGrid>
                <a:gridCol w="79302">
                  <a:extLst>
                    <a:ext uri="{9D8B030D-6E8A-4147-A177-3AD203B41FA5}">
                      <a16:colId xmlns:a16="http://schemas.microsoft.com/office/drawing/2014/main" val="1902217105"/>
                    </a:ext>
                  </a:extLst>
                </a:gridCol>
                <a:gridCol w="55835">
                  <a:extLst>
                    <a:ext uri="{9D8B030D-6E8A-4147-A177-3AD203B41FA5}">
                      <a16:colId xmlns:a16="http://schemas.microsoft.com/office/drawing/2014/main" val="1020368779"/>
                    </a:ext>
                  </a:extLst>
                </a:gridCol>
                <a:gridCol w="2587215">
                  <a:extLst>
                    <a:ext uri="{9D8B030D-6E8A-4147-A177-3AD203B41FA5}">
                      <a16:colId xmlns:a16="http://schemas.microsoft.com/office/drawing/2014/main" val="925602310"/>
                    </a:ext>
                  </a:extLst>
                </a:gridCol>
                <a:gridCol w="278122">
                  <a:extLst>
                    <a:ext uri="{9D8B030D-6E8A-4147-A177-3AD203B41FA5}">
                      <a16:colId xmlns:a16="http://schemas.microsoft.com/office/drawing/2014/main" val="3051028027"/>
                    </a:ext>
                  </a:extLst>
                </a:gridCol>
                <a:gridCol w="453235">
                  <a:extLst>
                    <a:ext uri="{9D8B030D-6E8A-4147-A177-3AD203B41FA5}">
                      <a16:colId xmlns:a16="http://schemas.microsoft.com/office/drawing/2014/main" val="1458358382"/>
                    </a:ext>
                  </a:extLst>
                </a:gridCol>
                <a:gridCol w="732558">
                  <a:extLst>
                    <a:ext uri="{9D8B030D-6E8A-4147-A177-3AD203B41FA5}">
                      <a16:colId xmlns:a16="http://schemas.microsoft.com/office/drawing/2014/main" val="2745980963"/>
                    </a:ext>
                  </a:extLst>
                </a:gridCol>
                <a:gridCol w="790800">
                  <a:extLst>
                    <a:ext uri="{9D8B030D-6E8A-4147-A177-3AD203B41FA5}">
                      <a16:colId xmlns:a16="http://schemas.microsoft.com/office/drawing/2014/main" val="3699233604"/>
                    </a:ext>
                  </a:extLst>
                </a:gridCol>
                <a:gridCol w="193140">
                  <a:extLst>
                    <a:ext uri="{9D8B030D-6E8A-4147-A177-3AD203B41FA5}">
                      <a16:colId xmlns:a16="http://schemas.microsoft.com/office/drawing/2014/main" val="18711923"/>
                    </a:ext>
                  </a:extLst>
                </a:gridCol>
              </a:tblGrid>
              <a:tr h="643472">
                <a:tc gridSpan="8">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21937592"/>
                  </a:ext>
                </a:extLst>
              </a:tr>
              <a:tr h="17591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T w="12700" cap="flat" cmpd="sng" algn="ctr">
                      <a:solidFill>
                        <a:schemeClr val="tx1"/>
                      </a:solidFill>
                      <a:prstDash val="solid"/>
                      <a:round/>
                      <a:headEnd type="none" w="med" len="med"/>
                      <a:tailEnd type="none" w="med" len="med"/>
                    </a:lnT>
                  </a:tcPr>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0" algn="r">
                        <a:spcBef>
                          <a:spcPts val="0"/>
                        </a:spcBef>
                        <a:spcAft>
                          <a:spcPts val="0"/>
                        </a:spcAft>
                        <a:tabLst>
                          <a:tab pos="413385" algn="l"/>
                        </a:tabLs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4445" algn="r">
                        <a:lnSpc>
                          <a:spcPts val="1000"/>
                        </a:lnSpc>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05018955"/>
                  </a:ext>
                </a:extLst>
              </a:tr>
              <a:tr h="206304">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$ 4,750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1811001"/>
                  </a:ext>
                </a:extLst>
              </a:tr>
              <a:tr h="206304">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10240991"/>
                  </a:ext>
                </a:extLst>
              </a:tr>
              <a:tr h="206304">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a:effectLst/>
                        </a:rPr>
                        <a:t>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4111294"/>
                  </a:ext>
                </a:extLst>
              </a:tr>
              <a:tr h="206304">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a:effectLst/>
                        </a:rPr>
                        <a:t>    Supplies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64979287"/>
                  </a:ext>
                </a:extLst>
              </a:tr>
              <a:tr h="206304">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a:effectLst/>
                        </a:rPr>
                        <a:t>    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01971383"/>
                  </a:ext>
                </a:extLst>
              </a:tr>
              <a:tr h="206304">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gridSpan="4">
                  <a:txBody>
                    <a:bodyPr/>
                    <a:lstStyle/>
                    <a:p>
                      <a:pPr marL="0" marR="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pPr marL="0" marR="0">
                        <a:spcBef>
                          <a:spcPts val="0"/>
                        </a:spcBef>
                        <a:spcAft>
                          <a:spcPts val="0"/>
                        </a:spcAft>
                      </a:pP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u="none" dirty="0">
                          <a:effectLst/>
                        </a:rPr>
                        <a:t>1,000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82731413"/>
                  </a:ext>
                </a:extLst>
              </a:tr>
              <a:tr h="206304">
                <a:tc gridSpan="5">
                  <a:txBody>
                    <a:bodyPr/>
                    <a:lstStyle/>
                    <a:p>
                      <a:pPr marL="0" marR="0">
                        <a:spcBef>
                          <a:spcPts val="0"/>
                        </a:spcBef>
                        <a:spcAft>
                          <a:spcPts val="0"/>
                        </a:spcAft>
                      </a:pPr>
                      <a:r>
                        <a:rPr lang="en-US" sz="1400">
                          <a:effectLst/>
                        </a:rPr>
                        <a:t>          Total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none" dirty="0">
                          <a:effectLst/>
                        </a:rPr>
                        <a:t>2,500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5928901"/>
                  </a:ext>
                </a:extLst>
              </a:tr>
              <a:tr h="206304">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tcPr>
                </a:tc>
                <a:tc hMerge="1">
                  <a:txBody>
                    <a:bodyPr/>
                    <a:lstStyle/>
                    <a:p>
                      <a:endParaRPr lang="en-US"/>
                    </a:p>
                  </a:txBody>
                  <a:tcPr/>
                </a:tc>
                <a:tc gridSpan="3">
                  <a:txBody>
                    <a:bodyPr/>
                    <a:lstStyle/>
                    <a:p>
                      <a:pPr marL="0" marR="0">
                        <a:spcBef>
                          <a:spcPts val="0"/>
                        </a:spcBef>
                        <a:spcAft>
                          <a:spcPts val="0"/>
                        </a:spcAf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lgn="r">
                        <a:spcBef>
                          <a:spcPts val="0"/>
                        </a:spcBef>
                        <a:spcAft>
                          <a:spcPts val="0"/>
                        </a:spcAft>
                      </a:pPr>
                      <a:r>
                        <a:rPr lang="en-US" sz="1400" u="sng" baseline="0" dirty="0">
                          <a:effectLst/>
                        </a:rPr>
                        <a:t>$  2,250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07311347"/>
                  </a:ext>
                </a:extLst>
              </a:tr>
              <a:tr h="175919">
                <a:tc gridSpan="2">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tabLst>
                          <a:tab pos="413385" algn="l"/>
                        </a:tabLs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lgn="r">
                        <a:spcBef>
                          <a:spcPts val="200"/>
                        </a:spcBef>
                        <a:spcAft>
                          <a:spcPts val="100"/>
                        </a:spcAft>
                      </a:pPr>
                      <a:r>
                        <a:rPr lang="en-US" sz="1100" u="none" strike="noStrike"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B w="12700" cap="flat" cmpd="sng" algn="ctr">
                      <a:solidFill>
                        <a:schemeClr val="tx1"/>
                      </a:solidFill>
                      <a:prstDash val="solid"/>
                      <a:round/>
                      <a:headEnd type="none" w="med" len="med"/>
                      <a:tailEnd type="none" w="med" len="med"/>
                    </a:lnB>
                  </a:tcPr>
                </a:tc>
                <a:tc>
                  <a:txBody>
                    <a:bodyPr/>
                    <a:lstStyle/>
                    <a:p>
                      <a:pPr marL="0" marR="0">
                        <a:spcBef>
                          <a:spcPts val="200"/>
                        </a:spcBef>
                        <a:spcAft>
                          <a:spcPts val="10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40425"/>
                  </a:ext>
                </a:extLst>
              </a:tr>
            </a:tbl>
          </a:graphicData>
        </a:graphic>
      </p:graphicFrame>
      <p:sp>
        <p:nvSpPr>
          <p:cNvPr id="5" name="Rectangle 4"/>
          <p:cNvSpPr/>
          <p:nvPr/>
        </p:nvSpPr>
        <p:spPr>
          <a:xfrm>
            <a:off x="441444" y="3475152"/>
            <a:ext cx="11058258" cy="2682786"/>
          </a:xfrm>
          <a:prstGeom prst="rect">
            <a:avLst/>
          </a:prstGeom>
        </p:spPr>
        <p:txBody>
          <a:bodyPr wrap="square">
            <a:spAutoFit/>
          </a:bodyPr>
          <a:lstStyle/>
          <a:p>
            <a:pPr marL="288925" indent="-288925"/>
            <a:r>
              <a:rPr lang="en-US" sz="2000" dirty="0">
                <a:latin typeface="Times" panose="02020603050405020304" pitchFamily="18" charset="0"/>
                <a:ea typeface="MS Mincho" panose="02020609040205080304" pitchFamily="49" charset="-128"/>
                <a:cs typeface="Times New Roman" panose="02020603050405020304" pitchFamily="18" charset="0"/>
              </a:rPr>
              <a:t>3. </a:t>
            </a:r>
            <a:r>
              <a:rPr lang="en-US" sz="2000" b="1" dirty="0">
                <a:latin typeface="Times" panose="02020603050405020304" pitchFamily="18" charset="0"/>
                <a:ea typeface="MS Mincho" panose="02020609040205080304" pitchFamily="49" charset="-128"/>
                <a:cs typeface="Times New Roman" panose="02020603050405020304" pitchFamily="18" charset="0"/>
              </a:rPr>
              <a:t>Indentation:</a:t>
            </a:r>
            <a:r>
              <a:rPr lang="en-US" sz="2000" dirty="0">
                <a:latin typeface="Times" panose="02020603050405020304" pitchFamily="18" charset="0"/>
                <a:ea typeface="MS Mincho" panose="02020609040205080304" pitchFamily="49" charset="-128"/>
                <a:cs typeface="Times New Roman" panose="02020603050405020304" pitchFamily="18" charset="0"/>
              </a:rPr>
              <a:t> When there is more than one amount in a category that creates a subtotal that will  be combined under another number, the amounts are easier to see when they are indented.   </a:t>
            </a:r>
            <a:r>
              <a:rPr lang="en-US" sz="2000" b="1" dirty="0">
                <a:latin typeface="Times" panose="02020603050405020304" pitchFamily="18" charset="0"/>
                <a:ea typeface="MS Mincho" panose="02020609040205080304" pitchFamily="49" charset="-128"/>
                <a:cs typeface="Times New Roman" panose="02020603050405020304" pitchFamily="18" charset="0"/>
              </a:rPr>
              <a:t>Indentation rule:</a:t>
            </a:r>
            <a:r>
              <a:rPr lang="en-US" sz="2000" dirty="0">
                <a:latin typeface="Times" panose="02020603050405020304" pitchFamily="18" charset="0"/>
                <a:ea typeface="MS Mincho" panose="02020609040205080304" pitchFamily="49" charset="-128"/>
                <a:cs typeface="Times New Roman" panose="02020603050405020304" pitchFamily="18" charset="0"/>
              </a:rPr>
              <a:t>  When there are several amounts of the same type of item and the amounts  create a subtotal to combine under another number, indent the amounts in a separate column.</a:t>
            </a:r>
          </a:p>
          <a:p>
            <a:pPr>
              <a:lnSpc>
                <a:spcPts val="500"/>
              </a:lnSpc>
            </a:pP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230188" indent="-230188"/>
            <a:r>
              <a:rPr lang="en-US" sz="2000" dirty="0">
                <a:latin typeface="Times" panose="02020603050405020304" pitchFamily="18" charset="0"/>
                <a:ea typeface="MS Mincho" panose="02020609040205080304" pitchFamily="49" charset="-128"/>
                <a:cs typeface="Times New Roman" panose="02020603050405020304" pitchFamily="18" charset="0"/>
              </a:rPr>
              <a:t>4. Dollar signs: </a:t>
            </a:r>
            <a:r>
              <a:rPr lang="en-US" sz="2000" b="1" dirty="0">
                <a:latin typeface="Times" panose="02020603050405020304" pitchFamily="18" charset="0"/>
                <a:ea typeface="MS Mincho" panose="02020609040205080304" pitchFamily="49" charset="-128"/>
                <a:cs typeface="Times New Roman" panose="02020603050405020304" pitchFamily="18" charset="0"/>
              </a:rPr>
              <a:t>Dollar sign rule</a:t>
            </a:r>
            <a:r>
              <a:rPr lang="en-US" sz="2000" dirty="0">
                <a:latin typeface="Times" panose="02020603050405020304" pitchFamily="18" charset="0"/>
                <a:ea typeface="MS Mincho" panose="02020609040205080304" pitchFamily="49" charset="-128"/>
                <a:cs typeface="Times New Roman" panose="02020603050405020304" pitchFamily="18" charset="0"/>
              </a:rPr>
              <a:t>: Dollar signs are placed to left of the number at the top of column and to the left of the final number in the statement.</a:t>
            </a:r>
          </a:p>
          <a:p>
            <a:pPr>
              <a:lnSpc>
                <a:spcPts val="500"/>
              </a:lnSpc>
            </a:pP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230188" indent="-230188"/>
            <a:r>
              <a:rPr lang="en-US" sz="2000" dirty="0">
                <a:latin typeface="Times" panose="02020603050405020304" pitchFamily="18" charset="0"/>
                <a:ea typeface="MS Mincho" panose="02020609040205080304" pitchFamily="49" charset="-128"/>
                <a:cs typeface="Times New Roman" panose="02020603050405020304" pitchFamily="18" charset="0"/>
              </a:rPr>
              <a:t>5. Lines: </a:t>
            </a:r>
            <a:r>
              <a:rPr lang="en-US" sz="2000" b="1" dirty="0">
                <a:latin typeface="Times" panose="02020603050405020304" pitchFamily="18" charset="0"/>
                <a:ea typeface="MS Mincho" panose="02020609040205080304" pitchFamily="49" charset="-128"/>
                <a:cs typeface="Times New Roman" panose="02020603050405020304" pitchFamily="18" charset="0"/>
              </a:rPr>
              <a:t>Line rule:  </a:t>
            </a:r>
            <a:r>
              <a:rPr lang="en-US" sz="2000" dirty="0">
                <a:latin typeface="Times" panose="02020603050405020304" pitchFamily="18" charset="0"/>
                <a:ea typeface="MS Mincho" panose="02020609040205080304" pitchFamily="49" charset="-128"/>
                <a:cs typeface="Times New Roman" panose="02020603050405020304" pitchFamily="18" charset="0"/>
              </a:rPr>
              <a:t>A double line is always drawn under a final number.  Single lines are usually placed under the last amount in an indented column and above totals and subtotals.</a:t>
            </a:r>
          </a:p>
        </p:txBody>
      </p:sp>
      <p:cxnSp>
        <p:nvCxnSpPr>
          <p:cNvPr id="6" name="Straight Connector 5">
            <a:extLst>
              <a:ext uri="{FF2B5EF4-FFF2-40B4-BE49-F238E27FC236}">
                <a16:creationId xmlns:a16="http://schemas.microsoft.com/office/drawing/2014/main" id="{F3C4A84F-94B1-4445-A12E-E49A9520D1AD}"/>
              </a:ext>
            </a:extLst>
          </p:cNvPr>
          <p:cNvCxnSpPr>
            <a:cxnSpLocks/>
          </p:cNvCxnSpPr>
          <p:nvPr/>
        </p:nvCxnSpPr>
        <p:spPr>
          <a:xfrm>
            <a:off x="6881081" y="2749034"/>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3C4A84F-94B1-4445-A12E-E49A9520D1AD}"/>
              </a:ext>
            </a:extLst>
          </p:cNvPr>
          <p:cNvCxnSpPr>
            <a:cxnSpLocks/>
          </p:cNvCxnSpPr>
          <p:nvPr/>
        </p:nvCxnSpPr>
        <p:spPr>
          <a:xfrm flipV="1">
            <a:off x="7704909" y="2958651"/>
            <a:ext cx="457200" cy="66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2586695-E028-424D-8026-5C2D7CC37DB3}"/>
              </a:ext>
            </a:extLst>
          </p:cNvPr>
          <p:cNvCxnSpPr>
            <a:cxnSpLocks/>
          </p:cNvCxnSpPr>
          <p:nvPr/>
        </p:nvCxnSpPr>
        <p:spPr>
          <a:xfrm>
            <a:off x="7655251" y="3202108"/>
            <a:ext cx="5390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615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26FE-3E76-4C01-B6E2-3D7F53D3B75B}"/>
              </a:ext>
            </a:extLst>
          </p:cNvPr>
          <p:cNvSpPr>
            <a:spLocks noGrp="1"/>
          </p:cNvSpPr>
          <p:nvPr>
            <p:ph type="title"/>
          </p:nvPr>
        </p:nvSpPr>
        <p:spPr>
          <a:xfrm>
            <a:off x="954314" y="136526"/>
            <a:ext cx="10515600" cy="531132"/>
          </a:xfrm>
        </p:spPr>
        <p:txBody>
          <a:bodyPr>
            <a:normAutofit/>
          </a:bodyPr>
          <a:lstStyle/>
          <a:p>
            <a:pPr algn="ctr"/>
            <a:r>
              <a:rPr lang="en-US" sz="2800" b="1" dirty="0">
                <a:solidFill>
                  <a:schemeClr val="accent1">
                    <a:lumMod val="75000"/>
                  </a:schemeClr>
                </a:solidFill>
              </a:rPr>
              <a:t>Identify and Prepare a Statement of Owner's Equity</a:t>
            </a:r>
            <a:endParaRPr lang="en-US" sz="2800" dirty="0">
              <a:solidFill>
                <a:schemeClr val="accent1">
                  <a:lumMod val="75000"/>
                </a:schemeClr>
              </a:solidFill>
            </a:endParaRPr>
          </a:p>
        </p:txBody>
      </p:sp>
      <p:sp>
        <p:nvSpPr>
          <p:cNvPr id="3" name="Footer Placeholder 2">
            <a:extLst>
              <a:ext uri="{FF2B5EF4-FFF2-40B4-BE49-F238E27FC236}">
                <a16:creationId xmlns:a16="http://schemas.microsoft.com/office/drawing/2014/main" id="{E7AC4656-91AB-48E8-AADC-499450AD8F8F}"/>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684980D0-6A61-48ED-8FA2-DB85F3D43CE6}"/>
              </a:ext>
            </a:extLst>
          </p:cNvPr>
          <p:cNvSpPr/>
          <p:nvPr/>
        </p:nvSpPr>
        <p:spPr>
          <a:xfrm>
            <a:off x="1315848" y="1536112"/>
            <a:ext cx="1219200"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Example:</a:t>
            </a:r>
          </a:p>
        </p:txBody>
      </p:sp>
      <p:graphicFrame>
        <p:nvGraphicFramePr>
          <p:cNvPr id="5" name="Table 4">
            <a:extLst>
              <a:ext uri="{FF2B5EF4-FFF2-40B4-BE49-F238E27FC236}">
                <a16:creationId xmlns:a16="http://schemas.microsoft.com/office/drawing/2014/main" id="{8D644000-28A2-49F2-95E1-F40F07AC730A}"/>
              </a:ext>
            </a:extLst>
          </p:cNvPr>
          <p:cNvGraphicFramePr>
            <a:graphicFrameLocks noGrp="1"/>
          </p:cNvGraphicFramePr>
          <p:nvPr>
            <p:extLst>
              <p:ext uri="{D42A27DB-BD31-4B8C-83A1-F6EECF244321}">
                <p14:modId xmlns:p14="http://schemas.microsoft.com/office/powerpoint/2010/main" val="3723219184"/>
              </p:ext>
            </p:extLst>
          </p:nvPr>
        </p:nvGraphicFramePr>
        <p:xfrm>
          <a:off x="2726109" y="1269524"/>
          <a:ext cx="6896455" cy="2311256"/>
        </p:xfrm>
        <a:graphic>
          <a:graphicData uri="http://schemas.openxmlformats.org/drawingml/2006/table">
            <a:tbl>
              <a:tblPr firstRow="1" firstCol="1" bandRow="1">
                <a:tableStyleId>{2D5ABB26-0587-4C30-8999-92F81FD0307C}</a:tableStyleId>
              </a:tblPr>
              <a:tblGrid>
                <a:gridCol w="260933">
                  <a:extLst>
                    <a:ext uri="{9D8B030D-6E8A-4147-A177-3AD203B41FA5}">
                      <a16:colId xmlns:a16="http://schemas.microsoft.com/office/drawing/2014/main" val="2994876884"/>
                    </a:ext>
                  </a:extLst>
                </a:gridCol>
                <a:gridCol w="4203784">
                  <a:extLst>
                    <a:ext uri="{9D8B030D-6E8A-4147-A177-3AD203B41FA5}">
                      <a16:colId xmlns:a16="http://schemas.microsoft.com/office/drawing/2014/main" val="1147238593"/>
                    </a:ext>
                  </a:extLst>
                </a:gridCol>
                <a:gridCol w="260933">
                  <a:extLst>
                    <a:ext uri="{9D8B030D-6E8A-4147-A177-3AD203B41FA5}">
                      <a16:colId xmlns:a16="http://schemas.microsoft.com/office/drawing/2014/main" val="2872826176"/>
                    </a:ext>
                  </a:extLst>
                </a:gridCol>
                <a:gridCol w="1107557">
                  <a:extLst>
                    <a:ext uri="{9D8B030D-6E8A-4147-A177-3AD203B41FA5}">
                      <a16:colId xmlns:a16="http://schemas.microsoft.com/office/drawing/2014/main" val="2082105232"/>
                    </a:ext>
                  </a:extLst>
                </a:gridCol>
                <a:gridCol w="925571">
                  <a:extLst>
                    <a:ext uri="{9D8B030D-6E8A-4147-A177-3AD203B41FA5}">
                      <a16:colId xmlns:a16="http://schemas.microsoft.com/office/drawing/2014/main" val="1228625877"/>
                    </a:ext>
                  </a:extLst>
                </a:gridCol>
                <a:gridCol w="137677">
                  <a:extLst>
                    <a:ext uri="{9D8B030D-6E8A-4147-A177-3AD203B41FA5}">
                      <a16:colId xmlns:a16="http://schemas.microsoft.com/office/drawing/2014/main" val="408254678"/>
                    </a:ext>
                  </a:extLst>
                </a:gridCol>
              </a:tblGrid>
              <a:tr h="595411">
                <a:tc gridSpan="6">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Statement of Owner's Equity</a:t>
                      </a:r>
                    </a:p>
                    <a:p>
                      <a:pPr marL="57150" marR="0" indent="-57150" algn="ctr">
                        <a:spcBef>
                          <a:spcPts val="0"/>
                        </a:spcBef>
                        <a:spcAft>
                          <a:spcPts val="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7497711"/>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26906118"/>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R. Flores Capital, May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a:effectLst/>
                        </a:rPr>
                        <a:t>$      -0-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3496945"/>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Add: Owner investments...............................................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0443658"/>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2,250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0927815"/>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10,250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5838231"/>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Less: withdrawals.........................................................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      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99244579"/>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R. Flores Capital, May 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u="sng" baseline="0" dirty="0">
                          <a:effectLst/>
                        </a:rPr>
                        <a:t>$  9,750 </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2651241"/>
                  </a:ext>
                </a:extLst>
              </a:tr>
              <a:tr h="195508">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u="sng" baseline="0" dirty="0">
                          <a:effectLst/>
                        </a:rPr>
                        <a:t> </a:t>
                      </a:r>
                      <a:endParaRPr lang="en-US" sz="11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575661"/>
                  </a:ext>
                </a:extLst>
              </a:tr>
            </a:tbl>
          </a:graphicData>
        </a:graphic>
      </p:graphicFrame>
      <p:sp>
        <p:nvSpPr>
          <p:cNvPr id="18" name="Rectangle 17">
            <a:extLst>
              <a:ext uri="{FF2B5EF4-FFF2-40B4-BE49-F238E27FC236}">
                <a16:creationId xmlns:a16="http://schemas.microsoft.com/office/drawing/2014/main" id="{76CBCE88-D443-49C0-841A-9D26925E7AC1}"/>
              </a:ext>
            </a:extLst>
          </p:cNvPr>
          <p:cNvSpPr/>
          <p:nvPr/>
        </p:nvSpPr>
        <p:spPr>
          <a:xfrm>
            <a:off x="297679" y="3495541"/>
            <a:ext cx="11596642" cy="3362459"/>
          </a:xfrm>
          <a:prstGeom prst="rect">
            <a:avLst/>
          </a:prstGeom>
        </p:spPr>
        <p:txBody>
          <a:bodyPr wrap="square">
            <a:spAutoFit/>
          </a:bodyPr>
          <a:lstStyle/>
          <a:p>
            <a:r>
              <a:rPr lang="en-US" sz="2000" b="1" dirty="0">
                <a:latin typeface="Times" panose="02020603050405020304" pitchFamily="18" charset="0"/>
                <a:ea typeface="MS Mincho" panose="02020609040205080304" pitchFamily="49" charset="-128"/>
                <a:cs typeface="Times New Roman" panose="02020603050405020304" pitchFamily="18" charset="0"/>
              </a:rPr>
              <a:t>Key Points:</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r>
              <a:rPr lang="en-US" sz="2000" b="1"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pPr marL="288925" indent="-288925">
              <a:spcAft>
                <a:spcPts val="300"/>
              </a:spcAft>
              <a:buAutoNum type="arabicPeriod"/>
            </a:pPr>
            <a:r>
              <a:rPr lang="en-US" sz="2000" dirty="0">
                <a:latin typeface="Times" panose="02020603050405020304" pitchFamily="18" charset="0"/>
                <a:ea typeface="MS Mincho" panose="02020609040205080304" pitchFamily="49" charset="-128"/>
                <a:cs typeface="Times New Roman" panose="02020603050405020304" pitchFamily="18" charset="0"/>
              </a:rPr>
              <a:t>The statement of owner's equity includes all changes in owner's equity. </a:t>
            </a:r>
          </a:p>
          <a:p>
            <a:pPr marL="457200" indent="-457200">
              <a:spcAft>
                <a:spcPts val="300"/>
              </a:spcAft>
              <a:buAutoNum type="arabicPeriod"/>
            </a:pPr>
            <a:endParaRPr lang="en-US" sz="2000" dirty="0">
              <a:latin typeface="Times" panose="02020603050405020304" pitchFamily="18" charset="0"/>
              <a:ea typeface="MS Mincho" panose="02020609040205080304" pitchFamily="49" charset="-128"/>
              <a:cs typeface="Times New Roman" panose="02020603050405020304" pitchFamily="18" charset="0"/>
            </a:endParaRPr>
          </a:p>
          <a:p>
            <a:pPr marL="228600" indent="-228600">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2. The statement combines net income as shown on the income statement with owner investments and withdrawals.</a:t>
            </a:r>
          </a:p>
          <a:p>
            <a:pPr>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288925" indent="-288925">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3. This is a new business, so the beginning balance is zero.  For a continuing business, the ending balance of the prior period would carry over to become the beginning balance of the next period.</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p:txBody>
      </p:sp>
      <p:cxnSp>
        <p:nvCxnSpPr>
          <p:cNvPr id="9" name="Straight Connector 8">
            <a:extLst>
              <a:ext uri="{FF2B5EF4-FFF2-40B4-BE49-F238E27FC236}">
                <a16:creationId xmlns:a16="http://schemas.microsoft.com/office/drawing/2014/main" id="{F3C4A84F-94B1-4445-A12E-E49A9520D1AD}"/>
              </a:ext>
            </a:extLst>
          </p:cNvPr>
          <p:cNvCxnSpPr>
            <a:cxnSpLocks/>
          </p:cNvCxnSpPr>
          <p:nvPr/>
        </p:nvCxnSpPr>
        <p:spPr>
          <a:xfrm>
            <a:off x="8904582" y="2721767"/>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C4A84F-94B1-4445-A12E-E49A9520D1AD}"/>
              </a:ext>
            </a:extLst>
          </p:cNvPr>
          <p:cNvCxnSpPr>
            <a:cxnSpLocks/>
          </p:cNvCxnSpPr>
          <p:nvPr/>
        </p:nvCxnSpPr>
        <p:spPr>
          <a:xfrm>
            <a:off x="8904582" y="3149058"/>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2586695-E028-424D-8026-5C2D7CC37DB3}"/>
              </a:ext>
            </a:extLst>
          </p:cNvPr>
          <p:cNvCxnSpPr>
            <a:cxnSpLocks/>
          </p:cNvCxnSpPr>
          <p:nvPr/>
        </p:nvCxnSpPr>
        <p:spPr>
          <a:xfrm>
            <a:off x="8850423" y="3386717"/>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2B920-FB04-4D2B-A326-E65E777B0DFB}"/>
              </a:ext>
            </a:extLst>
          </p:cNvPr>
          <p:cNvSpPr>
            <a:spLocks noGrp="1"/>
          </p:cNvSpPr>
          <p:nvPr>
            <p:ph type="title"/>
          </p:nvPr>
        </p:nvSpPr>
        <p:spPr>
          <a:xfrm>
            <a:off x="522514" y="359021"/>
            <a:ext cx="10515600" cy="636361"/>
          </a:xfrm>
        </p:spPr>
        <p:txBody>
          <a:bodyPr>
            <a:normAutofit fontScale="90000"/>
          </a:bodyPr>
          <a:lstStyle/>
          <a:p>
            <a:pPr algn="ctr"/>
            <a:r>
              <a:rPr lang="en-US" sz="3100" b="1" dirty="0">
                <a:solidFill>
                  <a:schemeClr val="accent1">
                    <a:lumMod val="75000"/>
                  </a:schemeClr>
                </a:solidFill>
              </a:rPr>
              <a:t>How to properly format a statement of owner's equity</a:t>
            </a:r>
            <a:br>
              <a:rPr lang="en-US" dirty="0"/>
            </a:br>
            <a:endParaRPr lang="en-US" dirty="0"/>
          </a:p>
        </p:txBody>
      </p:sp>
      <p:sp>
        <p:nvSpPr>
          <p:cNvPr id="3" name="Footer Placeholder 2">
            <a:extLst>
              <a:ext uri="{FF2B5EF4-FFF2-40B4-BE49-F238E27FC236}">
                <a16:creationId xmlns:a16="http://schemas.microsoft.com/office/drawing/2014/main" id="{ACC678F7-633B-4DBE-8702-4BA785517676}"/>
              </a:ext>
            </a:extLst>
          </p:cNvPr>
          <p:cNvSpPr>
            <a:spLocks noGrp="1"/>
          </p:cNvSpPr>
          <p:nvPr>
            <p:ph type="ftr" sz="quarter" idx="11"/>
          </p:nvPr>
        </p:nvSpPr>
        <p:spPr/>
        <p:txBody>
          <a:bodyPr/>
          <a:lstStyle/>
          <a:p>
            <a:r>
              <a:rPr lang="en-US"/>
              <a:t>© Copyright 2018 Worthy and James Publishing</a:t>
            </a:r>
          </a:p>
        </p:txBody>
      </p:sp>
      <p:graphicFrame>
        <p:nvGraphicFramePr>
          <p:cNvPr id="5" name="Table 4">
            <a:extLst>
              <a:ext uri="{FF2B5EF4-FFF2-40B4-BE49-F238E27FC236}">
                <a16:creationId xmlns:a16="http://schemas.microsoft.com/office/drawing/2014/main" id="{1D916842-B4FC-4C1F-88BD-55C0365B600A}"/>
              </a:ext>
            </a:extLst>
          </p:cNvPr>
          <p:cNvGraphicFramePr>
            <a:graphicFrameLocks noGrp="1"/>
          </p:cNvGraphicFramePr>
          <p:nvPr>
            <p:extLst>
              <p:ext uri="{D42A27DB-BD31-4B8C-83A1-F6EECF244321}">
                <p14:modId xmlns:p14="http://schemas.microsoft.com/office/powerpoint/2010/main" val="3786915245"/>
              </p:ext>
            </p:extLst>
          </p:nvPr>
        </p:nvGraphicFramePr>
        <p:xfrm>
          <a:off x="2362201" y="895656"/>
          <a:ext cx="6989462" cy="2834640"/>
        </p:xfrm>
        <a:graphic>
          <a:graphicData uri="http://schemas.openxmlformats.org/drawingml/2006/table">
            <a:tbl>
              <a:tblPr firstRow="1" firstCol="1" bandRow="1">
                <a:tableStyleId>{2D5ABB26-0587-4C30-8999-92F81FD0307C}</a:tableStyleId>
              </a:tblPr>
              <a:tblGrid>
                <a:gridCol w="264451">
                  <a:extLst>
                    <a:ext uri="{9D8B030D-6E8A-4147-A177-3AD203B41FA5}">
                      <a16:colId xmlns:a16="http://schemas.microsoft.com/office/drawing/2014/main" val="305514947"/>
                    </a:ext>
                  </a:extLst>
                </a:gridCol>
                <a:gridCol w="4260478">
                  <a:extLst>
                    <a:ext uri="{9D8B030D-6E8A-4147-A177-3AD203B41FA5}">
                      <a16:colId xmlns:a16="http://schemas.microsoft.com/office/drawing/2014/main" val="4216704541"/>
                    </a:ext>
                  </a:extLst>
                </a:gridCol>
                <a:gridCol w="264451">
                  <a:extLst>
                    <a:ext uri="{9D8B030D-6E8A-4147-A177-3AD203B41FA5}">
                      <a16:colId xmlns:a16="http://schemas.microsoft.com/office/drawing/2014/main" val="443681891"/>
                    </a:ext>
                  </a:extLst>
                </a:gridCol>
                <a:gridCol w="1122494">
                  <a:extLst>
                    <a:ext uri="{9D8B030D-6E8A-4147-A177-3AD203B41FA5}">
                      <a16:colId xmlns:a16="http://schemas.microsoft.com/office/drawing/2014/main" val="4064518747"/>
                    </a:ext>
                  </a:extLst>
                </a:gridCol>
                <a:gridCol w="938054">
                  <a:extLst>
                    <a:ext uri="{9D8B030D-6E8A-4147-A177-3AD203B41FA5}">
                      <a16:colId xmlns:a16="http://schemas.microsoft.com/office/drawing/2014/main" val="189750629"/>
                    </a:ext>
                  </a:extLst>
                </a:gridCol>
                <a:gridCol w="139534">
                  <a:extLst>
                    <a:ext uri="{9D8B030D-6E8A-4147-A177-3AD203B41FA5}">
                      <a16:colId xmlns:a16="http://schemas.microsoft.com/office/drawing/2014/main" val="964942264"/>
                    </a:ext>
                  </a:extLst>
                </a:gridCol>
              </a:tblGrid>
              <a:tr h="607697">
                <a:tc gridSpan="6">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Statement of Owner's Equity</a:t>
                      </a:r>
                    </a:p>
                    <a:p>
                      <a:pPr marL="57150" marR="0" indent="-57150" algn="ctr">
                        <a:spcBef>
                          <a:spcPts val="0"/>
                        </a:spcBef>
                        <a:spcAft>
                          <a:spcPts val="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04366029"/>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endParaRPr lang="en-US" dirty="0"/>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93808805"/>
                  </a:ext>
                </a:extLst>
              </a:tr>
              <a:tr h="260442">
                <a:tc>
                  <a:txBody>
                    <a:bodyPr/>
                    <a:lstStyle/>
                    <a:p>
                      <a:endParaRPr lang="en-US" dirty="0"/>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R. Flores Capital, May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a:effectLst/>
                        </a:rPr>
                        <a:t>$      -0-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endParaRPr lang="en-US" sz="1400" dirty="0"/>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12078603"/>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Add: Owner investments...............................................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endParaRPr lang="en-US" sz="1400" dirty="0"/>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1851735"/>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2,250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endParaRPr lang="en-US" sz="1400" dirty="0"/>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137775"/>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10,250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endParaRPr lang="en-US" sz="1400" dirty="0"/>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81904570"/>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Less: withdrawals.........................................................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      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endParaRPr lang="en-US" sz="1400" dirty="0"/>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42169555"/>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R. Flores Capital, May 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u="sng" baseline="0" dirty="0">
                          <a:effectLst/>
                        </a:rPr>
                        <a:t>$  9,750 </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endParaRPr lang="en-US" sz="1400" dirty="0"/>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8027519"/>
                  </a:ext>
                </a:extLst>
              </a:tr>
              <a:tr h="260442">
                <a:tc>
                  <a:txBody>
                    <a:bodyPr/>
                    <a:lstStyle/>
                    <a:p>
                      <a:endParaRPr lang="en-US"/>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endParaRPr lang="en-US" dirty="0"/>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968581"/>
                  </a:ext>
                </a:extLst>
              </a:tr>
            </a:tbl>
          </a:graphicData>
        </a:graphic>
      </p:graphicFrame>
      <p:sp>
        <p:nvSpPr>
          <p:cNvPr id="14" name="Rectangle 13">
            <a:extLst>
              <a:ext uri="{FF2B5EF4-FFF2-40B4-BE49-F238E27FC236}">
                <a16:creationId xmlns:a16="http://schemas.microsoft.com/office/drawing/2014/main" id="{8C0FAEA5-A587-45F9-A966-E75871B9CABC}"/>
              </a:ext>
            </a:extLst>
          </p:cNvPr>
          <p:cNvSpPr/>
          <p:nvPr/>
        </p:nvSpPr>
        <p:spPr>
          <a:xfrm>
            <a:off x="356507" y="3917246"/>
            <a:ext cx="11478986" cy="3216265"/>
          </a:xfrm>
          <a:prstGeom prst="rect">
            <a:avLst/>
          </a:prstGeom>
        </p:spPr>
        <p:txBody>
          <a:bodyPr wrap="squar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The same formatting rules generally apply to the statement of owner's equity as discussed for the income statement.  An exception is that multiple items are not usually indented in a separate column because the statement is relatively simple.  </a:t>
            </a:r>
          </a:p>
          <a:p>
            <a:r>
              <a:rPr lang="en-US" b="1" dirty="0">
                <a:latin typeface="Times" panose="02020603050405020304" pitchFamily="18" charset="0"/>
                <a:ea typeface="MS Mincho" panose="02020609040205080304" pitchFamily="49" charset="-128"/>
                <a:cs typeface="Times New Roman" panose="02020603050405020304" pitchFamily="18" charset="0"/>
              </a:rPr>
              <a:t>Format rules review:</a:t>
            </a:r>
            <a:r>
              <a:rPr lang="en-US" dirty="0">
                <a:latin typeface="Times" panose="02020603050405020304" pitchFamily="18" charset="0"/>
                <a:ea typeface="MS Mincho" panose="02020609040205080304" pitchFamily="49" charset="-128"/>
                <a:cs typeface="Times New Roman" panose="02020603050405020304" pitchFamily="18" charset="0"/>
              </a:rPr>
              <a:t> </a:t>
            </a:r>
          </a:p>
          <a:p>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Title format rule</a:t>
            </a:r>
            <a:r>
              <a:rPr lang="en-US" dirty="0">
                <a:latin typeface="Times" panose="02020603050405020304" pitchFamily="18" charset="0"/>
                <a:ea typeface="MS Mincho" panose="02020609040205080304" pitchFamily="49" charset="-128"/>
                <a:cs typeface="Times New Roman" panose="02020603050405020304" pitchFamily="18" charset="0"/>
              </a:rPr>
              <a:t>: first line: name of business, second line: name of financial statement, third line: time period. </a:t>
            </a:r>
          </a:p>
          <a:p>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Dollar sign rule</a:t>
            </a:r>
            <a:r>
              <a:rPr lang="en-US" dirty="0">
                <a:latin typeface="Times" panose="02020603050405020304" pitchFamily="18" charset="0"/>
                <a:ea typeface="MS Mincho" panose="02020609040205080304" pitchFamily="49" charset="-128"/>
                <a:cs typeface="Times New Roman" panose="02020603050405020304" pitchFamily="18" charset="0"/>
              </a:rPr>
              <a:t>: Dollar signs are placed to left of the number at the top of column and to the left of the final number in the statement. </a:t>
            </a: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Line rule:  </a:t>
            </a:r>
            <a:r>
              <a:rPr lang="en-US" dirty="0">
                <a:latin typeface="Times" panose="02020603050405020304" pitchFamily="18" charset="0"/>
                <a:ea typeface="MS Mincho" panose="02020609040205080304" pitchFamily="49" charset="-128"/>
                <a:cs typeface="Times New Roman" panose="02020603050405020304" pitchFamily="18" charset="0"/>
              </a:rPr>
              <a:t>A double line is always drawn under a final number.  Single lines are usually placed under the last amount in an indented column and above totals and subtotals.</a:t>
            </a: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cxnSp>
        <p:nvCxnSpPr>
          <p:cNvPr id="9" name="Straight Connector 8">
            <a:extLst>
              <a:ext uri="{FF2B5EF4-FFF2-40B4-BE49-F238E27FC236}">
                <a16:creationId xmlns:a16="http://schemas.microsoft.com/office/drawing/2014/main" id="{F3C4A84F-94B1-4445-A12E-E49A9520D1AD}"/>
              </a:ext>
            </a:extLst>
          </p:cNvPr>
          <p:cNvCxnSpPr>
            <a:cxnSpLocks/>
          </p:cNvCxnSpPr>
          <p:nvPr/>
        </p:nvCxnSpPr>
        <p:spPr>
          <a:xfrm>
            <a:off x="8631118" y="2550853"/>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C4A84F-94B1-4445-A12E-E49A9520D1AD}"/>
              </a:ext>
            </a:extLst>
          </p:cNvPr>
          <p:cNvCxnSpPr>
            <a:cxnSpLocks/>
          </p:cNvCxnSpPr>
          <p:nvPr/>
        </p:nvCxnSpPr>
        <p:spPr>
          <a:xfrm>
            <a:off x="8631118" y="3097783"/>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2586695-E028-424D-8026-5C2D7CC37DB3}"/>
              </a:ext>
            </a:extLst>
          </p:cNvPr>
          <p:cNvCxnSpPr>
            <a:cxnSpLocks/>
          </p:cNvCxnSpPr>
          <p:nvPr/>
        </p:nvCxnSpPr>
        <p:spPr>
          <a:xfrm>
            <a:off x="8576959" y="3396308"/>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470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38F04-7498-4CE3-B93B-AC37004508FF}"/>
              </a:ext>
            </a:extLst>
          </p:cNvPr>
          <p:cNvSpPr>
            <a:spLocks noGrp="1"/>
          </p:cNvSpPr>
          <p:nvPr>
            <p:ph type="title"/>
          </p:nvPr>
        </p:nvSpPr>
        <p:spPr>
          <a:xfrm>
            <a:off x="747346" y="523987"/>
            <a:ext cx="10515600" cy="521566"/>
          </a:xfrm>
        </p:spPr>
        <p:txBody>
          <a:bodyPr>
            <a:normAutofit fontScale="90000"/>
          </a:bodyPr>
          <a:lstStyle/>
          <a:p>
            <a:pPr algn="ctr"/>
            <a:r>
              <a:rPr lang="en-US" sz="3100" b="1" dirty="0">
                <a:solidFill>
                  <a:schemeClr val="accent1">
                    <a:lumMod val="75000"/>
                  </a:schemeClr>
                </a:solidFill>
              </a:rPr>
              <a:t>Identify a Statement of Cash Flows</a:t>
            </a:r>
            <a:br>
              <a:rPr lang="en-US" dirty="0"/>
            </a:br>
            <a:endParaRPr lang="en-US" dirty="0"/>
          </a:p>
        </p:txBody>
      </p:sp>
      <p:sp>
        <p:nvSpPr>
          <p:cNvPr id="3" name="Footer Placeholder 2">
            <a:extLst>
              <a:ext uri="{FF2B5EF4-FFF2-40B4-BE49-F238E27FC236}">
                <a16:creationId xmlns:a16="http://schemas.microsoft.com/office/drawing/2014/main" id="{A4B7B1DC-6755-4509-8903-A7A1D52676B3}"/>
              </a:ext>
            </a:extLst>
          </p:cNvPr>
          <p:cNvSpPr>
            <a:spLocks noGrp="1"/>
          </p:cNvSpPr>
          <p:nvPr>
            <p:ph type="ftr" sz="quarter" idx="11"/>
          </p:nvPr>
        </p:nvSpPr>
        <p:spPr/>
        <p:txBody>
          <a:bodyPr/>
          <a:lstStyle/>
          <a:p>
            <a:r>
              <a:rPr lang="en-US"/>
              <a:t>© Copyright 2018 Worthy and James Publishing</a:t>
            </a:r>
          </a:p>
        </p:txBody>
      </p:sp>
      <p:sp>
        <p:nvSpPr>
          <p:cNvPr id="6" name="Rectangle 1">
            <a:extLst>
              <a:ext uri="{FF2B5EF4-FFF2-40B4-BE49-F238E27FC236}">
                <a16:creationId xmlns:a16="http://schemas.microsoft.com/office/drawing/2014/main" id="{8451D344-1C5F-4EB1-8B3E-D6C2C8CAB3B1}"/>
              </a:ext>
            </a:extLst>
          </p:cNvPr>
          <p:cNvSpPr>
            <a:spLocks noChangeArrowheads="1"/>
          </p:cNvSpPr>
          <p:nvPr/>
        </p:nvSpPr>
        <p:spPr bwMode="auto">
          <a:xfrm>
            <a:off x="4394200" y="1792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a:extLst>
              <a:ext uri="{FF2B5EF4-FFF2-40B4-BE49-F238E27FC236}">
                <a16:creationId xmlns:a16="http://schemas.microsoft.com/office/drawing/2014/main" id="{9C2EDEFE-22B6-4470-90A3-5AC569F38FFB}"/>
              </a:ext>
            </a:extLst>
          </p:cNvPr>
          <p:cNvGraphicFramePr>
            <a:graphicFrameLocks noGrp="1"/>
          </p:cNvGraphicFramePr>
          <p:nvPr>
            <p:extLst>
              <p:ext uri="{D42A27DB-BD31-4B8C-83A1-F6EECF244321}">
                <p14:modId xmlns:p14="http://schemas.microsoft.com/office/powerpoint/2010/main" val="3592759446"/>
              </p:ext>
            </p:extLst>
          </p:nvPr>
        </p:nvGraphicFramePr>
        <p:xfrm>
          <a:off x="2866292" y="1120609"/>
          <a:ext cx="6588369" cy="1128878"/>
        </p:xfrm>
        <a:graphic>
          <a:graphicData uri="http://schemas.openxmlformats.org/drawingml/2006/table">
            <a:tbl>
              <a:tblPr firstRow="1" firstCol="1" bandRow="1">
                <a:tableStyleId>{5C22544A-7EE6-4342-B048-85BDC9FD1C3A}</a:tableStyleId>
              </a:tblPr>
              <a:tblGrid>
                <a:gridCol w="6588369">
                  <a:extLst>
                    <a:ext uri="{9D8B030D-6E8A-4147-A177-3AD203B41FA5}">
                      <a16:colId xmlns:a16="http://schemas.microsoft.com/office/drawing/2014/main" val="1843027352"/>
                    </a:ext>
                  </a:extLst>
                </a:gridCol>
              </a:tblGrid>
              <a:tr h="1128878">
                <a:tc>
                  <a:txBody>
                    <a:bodyPr/>
                    <a:lstStyle/>
                    <a:p>
                      <a:pPr marL="0" marR="0" algn="ctr">
                        <a:spcBef>
                          <a:spcPts val="0"/>
                        </a:spcBef>
                        <a:spcAft>
                          <a:spcPts val="0"/>
                        </a:spcAft>
                      </a:pPr>
                      <a:endParaRPr lang="en-US" sz="1100" b="0" dirty="0">
                        <a:solidFill>
                          <a:schemeClr val="tx1"/>
                        </a:solidFill>
                        <a:effectLst/>
                      </a:endParaRPr>
                    </a:p>
                    <a:p>
                      <a:pPr marL="0" marR="0" algn="ctr">
                        <a:spcBef>
                          <a:spcPts val="0"/>
                        </a:spcBef>
                        <a:spcAft>
                          <a:spcPts val="0"/>
                        </a:spcAft>
                      </a:pPr>
                      <a:r>
                        <a:rPr lang="en-US" sz="1400" b="1" dirty="0">
                          <a:solidFill>
                            <a:schemeClr val="tx1"/>
                          </a:solidFill>
                          <a:effectLst/>
                        </a:rPr>
                        <a:t>ABC Computer Services</a:t>
                      </a:r>
                    </a:p>
                    <a:p>
                      <a:pPr marL="0" marR="0" algn="ctr">
                        <a:spcBef>
                          <a:spcPts val="0"/>
                        </a:spcBef>
                        <a:spcAft>
                          <a:spcPts val="0"/>
                        </a:spcAft>
                      </a:pPr>
                      <a:r>
                        <a:rPr lang="en-US" sz="1400" b="1" dirty="0">
                          <a:solidFill>
                            <a:schemeClr val="tx1"/>
                          </a:solidFill>
                          <a:effectLst/>
                        </a:rPr>
                        <a:t>Statement of Cash Flows</a:t>
                      </a:r>
                    </a:p>
                    <a:p>
                      <a:pPr marL="100330" marR="0" indent="-100330" algn="ctr">
                        <a:spcBef>
                          <a:spcPts val="0"/>
                        </a:spcBef>
                        <a:spcAft>
                          <a:spcPts val="0"/>
                        </a:spcAft>
                      </a:pPr>
                      <a:r>
                        <a:rPr lang="en-US" sz="1400" b="1" dirty="0">
                          <a:solidFill>
                            <a:schemeClr val="tx1"/>
                          </a:solidFill>
                          <a:effectLst/>
                        </a:rPr>
                        <a:t>For the Month Ended May 31, 2020</a:t>
                      </a:r>
                      <a:endParaRPr lang="en-US" sz="1400" b="1"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528330275"/>
                  </a:ext>
                </a:extLst>
              </a:tr>
            </a:tbl>
          </a:graphicData>
        </a:graphic>
      </p:graphicFrame>
      <p:graphicFrame>
        <p:nvGraphicFramePr>
          <p:cNvPr id="8" name="Table 7">
            <a:extLst>
              <a:ext uri="{FF2B5EF4-FFF2-40B4-BE49-F238E27FC236}">
                <a16:creationId xmlns:a16="http://schemas.microsoft.com/office/drawing/2014/main" id="{09C30498-CB53-4796-9B9A-643421BADA94}"/>
              </a:ext>
            </a:extLst>
          </p:cNvPr>
          <p:cNvGraphicFramePr>
            <a:graphicFrameLocks noGrp="1"/>
          </p:cNvGraphicFramePr>
          <p:nvPr>
            <p:extLst>
              <p:ext uri="{D42A27DB-BD31-4B8C-83A1-F6EECF244321}">
                <p14:modId xmlns:p14="http://schemas.microsoft.com/office/powerpoint/2010/main" val="3646947631"/>
              </p:ext>
            </p:extLst>
          </p:nvPr>
        </p:nvGraphicFramePr>
        <p:xfrm>
          <a:off x="2866292" y="2264518"/>
          <a:ext cx="6588369" cy="3579184"/>
        </p:xfrm>
        <a:graphic>
          <a:graphicData uri="http://schemas.openxmlformats.org/drawingml/2006/table">
            <a:tbl>
              <a:tblPr firstRow="1" firstCol="1" bandRow="1">
                <a:tableStyleId>{2D5ABB26-0587-4C30-8999-92F81FD0307C}</a:tableStyleId>
              </a:tblPr>
              <a:tblGrid>
                <a:gridCol w="5359057">
                  <a:extLst>
                    <a:ext uri="{9D8B030D-6E8A-4147-A177-3AD203B41FA5}">
                      <a16:colId xmlns:a16="http://schemas.microsoft.com/office/drawing/2014/main" val="551681327"/>
                    </a:ext>
                  </a:extLst>
                </a:gridCol>
                <a:gridCol w="942505">
                  <a:extLst>
                    <a:ext uri="{9D8B030D-6E8A-4147-A177-3AD203B41FA5}">
                      <a16:colId xmlns:a16="http://schemas.microsoft.com/office/drawing/2014/main" val="1377407405"/>
                    </a:ext>
                  </a:extLst>
                </a:gridCol>
                <a:gridCol w="286807">
                  <a:extLst>
                    <a:ext uri="{9D8B030D-6E8A-4147-A177-3AD203B41FA5}">
                      <a16:colId xmlns:a16="http://schemas.microsoft.com/office/drawing/2014/main" val="1703744022"/>
                    </a:ext>
                  </a:extLst>
                </a:gridCol>
              </a:tblGrid>
              <a:tr h="140467">
                <a:tc>
                  <a:txBody>
                    <a:bodyPr/>
                    <a:lstStyle/>
                    <a:p>
                      <a:pPr marL="102870" marR="0" indent="-10287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02870" marR="0" indent="-10287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72869212"/>
                  </a:ext>
                </a:extLst>
              </a:tr>
              <a:tr h="140467">
                <a:tc>
                  <a:txBody>
                    <a:bodyPr/>
                    <a:lstStyle/>
                    <a:p>
                      <a:pPr marL="102870" marR="0" indent="-102870" algn="l">
                        <a:spcBef>
                          <a:spcPts val="0"/>
                        </a:spcBef>
                        <a:spcAft>
                          <a:spcPts val="0"/>
                        </a:spcAft>
                      </a:pPr>
                      <a:r>
                        <a:rPr lang="en-US" sz="1400" b="1" dirty="0">
                          <a:effectLst/>
                        </a:rPr>
                        <a:t>Cash flows from operating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7418425"/>
                  </a:ext>
                </a:extLst>
              </a:tr>
              <a:tr h="140467">
                <a:tc>
                  <a:txBody>
                    <a:bodyPr/>
                    <a:lstStyle/>
                    <a:p>
                      <a:pPr marL="102870" marR="0" indent="-102870" algn="l">
                        <a:spcBef>
                          <a:spcPts val="0"/>
                        </a:spcBef>
                        <a:spcAft>
                          <a:spcPts val="0"/>
                        </a:spcAft>
                      </a:pPr>
                      <a:r>
                        <a:rPr lang="en-US" sz="1400" dirty="0">
                          <a:effectLst/>
                        </a:rPr>
                        <a:t>     Receipts: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62638640"/>
                  </a:ext>
                </a:extLst>
              </a:tr>
              <a:tr h="166902">
                <a:tc>
                  <a:txBody>
                    <a:bodyPr/>
                    <a:lstStyle/>
                    <a:p>
                      <a:pPr marL="102870" marR="0" indent="-102870" algn="l">
                        <a:spcBef>
                          <a:spcPts val="0"/>
                        </a:spcBef>
                        <a:spcAft>
                          <a:spcPts val="0"/>
                        </a:spcAft>
                      </a:pPr>
                      <a:r>
                        <a:rPr lang="en-US" sz="1400" dirty="0">
                          <a:effectLst/>
                        </a:rPr>
                        <a:t>          Cash collections from customers...................................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dirty="0">
                          <a:effectLst/>
                        </a:rPr>
                        <a:t>$3,550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5450221"/>
                  </a:ext>
                </a:extLst>
              </a:tr>
              <a:tr h="140467">
                <a:tc>
                  <a:txBody>
                    <a:bodyPr/>
                    <a:lstStyle/>
                    <a:p>
                      <a:pPr marL="102870" marR="0" indent="-102870" algn="l">
                        <a:spcBef>
                          <a:spcPts val="0"/>
                        </a:spcBef>
                        <a:spcAft>
                          <a:spcPts val="0"/>
                        </a:spcAft>
                      </a:pPr>
                      <a:r>
                        <a:rPr lang="en-US" sz="1400" dirty="0">
                          <a:effectLst/>
                        </a:rPr>
                        <a:t>     Payments: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82706304"/>
                  </a:ext>
                </a:extLst>
              </a:tr>
              <a:tr h="250352">
                <a:tc>
                  <a:txBody>
                    <a:bodyPr/>
                    <a:lstStyle/>
                    <a:p>
                      <a:pPr marL="102870" marR="0" indent="-102870" algn="l">
                        <a:spcBef>
                          <a:spcPts val="0"/>
                        </a:spcBef>
                        <a:spcAft>
                          <a:spcPts val="0"/>
                        </a:spcAft>
                      </a:pPr>
                      <a:r>
                        <a:rPr lang="en-US" sz="1400" dirty="0">
                          <a:effectLst/>
                        </a:rPr>
                        <a:t>         Payments for operating expenses....................................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(3,300)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4334313"/>
                  </a:ext>
                </a:extLst>
              </a:tr>
              <a:tr h="166902">
                <a:tc>
                  <a:txBody>
                    <a:bodyPr/>
                    <a:lstStyle/>
                    <a:p>
                      <a:pPr marL="102870" marR="0" indent="-102870" algn="l">
                        <a:spcBef>
                          <a:spcPts val="0"/>
                        </a:spcBef>
                        <a:spcAft>
                          <a:spcPts val="0"/>
                        </a:spcAft>
                      </a:pPr>
                      <a:r>
                        <a:rPr lang="en-US" sz="1400" dirty="0">
                          <a:effectLst/>
                        </a:rPr>
                        <a:t>             Increase in cash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2036351"/>
                  </a:ext>
                </a:extLst>
              </a:tr>
              <a:tr h="140467">
                <a:tc>
                  <a:txBody>
                    <a:bodyPr/>
                    <a:lstStyle/>
                    <a:p>
                      <a:pPr marL="102870" marR="0" indent="-102870" algn="l">
                        <a:spcBef>
                          <a:spcPts val="0"/>
                        </a:spcBef>
                        <a:spcAft>
                          <a:spcPts val="0"/>
                        </a:spcAft>
                      </a:pPr>
                      <a:r>
                        <a:rPr lang="en-US" sz="1400" b="1" dirty="0">
                          <a:effectLst/>
                        </a:rPr>
                        <a:t>Cash flows from investing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8030490"/>
                  </a:ext>
                </a:extLst>
              </a:tr>
              <a:tr h="166902">
                <a:tc>
                  <a:txBody>
                    <a:bodyPr/>
                    <a:lstStyle/>
                    <a:p>
                      <a:pPr marL="102870" marR="0" indent="-102870" algn="l">
                        <a:spcBef>
                          <a:spcPts val="0"/>
                        </a:spcBef>
                        <a:spcAft>
                          <a:spcPts val="0"/>
                        </a:spcAft>
                      </a:pPr>
                      <a:r>
                        <a:rPr lang="en-US" sz="1400" dirty="0">
                          <a:effectLst/>
                        </a:rPr>
                        <a:t>              Change in cash from investing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1584583"/>
                  </a:ext>
                </a:extLst>
              </a:tr>
              <a:tr h="140467">
                <a:tc>
                  <a:txBody>
                    <a:bodyPr/>
                    <a:lstStyle/>
                    <a:p>
                      <a:pPr marL="102870" marR="0" indent="-102870" algn="l">
                        <a:spcBef>
                          <a:spcPts val="0"/>
                        </a:spcBef>
                        <a:spcAft>
                          <a:spcPts val="0"/>
                        </a:spcAft>
                      </a:pPr>
                      <a:r>
                        <a:rPr lang="en-US" sz="1400" b="1" dirty="0">
                          <a:effectLst/>
                        </a:rPr>
                        <a:t>Cash flows from financing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3891450"/>
                  </a:ext>
                </a:extLst>
              </a:tr>
              <a:tr h="166902">
                <a:tc>
                  <a:txBody>
                    <a:bodyPr/>
                    <a:lstStyle/>
                    <a:p>
                      <a:pPr marL="102870" marR="0" indent="-102870" algn="l">
                        <a:spcBef>
                          <a:spcPts val="0"/>
                        </a:spcBef>
                        <a:spcAft>
                          <a:spcPts val="0"/>
                        </a:spcAft>
                      </a:pPr>
                      <a:r>
                        <a:rPr lang="en-US" sz="1400" dirty="0">
                          <a:effectLst/>
                        </a:rPr>
                        <a:t>         Owner investment.............................................................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2938490"/>
                  </a:ext>
                </a:extLst>
              </a:tr>
              <a:tr h="166902">
                <a:tc>
                  <a:txBody>
                    <a:bodyPr/>
                    <a:lstStyle/>
                    <a:p>
                      <a:pPr marL="102870" marR="0" indent="-102870" algn="l">
                        <a:spcBef>
                          <a:spcPts val="0"/>
                        </a:spcBef>
                        <a:spcAft>
                          <a:spcPts val="0"/>
                        </a:spcAft>
                      </a:pPr>
                      <a:r>
                        <a:rPr lang="en-US" sz="1400" dirty="0">
                          <a:effectLst/>
                        </a:rPr>
                        <a:t>         Owner withdrawals...........................................................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5752182"/>
                  </a:ext>
                </a:extLst>
              </a:tr>
              <a:tr h="166902">
                <a:tc>
                  <a:txBody>
                    <a:bodyPr/>
                    <a:lstStyle/>
                    <a:p>
                      <a:pPr marL="102870" marR="0" indent="-102870" algn="l">
                        <a:spcBef>
                          <a:spcPts val="0"/>
                        </a:spcBef>
                        <a:spcAft>
                          <a:spcPts val="0"/>
                        </a:spcAft>
                      </a:pPr>
                      <a:r>
                        <a:rPr lang="en-US" sz="1400" dirty="0">
                          <a:effectLst/>
                        </a:rPr>
                        <a:t>             Increase in cash from financing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7,500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99862259"/>
                  </a:ext>
                </a:extLst>
              </a:tr>
              <a:tr h="166902">
                <a:tc>
                  <a:txBody>
                    <a:bodyPr/>
                    <a:lstStyle/>
                    <a:p>
                      <a:pPr marL="102870" marR="0" indent="-102870" algn="l">
                        <a:spcBef>
                          <a:spcPts val="0"/>
                        </a:spcBef>
                        <a:spcAft>
                          <a:spcPts val="0"/>
                        </a:spcAft>
                      </a:pPr>
                      <a:r>
                        <a:rPr lang="en-US" sz="1400" dirty="0">
                          <a:effectLst/>
                        </a:rPr>
                        <a:t>                          Net increase in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7,750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0763750"/>
                  </a:ext>
                </a:extLst>
              </a:tr>
              <a:tr h="166902">
                <a:tc>
                  <a:txBody>
                    <a:bodyPr/>
                    <a:lstStyle/>
                    <a:p>
                      <a:pPr marL="102870" marR="0" indent="-102870" algn="l">
                        <a:spcBef>
                          <a:spcPts val="0"/>
                        </a:spcBef>
                        <a:spcAft>
                          <a:spcPts val="0"/>
                        </a:spcAft>
                      </a:pPr>
                      <a:r>
                        <a:rPr lang="en-US" sz="1400" dirty="0">
                          <a:effectLst/>
                        </a:rPr>
                        <a:t>Beginning cash balance, May 1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95045"/>
                  </a:ext>
                </a:extLst>
              </a:tr>
              <a:tr h="250352">
                <a:tc>
                  <a:txBody>
                    <a:bodyPr/>
                    <a:lstStyle/>
                    <a:p>
                      <a:pPr marL="102870" marR="0" indent="-102870" algn="l">
                        <a:spcBef>
                          <a:spcPts val="0"/>
                        </a:spcBef>
                        <a:spcAft>
                          <a:spcPts val="0"/>
                        </a:spcAft>
                      </a:pPr>
                      <a:r>
                        <a:rPr lang="en-US" sz="1400" dirty="0">
                          <a:effectLst/>
                        </a:rPr>
                        <a:t>Ending cash balance, May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u="sng" baseline="0" dirty="0">
                          <a:effectLst/>
                        </a:rPr>
                        <a:t>$ 7,750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29628393"/>
                  </a:ext>
                </a:extLst>
              </a:tr>
              <a:tr h="140467">
                <a:tc>
                  <a:txBody>
                    <a:bodyPr/>
                    <a:lstStyle/>
                    <a:p>
                      <a:pPr marL="102870" marR="0" indent="-102870" algn="l">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001290"/>
                  </a:ext>
                </a:extLst>
              </a:tr>
            </a:tbl>
          </a:graphicData>
        </a:graphic>
      </p:graphicFrame>
      <p:sp>
        <p:nvSpPr>
          <p:cNvPr id="9" name="Rectangle 2">
            <a:extLst>
              <a:ext uri="{FF2B5EF4-FFF2-40B4-BE49-F238E27FC236}">
                <a16:creationId xmlns:a16="http://schemas.microsoft.com/office/drawing/2014/main" id="{73DDE853-6E22-480A-BAA6-E848D4FC625B}"/>
              </a:ext>
            </a:extLst>
          </p:cNvPr>
          <p:cNvSpPr>
            <a:spLocks noChangeArrowheads="1"/>
          </p:cNvSpPr>
          <p:nvPr/>
        </p:nvSpPr>
        <p:spPr bwMode="auto">
          <a:xfrm>
            <a:off x="8597896" y="150134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1" name="Straight Connector 10">
            <a:extLst>
              <a:ext uri="{FF2B5EF4-FFF2-40B4-BE49-F238E27FC236}">
                <a16:creationId xmlns:a16="http://schemas.microsoft.com/office/drawing/2014/main" id="{65A077B5-68EF-4096-8297-3BB020D50C66}"/>
              </a:ext>
            </a:extLst>
          </p:cNvPr>
          <p:cNvCxnSpPr>
            <a:cxnSpLocks/>
          </p:cNvCxnSpPr>
          <p:nvPr/>
        </p:nvCxnSpPr>
        <p:spPr>
          <a:xfrm>
            <a:off x="8597896" y="3515325"/>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5A077B5-68EF-4096-8297-3BB020D50C66}"/>
              </a:ext>
            </a:extLst>
          </p:cNvPr>
          <p:cNvCxnSpPr>
            <a:cxnSpLocks/>
          </p:cNvCxnSpPr>
          <p:nvPr/>
        </p:nvCxnSpPr>
        <p:spPr>
          <a:xfrm>
            <a:off x="8597896" y="3694102"/>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5A077B5-68EF-4096-8297-3BB020D50C66}"/>
              </a:ext>
            </a:extLst>
          </p:cNvPr>
          <p:cNvCxnSpPr>
            <a:cxnSpLocks/>
          </p:cNvCxnSpPr>
          <p:nvPr/>
        </p:nvCxnSpPr>
        <p:spPr>
          <a:xfrm>
            <a:off x="8597896" y="4778487"/>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5A077B5-68EF-4096-8297-3BB020D50C66}"/>
              </a:ext>
            </a:extLst>
          </p:cNvPr>
          <p:cNvCxnSpPr>
            <a:cxnSpLocks/>
          </p:cNvCxnSpPr>
          <p:nvPr/>
        </p:nvCxnSpPr>
        <p:spPr>
          <a:xfrm>
            <a:off x="8597896" y="5004156"/>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C4A84F-94B1-4445-A12E-E49A9520D1AD}"/>
              </a:ext>
            </a:extLst>
          </p:cNvPr>
          <p:cNvCxnSpPr>
            <a:cxnSpLocks/>
          </p:cNvCxnSpPr>
          <p:nvPr/>
        </p:nvCxnSpPr>
        <p:spPr>
          <a:xfrm>
            <a:off x="8557132" y="5659330"/>
            <a:ext cx="534114" cy="29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394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632106" y="156010"/>
            <a:ext cx="7204104" cy="800219"/>
          </a:xfrm>
          <a:prstGeom prst="rect">
            <a:avLst/>
          </a:prstGeom>
        </p:spPr>
        <p:txBody>
          <a:bodyPr wrap="square">
            <a:spAutoFit/>
          </a:bodyPr>
          <a:lstStyle/>
          <a:p>
            <a:r>
              <a:rPr lang="en-US" sz="2800" dirty="0">
                <a:solidFill>
                  <a:schemeClr val="accent1">
                    <a:lumMod val="75000"/>
                  </a:schemeClr>
                </a:solidFill>
              </a:rPr>
              <a:t>Identify a Statement of Cash Flows, continued</a:t>
            </a:r>
            <a:br>
              <a:rPr lang="en-US" dirty="0"/>
            </a:br>
            <a:endParaRPr lang="en-US" dirty="0"/>
          </a:p>
        </p:txBody>
      </p:sp>
      <p:sp>
        <p:nvSpPr>
          <p:cNvPr id="4" name="Rectangle 3"/>
          <p:cNvSpPr/>
          <p:nvPr/>
        </p:nvSpPr>
        <p:spPr>
          <a:xfrm>
            <a:off x="341831" y="3207231"/>
            <a:ext cx="11152262" cy="311880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Key Points: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398463" indent="-342900">
              <a:spcAft>
                <a:spcPts val="300"/>
              </a:spcAft>
              <a:buAutoNum type="arabicPeriod"/>
            </a:pPr>
            <a:r>
              <a:rPr lang="en-US" dirty="0">
                <a:latin typeface="Times" panose="02020603050405020304" pitchFamily="18" charset="0"/>
                <a:ea typeface="MS Mincho" panose="02020609040205080304" pitchFamily="49" charset="-128"/>
                <a:cs typeface="Times New Roman" panose="02020603050405020304" pitchFamily="18" charset="0"/>
              </a:rPr>
              <a:t>A statement of cash flows explains the change from the beginning cash balance to the ending cash balance.  The final balance is the same as the cash balance on the balance sheet.</a:t>
            </a:r>
          </a:p>
          <a:p>
            <a:pPr marL="398463" indent="-342900">
              <a:spcAft>
                <a:spcPts val="300"/>
              </a:spcAft>
              <a:buAutoNum type="arabicPeriod"/>
            </a:pPr>
            <a:r>
              <a:rPr lang="en-US" dirty="0">
                <a:latin typeface="Times" panose="02020603050405020304" pitchFamily="18" charset="0"/>
                <a:ea typeface="MS Mincho" panose="02020609040205080304" pitchFamily="49" charset="-128"/>
                <a:cs typeface="Times New Roman" panose="02020603050405020304" pitchFamily="18" charset="0"/>
              </a:rPr>
              <a:t>The three key elements to look for in a statement of cash flows are: </a:t>
            </a:r>
          </a:p>
          <a:p>
            <a:pPr marL="114300" marR="0">
              <a:lnSpc>
                <a:spcPts val="500"/>
              </a:lnSpc>
              <a:spcBef>
                <a:spcPts val="0"/>
              </a:spcBef>
              <a:spcAft>
                <a:spcPts val="300"/>
              </a:spcAft>
            </a:pP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Operating activities</a:t>
            </a:r>
            <a:r>
              <a:rPr lang="en-US" dirty="0">
                <a:latin typeface="Times" panose="02020603050405020304" pitchFamily="18" charset="0"/>
                <a:ea typeface="MS Mincho" panose="02020609040205080304" pitchFamily="49" charset="-128"/>
                <a:cs typeface="Times New Roman" panose="02020603050405020304" pitchFamily="18" charset="0"/>
              </a:rPr>
              <a:t>: This explains the change in cash as a result of the revenues and expenses from income statement.  This is a very useful number to a business owner: Notice that even though the business</a:t>
            </a:r>
          </a:p>
          <a:p>
            <a:pPr marL="171450" marR="0" indent="-171450">
              <a:spcBef>
                <a:spcPts val="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had net income of $2,250 there was only a $250 increase in cash resulting from the operations.</a:t>
            </a:r>
          </a:p>
          <a:p>
            <a:pPr marL="171450" indent="-171450">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Investing activities</a:t>
            </a:r>
            <a:r>
              <a:rPr lang="en-US" dirty="0">
                <a:latin typeface="Times" panose="02020603050405020304" pitchFamily="18" charset="0"/>
                <a:ea typeface="MS Mincho" panose="02020609040205080304" pitchFamily="49" charset="-128"/>
                <a:cs typeface="Times New Roman" panose="02020603050405020304" pitchFamily="18" charset="0"/>
              </a:rPr>
              <a:t>: This shows the cash changes from buying and selling plant and equipment and making and collection loans.</a:t>
            </a:r>
          </a:p>
        </p:txBody>
      </p:sp>
      <p:graphicFrame>
        <p:nvGraphicFramePr>
          <p:cNvPr id="7" name="Table 6">
            <a:extLst>
              <a:ext uri="{FF2B5EF4-FFF2-40B4-BE49-F238E27FC236}">
                <a16:creationId xmlns:a16="http://schemas.microsoft.com/office/drawing/2014/main" id="{9C2EDEFE-22B6-4470-90A3-5AC569F38FFB}"/>
              </a:ext>
            </a:extLst>
          </p:cNvPr>
          <p:cNvGraphicFramePr>
            <a:graphicFrameLocks noGrp="1"/>
          </p:cNvGraphicFramePr>
          <p:nvPr>
            <p:extLst>
              <p:ext uri="{D42A27DB-BD31-4B8C-83A1-F6EECF244321}">
                <p14:modId xmlns:p14="http://schemas.microsoft.com/office/powerpoint/2010/main" val="1891386517"/>
              </p:ext>
            </p:extLst>
          </p:nvPr>
        </p:nvGraphicFramePr>
        <p:xfrm>
          <a:off x="2885080" y="711425"/>
          <a:ext cx="6421840" cy="1021080"/>
        </p:xfrm>
        <a:graphic>
          <a:graphicData uri="http://schemas.openxmlformats.org/drawingml/2006/table">
            <a:tbl>
              <a:tblPr firstRow="1" firstCol="1" bandRow="1">
                <a:tableStyleId>{5C22544A-7EE6-4342-B048-85BDC9FD1C3A}</a:tableStyleId>
              </a:tblPr>
              <a:tblGrid>
                <a:gridCol w="6421840">
                  <a:extLst>
                    <a:ext uri="{9D8B030D-6E8A-4147-A177-3AD203B41FA5}">
                      <a16:colId xmlns:a16="http://schemas.microsoft.com/office/drawing/2014/main" val="1843027352"/>
                    </a:ext>
                  </a:extLst>
                </a:gridCol>
              </a:tblGrid>
              <a:tr h="824152">
                <a:tc>
                  <a:txBody>
                    <a:bodyPr/>
                    <a:lstStyle/>
                    <a:p>
                      <a:pPr marL="0" marR="0" algn="ctr">
                        <a:spcBef>
                          <a:spcPts val="0"/>
                        </a:spcBef>
                        <a:spcAft>
                          <a:spcPts val="0"/>
                        </a:spcAft>
                      </a:pPr>
                      <a:endParaRPr lang="en-US" sz="1100" b="0" dirty="0">
                        <a:solidFill>
                          <a:schemeClr val="tx1"/>
                        </a:solidFill>
                        <a:effectLst/>
                      </a:endParaRPr>
                    </a:p>
                    <a:p>
                      <a:pPr marL="0" marR="0" algn="ctr">
                        <a:spcBef>
                          <a:spcPts val="0"/>
                        </a:spcBef>
                        <a:spcAft>
                          <a:spcPts val="0"/>
                        </a:spcAft>
                      </a:pPr>
                      <a:r>
                        <a:rPr lang="en-US" sz="1400" b="1" dirty="0">
                          <a:solidFill>
                            <a:schemeClr val="tx1"/>
                          </a:solidFill>
                          <a:effectLst/>
                        </a:rPr>
                        <a:t>ABC Computer Services</a:t>
                      </a:r>
                    </a:p>
                    <a:p>
                      <a:pPr marL="0" marR="0" algn="ctr">
                        <a:spcBef>
                          <a:spcPts val="0"/>
                        </a:spcBef>
                        <a:spcAft>
                          <a:spcPts val="0"/>
                        </a:spcAft>
                      </a:pPr>
                      <a:r>
                        <a:rPr lang="en-US" sz="1400" b="1" dirty="0">
                          <a:solidFill>
                            <a:schemeClr val="tx1"/>
                          </a:solidFill>
                          <a:effectLst/>
                        </a:rPr>
                        <a:t>Statement of Cash Flows</a:t>
                      </a:r>
                    </a:p>
                    <a:p>
                      <a:pPr marL="100330" marR="0" indent="-100330" algn="ctr">
                        <a:spcBef>
                          <a:spcPts val="0"/>
                        </a:spcBef>
                        <a:spcAft>
                          <a:spcPts val="0"/>
                        </a:spcAft>
                      </a:pPr>
                      <a:r>
                        <a:rPr lang="en-US" sz="1400" b="1" dirty="0">
                          <a:solidFill>
                            <a:schemeClr val="tx1"/>
                          </a:solidFill>
                          <a:effectLst/>
                        </a:rPr>
                        <a:t>For the Month Ended May 31, 2020</a:t>
                      </a:r>
                    </a:p>
                    <a:p>
                      <a:pPr marL="100330" marR="0" indent="-100330" algn="ctr">
                        <a:spcBef>
                          <a:spcPts val="0"/>
                        </a:spcBef>
                        <a:spcAft>
                          <a:spcPts val="0"/>
                        </a:spcAft>
                      </a:pPr>
                      <a:endParaRPr lang="en-US" sz="1400" b="1"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52833027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54437081"/>
              </p:ext>
            </p:extLst>
          </p:nvPr>
        </p:nvGraphicFramePr>
        <p:xfrm>
          <a:off x="2885080" y="1535577"/>
          <a:ext cx="6421840" cy="2170592"/>
        </p:xfrm>
        <a:graphic>
          <a:graphicData uri="http://schemas.openxmlformats.org/drawingml/2006/table">
            <a:tbl>
              <a:tblPr firstRow="1" firstCol="1" bandRow="1">
                <a:tableStyleId>{2D5ABB26-0587-4C30-8999-92F81FD0307C}</a:tableStyleId>
              </a:tblPr>
              <a:tblGrid>
                <a:gridCol w="5223601">
                  <a:extLst>
                    <a:ext uri="{9D8B030D-6E8A-4147-A177-3AD203B41FA5}">
                      <a16:colId xmlns:a16="http://schemas.microsoft.com/office/drawing/2014/main" val="4243278548"/>
                    </a:ext>
                  </a:extLst>
                </a:gridCol>
                <a:gridCol w="918682">
                  <a:extLst>
                    <a:ext uri="{9D8B030D-6E8A-4147-A177-3AD203B41FA5}">
                      <a16:colId xmlns:a16="http://schemas.microsoft.com/office/drawing/2014/main" val="2018010067"/>
                    </a:ext>
                  </a:extLst>
                </a:gridCol>
                <a:gridCol w="279557">
                  <a:extLst>
                    <a:ext uri="{9D8B030D-6E8A-4147-A177-3AD203B41FA5}">
                      <a16:colId xmlns:a16="http://schemas.microsoft.com/office/drawing/2014/main" val="2983139988"/>
                    </a:ext>
                  </a:extLst>
                </a:gridCol>
              </a:tblGrid>
              <a:tr h="140467">
                <a:tc>
                  <a:txBody>
                    <a:bodyPr/>
                    <a:lstStyle/>
                    <a:p>
                      <a:pPr marL="102870" marR="0" indent="-102870" algn="l">
                        <a:spcBef>
                          <a:spcPts val="0"/>
                        </a:spcBef>
                        <a:spcAft>
                          <a:spcPts val="0"/>
                        </a:spcAft>
                      </a:pPr>
                      <a:endParaRPr lang="en-US" sz="1400" b="1" dirty="0">
                        <a:effectLst/>
                      </a:endParaRPr>
                    </a:p>
                    <a:p>
                      <a:pPr marL="102870" marR="0" indent="-102870" algn="l">
                        <a:spcBef>
                          <a:spcPts val="0"/>
                        </a:spcBef>
                        <a:spcAft>
                          <a:spcPts val="0"/>
                        </a:spcAft>
                      </a:pPr>
                      <a:r>
                        <a:rPr lang="en-US" sz="1400" b="1" dirty="0">
                          <a:effectLst/>
                        </a:rPr>
                        <a:t>Cash flows from operating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23211268"/>
                  </a:ext>
                </a:extLst>
              </a:tr>
              <a:tr h="140467">
                <a:tc>
                  <a:txBody>
                    <a:bodyPr/>
                    <a:lstStyle/>
                    <a:p>
                      <a:pPr marL="102870" marR="0" indent="-102870" algn="l">
                        <a:spcBef>
                          <a:spcPts val="0"/>
                        </a:spcBef>
                        <a:spcAft>
                          <a:spcPts val="0"/>
                        </a:spcAft>
                      </a:pPr>
                      <a:r>
                        <a:rPr lang="en-US" sz="1400" dirty="0">
                          <a:effectLst/>
                        </a:rPr>
                        <a:t>     Receipts: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56015657"/>
                  </a:ext>
                </a:extLst>
              </a:tr>
              <a:tr h="166902">
                <a:tc>
                  <a:txBody>
                    <a:bodyPr/>
                    <a:lstStyle/>
                    <a:p>
                      <a:pPr marL="102870" marR="0" indent="-102870" algn="l">
                        <a:spcBef>
                          <a:spcPts val="0"/>
                        </a:spcBef>
                        <a:spcAft>
                          <a:spcPts val="0"/>
                        </a:spcAft>
                      </a:pPr>
                      <a:r>
                        <a:rPr lang="en-US" sz="1400" dirty="0">
                          <a:effectLst/>
                        </a:rPr>
                        <a:t>          Cash collections from customers...................................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$3,550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25205445"/>
                  </a:ext>
                </a:extLst>
              </a:tr>
              <a:tr h="140467">
                <a:tc>
                  <a:txBody>
                    <a:bodyPr/>
                    <a:lstStyle/>
                    <a:p>
                      <a:pPr marL="102870" marR="0" indent="-102870" algn="l">
                        <a:spcBef>
                          <a:spcPts val="0"/>
                        </a:spcBef>
                        <a:spcAft>
                          <a:spcPts val="0"/>
                        </a:spcAft>
                      </a:pPr>
                      <a:r>
                        <a:rPr lang="en-US" sz="1400" dirty="0">
                          <a:effectLst/>
                        </a:rPr>
                        <a:t>     Payments: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70721614"/>
                  </a:ext>
                </a:extLst>
              </a:tr>
              <a:tr h="250352">
                <a:tc>
                  <a:txBody>
                    <a:bodyPr/>
                    <a:lstStyle/>
                    <a:p>
                      <a:pPr marL="102870" marR="0" indent="-102870" algn="l">
                        <a:spcBef>
                          <a:spcPts val="0"/>
                        </a:spcBef>
                        <a:spcAft>
                          <a:spcPts val="0"/>
                        </a:spcAft>
                      </a:pPr>
                      <a:r>
                        <a:rPr lang="en-US" sz="1400" dirty="0">
                          <a:effectLst/>
                        </a:rPr>
                        <a:t>         Payments for operating expenses....................................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pPr>
                      <a:r>
                        <a:rPr lang="en-US" sz="1400" dirty="0">
                          <a:effectLst/>
                        </a:rPr>
                        <a:t>  (3,300)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00112084"/>
                  </a:ext>
                </a:extLst>
              </a:tr>
              <a:tr h="166902">
                <a:tc>
                  <a:txBody>
                    <a:bodyPr/>
                    <a:lstStyle/>
                    <a:p>
                      <a:pPr marL="102870" marR="0" indent="-102870" algn="l">
                        <a:spcBef>
                          <a:spcPts val="0"/>
                        </a:spcBef>
                        <a:spcAft>
                          <a:spcPts val="0"/>
                        </a:spcAft>
                      </a:pPr>
                      <a:r>
                        <a:rPr lang="en-US" sz="1400" dirty="0">
                          <a:effectLst/>
                        </a:rPr>
                        <a:t>             Increase in cash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100330" marR="0" indent="-100330" algn="r">
                        <a:spcBef>
                          <a:spcPts val="0"/>
                        </a:spcBef>
                        <a:spcAft>
                          <a:spcPts val="0"/>
                        </a:spcAft>
                      </a:pPr>
                      <a:r>
                        <a:rPr lang="en-US" sz="1400" dirty="0">
                          <a:effectLst/>
                        </a:rPr>
                        <a:t>   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90365052"/>
                  </a:ext>
                </a:extLst>
              </a:tr>
              <a:tr h="140467">
                <a:tc>
                  <a:txBody>
                    <a:bodyPr/>
                    <a:lstStyle/>
                    <a:p>
                      <a:pPr marL="102870" marR="0" indent="-102870" algn="l">
                        <a:spcBef>
                          <a:spcPts val="0"/>
                        </a:spcBef>
                        <a:spcAft>
                          <a:spcPts val="0"/>
                        </a:spcAft>
                      </a:pPr>
                      <a:r>
                        <a:rPr lang="en-US" sz="1400" b="1" dirty="0">
                          <a:effectLst/>
                        </a:rPr>
                        <a:t>Cash flows from investing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36009033"/>
                  </a:ext>
                </a:extLst>
              </a:tr>
              <a:tr h="166902">
                <a:tc>
                  <a:txBody>
                    <a:bodyPr/>
                    <a:lstStyle/>
                    <a:p>
                      <a:pPr marL="102870" marR="0" indent="-102870" algn="l">
                        <a:spcBef>
                          <a:spcPts val="0"/>
                        </a:spcBef>
                        <a:spcAft>
                          <a:spcPts val="0"/>
                        </a:spcAft>
                      </a:pPr>
                      <a:r>
                        <a:rPr lang="en-US" sz="1400" dirty="0">
                          <a:effectLst/>
                        </a:rPr>
                        <a:t>              Change in cash from investing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02870" marR="0" indent="-102870" algn="r">
                        <a:spcBef>
                          <a:spcPts val="0"/>
                        </a:spcBef>
                        <a:spcAft>
                          <a:spcPts val="0"/>
                        </a:spcAft>
                      </a:pPr>
                      <a:r>
                        <a:rPr lang="en-US" sz="1400" dirty="0">
                          <a:effectLst/>
                        </a:rPr>
                        <a:t>-0-</a:t>
                      </a:r>
                    </a:p>
                    <a:p>
                      <a:pPr marL="102870" marR="0" indent="-10287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0179574"/>
                  </a:ext>
                </a:extLst>
              </a:tr>
            </a:tbl>
          </a:graphicData>
        </a:graphic>
      </p:graphicFrame>
      <p:cxnSp>
        <p:nvCxnSpPr>
          <p:cNvPr id="9" name="Straight Connector 8">
            <a:extLst>
              <a:ext uri="{FF2B5EF4-FFF2-40B4-BE49-F238E27FC236}">
                <a16:creationId xmlns:a16="http://schemas.microsoft.com/office/drawing/2014/main" id="{65A077B5-68EF-4096-8297-3BB020D50C66}"/>
              </a:ext>
            </a:extLst>
          </p:cNvPr>
          <p:cNvCxnSpPr>
            <a:cxnSpLocks/>
          </p:cNvCxnSpPr>
          <p:nvPr/>
        </p:nvCxnSpPr>
        <p:spPr>
          <a:xfrm>
            <a:off x="8461163" y="3036760"/>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5A077B5-68EF-4096-8297-3BB020D50C66}"/>
              </a:ext>
            </a:extLst>
          </p:cNvPr>
          <p:cNvCxnSpPr>
            <a:cxnSpLocks/>
          </p:cNvCxnSpPr>
          <p:nvPr/>
        </p:nvCxnSpPr>
        <p:spPr>
          <a:xfrm>
            <a:off x="8461163" y="2848753"/>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88963" y="3694448"/>
            <a:ext cx="6417957"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23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graphicFrame>
        <p:nvGraphicFramePr>
          <p:cNvPr id="3" name="Table 2"/>
          <p:cNvGraphicFramePr>
            <a:graphicFrameLocks noGrp="1"/>
          </p:cNvGraphicFramePr>
          <p:nvPr>
            <p:extLst>
              <p:ext uri="{D42A27DB-BD31-4B8C-83A1-F6EECF244321}">
                <p14:modId xmlns:p14="http://schemas.microsoft.com/office/powerpoint/2010/main" val="72524479"/>
              </p:ext>
            </p:extLst>
          </p:nvPr>
        </p:nvGraphicFramePr>
        <p:xfrm>
          <a:off x="2584557" y="2039270"/>
          <a:ext cx="6417957" cy="1896272"/>
        </p:xfrm>
        <a:graphic>
          <a:graphicData uri="http://schemas.openxmlformats.org/drawingml/2006/table">
            <a:tbl>
              <a:tblPr firstRow="1" firstCol="1" bandRow="1">
                <a:tableStyleId>{2D5ABB26-0587-4C30-8999-92F81FD0307C}</a:tableStyleId>
              </a:tblPr>
              <a:tblGrid>
                <a:gridCol w="5220442">
                  <a:extLst>
                    <a:ext uri="{9D8B030D-6E8A-4147-A177-3AD203B41FA5}">
                      <a16:colId xmlns:a16="http://schemas.microsoft.com/office/drawing/2014/main" val="1639713235"/>
                    </a:ext>
                  </a:extLst>
                </a:gridCol>
                <a:gridCol w="918127">
                  <a:extLst>
                    <a:ext uri="{9D8B030D-6E8A-4147-A177-3AD203B41FA5}">
                      <a16:colId xmlns:a16="http://schemas.microsoft.com/office/drawing/2014/main" val="1716243474"/>
                    </a:ext>
                  </a:extLst>
                </a:gridCol>
                <a:gridCol w="279388">
                  <a:extLst>
                    <a:ext uri="{9D8B030D-6E8A-4147-A177-3AD203B41FA5}">
                      <a16:colId xmlns:a16="http://schemas.microsoft.com/office/drawing/2014/main" val="2178330295"/>
                    </a:ext>
                  </a:extLst>
                </a:gridCol>
              </a:tblGrid>
              <a:tr h="140467">
                <a:tc>
                  <a:txBody>
                    <a:bodyPr/>
                    <a:lstStyle/>
                    <a:p>
                      <a:pPr marL="102870" marR="0" indent="-102870" algn="l">
                        <a:spcBef>
                          <a:spcPts val="0"/>
                        </a:spcBef>
                        <a:spcAft>
                          <a:spcPts val="0"/>
                        </a:spcAft>
                      </a:pPr>
                      <a:endParaRPr lang="en-US" sz="1400" b="1" dirty="0">
                        <a:effectLst/>
                      </a:endParaRPr>
                    </a:p>
                    <a:p>
                      <a:pPr marL="102870" marR="0" indent="-102870" algn="l">
                        <a:spcBef>
                          <a:spcPts val="0"/>
                        </a:spcBef>
                        <a:spcAft>
                          <a:spcPts val="0"/>
                        </a:spcAft>
                      </a:pPr>
                      <a:r>
                        <a:rPr lang="en-US" sz="1400" b="1" dirty="0">
                          <a:effectLst/>
                        </a:rPr>
                        <a:t>Cash flows from financing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4039318"/>
                  </a:ext>
                </a:extLst>
              </a:tr>
              <a:tr h="166902">
                <a:tc>
                  <a:txBody>
                    <a:bodyPr/>
                    <a:lstStyle/>
                    <a:p>
                      <a:pPr marL="102870" marR="0" indent="-102870" algn="l">
                        <a:spcBef>
                          <a:spcPts val="0"/>
                        </a:spcBef>
                        <a:spcAft>
                          <a:spcPts val="0"/>
                        </a:spcAft>
                      </a:pPr>
                      <a:r>
                        <a:rPr lang="en-US" sz="1400" dirty="0">
                          <a:effectLst/>
                        </a:rPr>
                        <a:t>         Owner investment.............................................................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46008772"/>
                  </a:ext>
                </a:extLst>
              </a:tr>
              <a:tr h="166902">
                <a:tc>
                  <a:txBody>
                    <a:bodyPr/>
                    <a:lstStyle/>
                    <a:p>
                      <a:pPr marL="102870" marR="0" indent="-102870" algn="l">
                        <a:spcBef>
                          <a:spcPts val="0"/>
                        </a:spcBef>
                        <a:spcAft>
                          <a:spcPts val="0"/>
                        </a:spcAft>
                      </a:pPr>
                      <a:r>
                        <a:rPr lang="en-US" sz="1400" dirty="0">
                          <a:effectLst/>
                        </a:rPr>
                        <a:t>         Owner withdrawals...........................................................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88632716"/>
                  </a:ext>
                </a:extLst>
              </a:tr>
              <a:tr h="166902">
                <a:tc>
                  <a:txBody>
                    <a:bodyPr/>
                    <a:lstStyle/>
                    <a:p>
                      <a:pPr marL="102870" marR="0" indent="-102870" algn="l">
                        <a:spcBef>
                          <a:spcPts val="0"/>
                        </a:spcBef>
                        <a:spcAft>
                          <a:spcPts val="0"/>
                        </a:spcAft>
                      </a:pPr>
                      <a:r>
                        <a:rPr lang="en-US" sz="1400" dirty="0">
                          <a:effectLst/>
                        </a:rPr>
                        <a:t>             Increase in cash from financing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7,500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2919369"/>
                  </a:ext>
                </a:extLst>
              </a:tr>
              <a:tr h="166902">
                <a:tc>
                  <a:txBody>
                    <a:bodyPr/>
                    <a:lstStyle/>
                    <a:p>
                      <a:pPr marL="102870" marR="0" indent="-102870" algn="l">
                        <a:spcBef>
                          <a:spcPts val="0"/>
                        </a:spcBef>
                        <a:spcAft>
                          <a:spcPts val="0"/>
                        </a:spcAft>
                      </a:pPr>
                      <a:r>
                        <a:rPr lang="en-US" sz="1400" dirty="0">
                          <a:effectLst/>
                        </a:rPr>
                        <a:t>                          Net increase in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7,750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3207757"/>
                  </a:ext>
                </a:extLst>
              </a:tr>
              <a:tr h="166902">
                <a:tc>
                  <a:txBody>
                    <a:bodyPr/>
                    <a:lstStyle/>
                    <a:p>
                      <a:pPr marL="102870" marR="0" indent="-102870" algn="l">
                        <a:spcBef>
                          <a:spcPts val="0"/>
                        </a:spcBef>
                        <a:spcAft>
                          <a:spcPts val="0"/>
                        </a:spcAft>
                      </a:pPr>
                      <a:r>
                        <a:rPr lang="en-US" sz="1400" dirty="0">
                          <a:effectLst/>
                        </a:rPr>
                        <a:t>Beginning cash balance, May 1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60583122"/>
                  </a:ext>
                </a:extLst>
              </a:tr>
              <a:tr h="250352">
                <a:tc>
                  <a:txBody>
                    <a:bodyPr/>
                    <a:lstStyle/>
                    <a:p>
                      <a:pPr marL="102870" marR="0" indent="-102870" algn="l">
                        <a:spcBef>
                          <a:spcPts val="0"/>
                        </a:spcBef>
                        <a:spcAft>
                          <a:spcPts val="0"/>
                        </a:spcAft>
                      </a:pPr>
                      <a:r>
                        <a:rPr lang="en-US" sz="1400" dirty="0">
                          <a:effectLst/>
                        </a:rPr>
                        <a:t>Ending cash balance, May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u="sng" baseline="0" dirty="0">
                          <a:effectLst/>
                        </a:rPr>
                        <a:t>$ 7,750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3491096"/>
                  </a:ext>
                </a:extLst>
              </a:tr>
              <a:tr h="140467">
                <a:tc>
                  <a:txBody>
                    <a:bodyPr/>
                    <a:lstStyle/>
                    <a:p>
                      <a:pPr marL="102870" marR="0" indent="-102870" algn="l">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2441182"/>
                  </a:ext>
                </a:extLst>
              </a:tr>
            </a:tbl>
          </a:graphicData>
        </a:graphic>
      </p:graphicFrame>
      <p:sp>
        <p:nvSpPr>
          <p:cNvPr id="4" name="Rectangle 3"/>
          <p:cNvSpPr/>
          <p:nvPr/>
        </p:nvSpPr>
        <p:spPr>
          <a:xfrm>
            <a:off x="2289559" y="594140"/>
            <a:ext cx="6859507" cy="523220"/>
          </a:xfrm>
          <a:prstGeom prst="rect">
            <a:avLst/>
          </a:prstGeom>
        </p:spPr>
        <p:txBody>
          <a:bodyPr wrap="none">
            <a:spAutoFit/>
          </a:bodyPr>
          <a:lstStyle/>
          <a:p>
            <a:r>
              <a:rPr lang="en-US" sz="2800" dirty="0">
                <a:solidFill>
                  <a:schemeClr val="accent1">
                    <a:lumMod val="75000"/>
                  </a:schemeClr>
                </a:solidFill>
              </a:rPr>
              <a:t>Identify a Statement of Cash Flows, continued</a:t>
            </a:r>
          </a:p>
        </p:txBody>
      </p:sp>
      <p:sp>
        <p:nvSpPr>
          <p:cNvPr id="5" name="Rectangle 4"/>
          <p:cNvSpPr/>
          <p:nvPr/>
        </p:nvSpPr>
        <p:spPr>
          <a:xfrm>
            <a:off x="2301666" y="4264889"/>
            <a:ext cx="7588663" cy="646331"/>
          </a:xfrm>
          <a:prstGeom prst="rect">
            <a:avLst/>
          </a:prstGeom>
        </p:spPr>
        <p:txBody>
          <a:bodyPr wrap="square">
            <a:spAutoFit/>
          </a:bodyPr>
          <a:lstStyle/>
          <a:p>
            <a:pPr marL="230188" indent="-230188">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Financing activities</a:t>
            </a:r>
            <a:r>
              <a:rPr lang="en-US" dirty="0">
                <a:latin typeface="Times" panose="02020603050405020304" pitchFamily="18" charset="0"/>
                <a:ea typeface="MS Mincho" panose="02020609040205080304" pitchFamily="49" charset="-128"/>
                <a:cs typeface="Times New Roman" panose="02020603050405020304" pitchFamily="18" charset="0"/>
              </a:rPr>
              <a:t>: This shows the cash changes resulting from owner investing, borrowing, withdrawals, and paying loans.</a:t>
            </a:r>
          </a:p>
        </p:txBody>
      </p:sp>
      <p:cxnSp>
        <p:nvCxnSpPr>
          <p:cNvPr id="6" name="Straight Connector 5">
            <a:extLst>
              <a:ext uri="{FF2B5EF4-FFF2-40B4-BE49-F238E27FC236}">
                <a16:creationId xmlns:a16="http://schemas.microsoft.com/office/drawing/2014/main" id="{65A077B5-68EF-4096-8297-3BB020D50C66}"/>
              </a:ext>
            </a:extLst>
          </p:cNvPr>
          <p:cNvCxnSpPr>
            <a:cxnSpLocks/>
          </p:cNvCxnSpPr>
          <p:nvPr/>
        </p:nvCxnSpPr>
        <p:spPr>
          <a:xfrm>
            <a:off x="8153400" y="2686383"/>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5A077B5-68EF-4096-8297-3BB020D50C66}"/>
              </a:ext>
            </a:extLst>
          </p:cNvPr>
          <p:cNvCxnSpPr>
            <a:cxnSpLocks/>
          </p:cNvCxnSpPr>
          <p:nvPr/>
        </p:nvCxnSpPr>
        <p:spPr>
          <a:xfrm>
            <a:off x="8179038" y="2882936"/>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5A077B5-68EF-4096-8297-3BB020D50C66}"/>
              </a:ext>
            </a:extLst>
          </p:cNvPr>
          <p:cNvCxnSpPr>
            <a:cxnSpLocks/>
          </p:cNvCxnSpPr>
          <p:nvPr/>
        </p:nvCxnSpPr>
        <p:spPr>
          <a:xfrm>
            <a:off x="8179038" y="3301680"/>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84557" y="2039270"/>
            <a:ext cx="6417957"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C4A84F-94B1-4445-A12E-E49A9520D1AD}"/>
              </a:ext>
            </a:extLst>
          </p:cNvPr>
          <p:cNvCxnSpPr>
            <a:cxnSpLocks/>
          </p:cNvCxnSpPr>
          <p:nvPr/>
        </p:nvCxnSpPr>
        <p:spPr>
          <a:xfrm flipV="1">
            <a:off x="8153400" y="3743057"/>
            <a:ext cx="513660" cy="7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661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253240" y="5443574"/>
            <a:ext cx="8232449" cy="646331"/>
          </a:xfrm>
          <a:prstGeom prst="rect">
            <a:avLst/>
          </a:prstGeom>
        </p:spPr>
        <p:txBody>
          <a:bodyPr wrap="squar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3. Actually preparing a statement of cash flows is a more advanced topic that is not required at this point.</a:t>
            </a:r>
          </a:p>
        </p:txBody>
      </p:sp>
      <p:graphicFrame>
        <p:nvGraphicFramePr>
          <p:cNvPr id="4" name="Table 3">
            <a:extLst>
              <a:ext uri="{FF2B5EF4-FFF2-40B4-BE49-F238E27FC236}">
                <a16:creationId xmlns:a16="http://schemas.microsoft.com/office/drawing/2014/main" id="{09C30498-CB53-4796-9B9A-643421BADA94}"/>
              </a:ext>
            </a:extLst>
          </p:cNvPr>
          <p:cNvGraphicFramePr>
            <a:graphicFrameLocks noGrp="1"/>
          </p:cNvGraphicFramePr>
          <p:nvPr>
            <p:extLst>
              <p:ext uri="{D42A27DB-BD31-4B8C-83A1-F6EECF244321}">
                <p14:modId xmlns:p14="http://schemas.microsoft.com/office/powerpoint/2010/main" val="2825444641"/>
              </p:ext>
            </p:extLst>
          </p:nvPr>
        </p:nvGraphicFramePr>
        <p:xfrm>
          <a:off x="2712467" y="1597946"/>
          <a:ext cx="6588369" cy="3579184"/>
        </p:xfrm>
        <a:graphic>
          <a:graphicData uri="http://schemas.openxmlformats.org/drawingml/2006/table">
            <a:tbl>
              <a:tblPr firstRow="1" firstCol="1" bandRow="1">
                <a:tableStyleId>{2D5ABB26-0587-4C30-8999-92F81FD0307C}</a:tableStyleId>
              </a:tblPr>
              <a:tblGrid>
                <a:gridCol w="5359057">
                  <a:extLst>
                    <a:ext uri="{9D8B030D-6E8A-4147-A177-3AD203B41FA5}">
                      <a16:colId xmlns:a16="http://schemas.microsoft.com/office/drawing/2014/main" val="551681327"/>
                    </a:ext>
                  </a:extLst>
                </a:gridCol>
                <a:gridCol w="942505">
                  <a:extLst>
                    <a:ext uri="{9D8B030D-6E8A-4147-A177-3AD203B41FA5}">
                      <a16:colId xmlns:a16="http://schemas.microsoft.com/office/drawing/2014/main" val="1377407405"/>
                    </a:ext>
                  </a:extLst>
                </a:gridCol>
                <a:gridCol w="286807">
                  <a:extLst>
                    <a:ext uri="{9D8B030D-6E8A-4147-A177-3AD203B41FA5}">
                      <a16:colId xmlns:a16="http://schemas.microsoft.com/office/drawing/2014/main" val="1703744022"/>
                    </a:ext>
                  </a:extLst>
                </a:gridCol>
              </a:tblGrid>
              <a:tr h="140467">
                <a:tc>
                  <a:txBody>
                    <a:bodyPr/>
                    <a:lstStyle/>
                    <a:p>
                      <a:pPr marL="102870" marR="0" indent="-10287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02870" marR="0" indent="-10287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72869212"/>
                  </a:ext>
                </a:extLst>
              </a:tr>
              <a:tr h="140467">
                <a:tc>
                  <a:txBody>
                    <a:bodyPr/>
                    <a:lstStyle/>
                    <a:p>
                      <a:pPr marL="102870" marR="0" indent="-102870" algn="l">
                        <a:spcBef>
                          <a:spcPts val="0"/>
                        </a:spcBef>
                        <a:spcAft>
                          <a:spcPts val="0"/>
                        </a:spcAft>
                      </a:pPr>
                      <a:r>
                        <a:rPr lang="en-US" sz="1400" b="1" dirty="0">
                          <a:effectLst/>
                        </a:rPr>
                        <a:t>Cash flows from operating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7418425"/>
                  </a:ext>
                </a:extLst>
              </a:tr>
              <a:tr h="140467">
                <a:tc>
                  <a:txBody>
                    <a:bodyPr/>
                    <a:lstStyle/>
                    <a:p>
                      <a:pPr marL="102870" marR="0" indent="-102870" algn="l">
                        <a:spcBef>
                          <a:spcPts val="0"/>
                        </a:spcBef>
                        <a:spcAft>
                          <a:spcPts val="0"/>
                        </a:spcAft>
                      </a:pPr>
                      <a:r>
                        <a:rPr lang="en-US" sz="1400" dirty="0">
                          <a:effectLst/>
                        </a:rPr>
                        <a:t>     Receipts: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62638640"/>
                  </a:ext>
                </a:extLst>
              </a:tr>
              <a:tr h="166902">
                <a:tc>
                  <a:txBody>
                    <a:bodyPr/>
                    <a:lstStyle/>
                    <a:p>
                      <a:pPr marL="102870" marR="0" indent="-102870" algn="l">
                        <a:spcBef>
                          <a:spcPts val="0"/>
                        </a:spcBef>
                        <a:spcAft>
                          <a:spcPts val="0"/>
                        </a:spcAft>
                      </a:pPr>
                      <a:r>
                        <a:rPr lang="en-US" sz="1400" dirty="0">
                          <a:effectLst/>
                        </a:rPr>
                        <a:t>          Cash collections from customers...................................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dirty="0">
                          <a:effectLst/>
                        </a:rPr>
                        <a:t>$3,550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5450221"/>
                  </a:ext>
                </a:extLst>
              </a:tr>
              <a:tr h="140467">
                <a:tc>
                  <a:txBody>
                    <a:bodyPr/>
                    <a:lstStyle/>
                    <a:p>
                      <a:pPr marL="102870" marR="0" indent="-102870" algn="l">
                        <a:spcBef>
                          <a:spcPts val="0"/>
                        </a:spcBef>
                        <a:spcAft>
                          <a:spcPts val="0"/>
                        </a:spcAft>
                      </a:pPr>
                      <a:r>
                        <a:rPr lang="en-US" sz="1400" dirty="0">
                          <a:effectLst/>
                        </a:rPr>
                        <a:t>     Payments: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82706304"/>
                  </a:ext>
                </a:extLst>
              </a:tr>
              <a:tr h="250352">
                <a:tc>
                  <a:txBody>
                    <a:bodyPr/>
                    <a:lstStyle/>
                    <a:p>
                      <a:pPr marL="102870" marR="0" indent="-102870" algn="l">
                        <a:spcBef>
                          <a:spcPts val="0"/>
                        </a:spcBef>
                        <a:spcAft>
                          <a:spcPts val="0"/>
                        </a:spcAft>
                      </a:pPr>
                      <a:r>
                        <a:rPr lang="en-US" sz="1400" dirty="0">
                          <a:effectLst/>
                        </a:rPr>
                        <a:t>         Payments for operating expenses....................................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(3,300)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4334313"/>
                  </a:ext>
                </a:extLst>
              </a:tr>
              <a:tr h="166902">
                <a:tc>
                  <a:txBody>
                    <a:bodyPr/>
                    <a:lstStyle/>
                    <a:p>
                      <a:pPr marL="102870" marR="0" indent="-102870" algn="l">
                        <a:spcBef>
                          <a:spcPts val="0"/>
                        </a:spcBef>
                        <a:spcAft>
                          <a:spcPts val="0"/>
                        </a:spcAft>
                      </a:pPr>
                      <a:r>
                        <a:rPr lang="en-US" sz="1400" dirty="0">
                          <a:effectLst/>
                        </a:rPr>
                        <a:t>             Increase in cash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2036351"/>
                  </a:ext>
                </a:extLst>
              </a:tr>
              <a:tr h="140467">
                <a:tc>
                  <a:txBody>
                    <a:bodyPr/>
                    <a:lstStyle/>
                    <a:p>
                      <a:pPr marL="102870" marR="0" indent="-102870" algn="l">
                        <a:spcBef>
                          <a:spcPts val="0"/>
                        </a:spcBef>
                        <a:spcAft>
                          <a:spcPts val="0"/>
                        </a:spcAft>
                      </a:pPr>
                      <a:r>
                        <a:rPr lang="en-US" sz="1400" b="1" dirty="0">
                          <a:effectLst/>
                        </a:rPr>
                        <a:t>Cash flows from investing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8030490"/>
                  </a:ext>
                </a:extLst>
              </a:tr>
              <a:tr h="166902">
                <a:tc>
                  <a:txBody>
                    <a:bodyPr/>
                    <a:lstStyle/>
                    <a:p>
                      <a:pPr marL="102870" marR="0" indent="-102870" algn="l">
                        <a:spcBef>
                          <a:spcPts val="0"/>
                        </a:spcBef>
                        <a:spcAft>
                          <a:spcPts val="0"/>
                        </a:spcAft>
                      </a:pPr>
                      <a:r>
                        <a:rPr lang="en-US" sz="1400" dirty="0">
                          <a:effectLst/>
                        </a:rPr>
                        <a:t>              Change in cash from investing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1584583"/>
                  </a:ext>
                </a:extLst>
              </a:tr>
              <a:tr h="140467">
                <a:tc>
                  <a:txBody>
                    <a:bodyPr/>
                    <a:lstStyle/>
                    <a:p>
                      <a:pPr marL="102870" marR="0" indent="-102870" algn="l">
                        <a:spcBef>
                          <a:spcPts val="0"/>
                        </a:spcBef>
                        <a:spcAft>
                          <a:spcPts val="0"/>
                        </a:spcAft>
                      </a:pPr>
                      <a:r>
                        <a:rPr lang="en-US" sz="1400" b="1" dirty="0">
                          <a:effectLst/>
                        </a:rPr>
                        <a:t>Cash flows from financing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3891450"/>
                  </a:ext>
                </a:extLst>
              </a:tr>
              <a:tr h="166902">
                <a:tc>
                  <a:txBody>
                    <a:bodyPr/>
                    <a:lstStyle/>
                    <a:p>
                      <a:pPr marL="102870" marR="0" indent="-102870" algn="l">
                        <a:spcBef>
                          <a:spcPts val="0"/>
                        </a:spcBef>
                        <a:spcAft>
                          <a:spcPts val="0"/>
                        </a:spcAft>
                      </a:pPr>
                      <a:r>
                        <a:rPr lang="en-US" sz="1400" dirty="0">
                          <a:effectLst/>
                        </a:rPr>
                        <a:t>         Owner investment.............................................................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2938490"/>
                  </a:ext>
                </a:extLst>
              </a:tr>
              <a:tr h="166902">
                <a:tc>
                  <a:txBody>
                    <a:bodyPr/>
                    <a:lstStyle/>
                    <a:p>
                      <a:pPr marL="102870" marR="0" indent="-102870" algn="l">
                        <a:spcBef>
                          <a:spcPts val="0"/>
                        </a:spcBef>
                        <a:spcAft>
                          <a:spcPts val="0"/>
                        </a:spcAft>
                      </a:pPr>
                      <a:r>
                        <a:rPr lang="en-US" sz="1400" dirty="0">
                          <a:effectLst/>
                        </a:rPr>
                        <a:t>         Owner withdrawals...........................................................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5752182"/>
                  </a:ext>
                </a:extLst>
              </a:tr>
              <a:tr h="166902">
                <a:tc>
                  <a:txBody>
                    <a:bodyPr/>
                    <a:lstStyle/>
                    <a:p>
                      <a:pPr marL="102870" marR="0" indent="-102870" algn="l">
                        <a:spcBef>
                          <a:spcPts val="0"/>
                        </a:spcBef>
                        <a:spcAft>
                          <a:spcPts val="0"/>
                        </a:spcAft>
                      </a:pPr>
                      <a:r>
                        <a:rPr lang="en-US" sz="1400" dirty="0">
                          <a:effectLst/>
                        </a:rPr>
                        <a:t>             Increase in cash from financing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7,500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99862259"/>
                  </a:ext>
                </a:extLst>
              </a:tr>
              <a:tr h="166902">
                <a:tc>
                  <a:txBody>
                    <a:bodyPr/>
                    <a:lstStyle/>
                    <a:p>
                      <a:pPr marL="102870" marR="0" indent="-102870" algn="l">
                        <a:spcBef>
                          <a:spcPts val="0"/>
                        </a:spcBef>
                        <a:spcAft>
                          <a:spcPts val="0"/>
                        </a:spcAft>
                      </a:pPr>
                      <a:r>
                        <a:rPr lang="en-US" sz="1400" dirty="0">
                          <a:effectLst/>
                        </a:rPr>
                        <a:t>                          Net increase in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400" dirty="0">
                          <a:effectLst/>
                        </a:rPr>
                        <a:t>  7,750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0763750"/>
                  </a:ext>
                </a:extLst>
              </a:tr>
              <a:tr h="166902">
                <a:tc>
                  <a:txBody>
                    <a:bodyPr/>
                    <a:lstStyle/>
                    <a:p>
                      <a:pPr marL="102870" marR="0" indent="-102870" algn="l">
                        <a:spcBef>
                          <a:spcPts val="0"/>
                        </a:spcBef>
                        <a:spcAft>
                          <a:spcPts val="0"/>
                        </a:spcAft>
                      </a:pPr>
                      <a:r>
                        <a:rPr lang="en-US" sz="1400" dirty="0">
                          <a:effectLst/>
                        </a:rPr>
                        <a:t>Beginning cash balance, May 1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dirty="0">
                          <a:effectLst/>
                        </a:rPr>
                        <a:t>-0-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95045"/>
                  </a:ext>
                </a:extLst>
              </a:tr>
              <a:tr h="250352">
                <a:tc>
                  <a:txBody>
                    <a:bodyPr/>
                    <a:lstStyle/>
                    <a:p>
                      <a:pPr marL="102870" marR="0" indent="-102870" algn="l">
                        <a:spcBef>
                          <a:spcPts val="0"/>
                        </a:spcBef>
                        <a:spcAft>
                          <a:spcPts val="0"/>
                        </a:spcAft>
                      </a:pPr>
                      <a:r>
                        <a:rPr lang="en-US" sz="1400" dirty="0">
                          <a:effectLst/>
                        </a:rPr>
                        <a:t>Ending cash balance, May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400" u="sng" baseline="0" dirty="0">
                          <a:effectLst/>
                        </a:rPr>
                        <a:t>$ 7,750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29628393"/>
                  </a:ext>
                </a:extLst>
              </a:tr>
              <a:tr h="140467">
                <a:tc>
                  <a:txBody>
                    <a:bodyPr/>
                    <a:lstStyle/>
                    <a:p>
                      <a:pPr marL="102870" marR="0" indent="-102870" algn="l">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001290"/>
                  </a:ext>
                </a:extLst>
              </a:tr>
            </a:tbl>
          </a:graphicData>
        </a:graphic>
      </p:graphicFrame>
      <p:sp>
        <p:nvSpPr>
          <p:cNvPr id="5" name="Rectangle 4"/>
          <p:cNvSpPr/>
          <p:nvPr/>
        </p:nvSpPr>
        <p:spPr>
          <a:xfrm>
            <a:off x="2712467" y="840392"/>
            <a:ext cx="6588368" cy="738664"/>
          </a:xfrm>
          <a:prstGeom prst="rect">
            <a:avLst/>
          </a:prstGeom>
          <a:solidFill>
            <a:schemeClr val="bg2">
              <a:lumMod val="90000"/>
            </a:schemeClr>
          </a:solidFill>
          <a:ln>
            <a:solidFill>
              <a:schemeClr val="tx1"/>
            </a:solidFill>
          </a:ln>
        </p:spPr>
        <p:txBody>
          <a:bodyPr wrap="square">
            <a:spAutoFit/>
          </a:bodyPr>
          <a:lstStyle/>
          <a:p>
            <a:pPr algn="ctr"/>
            <a:r>
              <a:rPr lang="en-US" sz="1400" b="1" dirty="0"/>
              <a:t>ABC Computer Services</a:t>
            </a:r>
          </a:p>
          <a:p>
            <a:pPr algn="ctr"/>
            <a:r>
              <a:rPr lang="en-US" sz="1400" b="1" dirty="0"/>
              <a:t>Statement of Cash Flows</a:t>
            </a:r>
          </a:p>
          <a:p>
            <a:pPr marL="100330" marR="0" indent="-100330" algn="ctr">
              <a:spcBef>
                <a:spcPts val="0"/>
              </a:spcBef>
              <a:spcAft>
                <a:spcPts val="0"/>
              </a:spcAft>
            </a:pPr>
            <a:r>
              <a:rPr lang="en-US" sz="1400" b="1" dirty="0"/>
              <a:t>For the Month Ended May 31, 2020</a:t>
            </a:r>
            <a:endParaRPr lang="en-US" sz="1400" b="1" dirty="0">
              <a:latin typeface="Times" panose="02020603050405020304" pitchFamily="18" charset="0"/>
              <a:ea typeface="MS Mincho" panose="02020609040205080304" pitchFamily="49" charset="-128"/>
              <a:cs typeface="Times New Roman" panose="02020603050405020304" pitchFamily="18" charset="0"/>
            </a:endParaRPr>
          </a:p>
        </p:txBody>
      </p:sp>
      <p:sp>
        <p:nvSpPr>
          <p:cNvPr id="6" name="Rectangle 5"/>
          <p:cNvSpPr/>
          <p:nvPr/>
        </p:nvSpPr>
        <p:spPr>
          <a:xfrm>
            <a:off x="2584557" y="120619"/>
            <a:ext cx="7022885" cy="523220"/>
          </a:xfrm>
          <a:prstGeom prst="rect">
            <a:avLst/>
          </a:prstGeom>
        </p:spPr>
        <p:txBody>
          <a:bodyPr wrap="none">
            <a:spAutoFit/>
          </a:bodyPr>
          <a:lstStyle/>
          <a:p>
            <a:r>
              <a:rPr lang="en-US" sz="2800" dirty="0">
                <a:solidFill>
                  <a:schemeClr val="accent1">
                    <a:lumMod val="75000"/>
                  </a:schemeClr>
                </a:solidFill>
              </a:rPr>
              <a:t>Identify a Statement of Cash Flows, continued</a:t>
            </a:r>
          </a:p>
        </p:txBody>
      </p:sp>
      <p:cxnSp>
        <p:nvCxnSpPr>
          <p:cNvPr id="8" name="Straight Connector 7">
            <a:extLst>
              <a:ext uri="{FF2B5EF4-FFF2-40B4-BE49-F238E27FC236}">
                <a16:creationId xmlns:a16="http://schemas.microsoft.com/office/drawing/2014/main" id="{65A077B5-68EF-4096-8297-3BB020D50C66}"/>
              </a:ext>
            </a:extLst>
          </p:cNvPr>
          <p:cNvCxnSpPr>
            <a:cxnSpLocks/>
          </p:cNvCxnSpPr>
          <p:nvPr/>
        </p:nvCxnSpPr>
        <p:spPr>
          <a:xfrm>
            <a:off x="8435412" y="2806024"/>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5A077B5-68EF-4096-8297-3BB020D50C66}"/>
              </a:ext>
            </a:extLst>
          </p:cNvPr>
          <p:cNvCxnSpPr>
            <a:cxnSpLocks/>
          </p:cNvCxnSpPr>
          <p:nvPr/>
        </p:nvCxnSpPr>
        <p:spPr>
          <a:xfrm>
            <a:off x="8435412" y="3036760"/>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5A077B5-68EF-4096-8297-3BB020D50C66}"/>
              </a:ext>
            </a:extLst>
          </p:cNvPr>
          <p:cNvCxnSpPr>
            <a:cxnSpLocks/>
          </p:cNvCxnSpPr>
          <p:nvPr/>
        </p:nvCxnSpPr>
        <p:spPr>
          <a:xfrm>
            <a:off x="8435412" y="4139168"/>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5A077B5-68EF-4096-8297-3BB020D50C66}"/>
              </a:ext>
            </a:extLst>
          </p:cNvPr>
          <p:cNvCxnSpPr>
            <a:cxnSpLocks/>
          </p:cNvCxnSpPr>
          <p:nvPr/>
        </p:nvCxnSpPr>
        <p:spPr>
          <a:xfrm>
            <a:off x="8435412" y="4335722"/>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5A077B5-68EF-4096-8297-3BB020D50C66}"/>
              </a:ext>
            </a:extLst>
          </p:cNvPr>
          <p:cNvCxnSpPr>
            <a:cxnSpLocks/>
          </p:cNvCxnSpPr>
          <p:nvPr/>
        </p:nvCxnSpPr>
        <p:spPr>
          <a:xfrm>
            <a:off x="8435412" y="4745920"/>
            <a:ext cx="488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5A077B5-68EF-4096-8297-3BB020D50C66}"/>
              </a:ext>
            </a:extLst>
          </p:cNvPr>
          <p:cNvCxnSpPr>
            <a:cxnSpLocks/>
          </p:cNvCxnSpPr>
          <p:nvPr/>
        </p:nvCxnSpPr>
        <p:spPr>
          <a:xfrm flipV="1">
            <a:off x="8435412" y="4997885"/>
            <a:ext cx="48802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49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Goals 12 - 16</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720617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4E643AB-8101-49CC-AE42-8ED1D47ADDD1}"/>
              </a:ext>
            </a:extLst>
          </p:cNvPr>
          <p:cNvSpPr>
            <a:spLocks noGrp="1"/>
          </p:cNvSpPr>
          <p:nvPr>
            <p:ph type="ftr" sz="quarter" idx="11"/>
          </p:nvPr>
        </p:nvSpPr>
        <p:spPr/>
        <p:txBody>
          <a:bodyPr/>
          <a:lstStyle/>
          <a:p>
            <a:r>
              <a:rPr lang="en-US"/>
              <a:t>© Copyright 2018 Worthy and James Publishing</a:t>
            </a:r>
          </a:p>
        </p:txBody>
      </p:sp>
      <p:graphicFrame>
        <p:nvGraphicFramePr>
          <p:cNvPr id="3" name="Table 2">
            <a:extLst>
              <a:ext uri="{FF2B5EF4-FFF2-40B4-BE49-F238E27FC236}">
                <a16:creationId xmlns:a16="http://schemas.microsoft.com/office/drawing/2014/main" id="{24AAF0FF-8564-4D46-8158-3A0AF1DCEF82}"/>
              </a:ext>
            </a:extLst>
          </p:cNvPr>
          <p:cNvGraphicFramePr>
            <a:graphicFrameLocks noGrp="1"/>
          </p:cNvGraphicFramePr>
          <p:nvPr>
            <p:extLst>
              <p:ext uri="{D42A27DB-BD31-4B8C-83A1-F6EECF244321}">
                <p14:modId xmlns:p14="http://schemas.microsoft.com/office/powerpoint/2010/main" val="3746818362"/>
              </p:ext>
            </p:extLst>
          </p:nvPr>
        </p:nvGraphicFramePr>
        <p:xfrm>
          <a:off x="2307365" y="413617"/>
          <a:ext cx="6640081" cy="2730333"/>
        </p:xfrm>
        <a:graphic>
          <a:graphicData uri="http://schemas.openxmlformats.org/drawingml/2006/table">
            <a:tbl>
              <a:tblPr>
                <a:tableStyleId>{2D5ABB26-0587-4C30-8999-92F81FD0307C}</a:tableStyleId>
              </a:tblPr>
              <a:tblGrid>
                <a:gridCol w="105634">
                  <a:extLst>
                    <a:ext uri="{9D8B030D-6E8A-4147-A177-3AD203B41FA5}">
                      <a16:colId xmlns:a16="http://schemas.microsoft.com/office/drawing/2014/main" val="1249774405"/>
                    </a:ext>
                  </a:extLst>
                </a:gridCol>
                <a:gridCol w="3248897">
                  <a:extLst>
                    <a:ext uri="{9D8B030D-6E8A-4147-A177-3AD203B41FA5}">
                      <a16:colId xmlns:a16="http://schemas.microsoft.com/office/drawing/2014/main" val="2220254276"/>
                    </a:ext>
                  </a:extLst>
                </a:gridCol>
                <a:gridCol w="349252">
                  <a:extLst>
                    <a:ext uri="{9D8B030D-6E8A-4147-A177-3AD203B41FA5}">
                      <a16:colId xmlns:a16="http://schemas.microsoft.com/office/drawing/2014/main" val="475158870"/>
                    </a:ext>
                  </a:extLst>
                </a:gridCol>
                <a:gridCol w="569151">
                  <a:extLst>
                    <a:ext uri="{9D8B030D-6E8A-4147-A177-3AD203B41FA5}">
                      <a16:colId xmlns:a16="http://schemas.microsoft.com/office/drawing/2014/main" val="2841921884"/>
                    </a:ext>
                  </a:extLst>
                </a:gridCol>
                <a:gridCol w="799815">
                  <a:extLst>
                    <a:ext uri="{9D8B030D-6E8A-4147-A177-3AD203B41FA5}">
                      <a16:colId xmlns:a16="http://schemas.microsoft.com/office/drawing/2014/main" val="3681676467"/>
                    </a:ext>
                  </a:extLst>
                </a:gridCol>
                <a:gridCol w="1373303">
                  <a:extLst>
                    <a:ext uri="{9D8B030D-6E8A-4147-A177-3AD203B41FA5}">
                      <a16:colId xmlns:a16="http://schemas.microsoft.com/office/drawing/2014/main" val="21018427"/>
                    </a:ext>
                  </a:extLst>
                </a:gridCol>
                <a:gridCol w="194029">
                  <a:extLst>
                    <a:ext uri="{9D8B030D-6E8A-4147-A177-3AD203B41FA5}">
                      <a16:colId xmlns:a16="http://schemas.microsoft.com/office/drawing/2014/main" val="1922850142"/>
                    </a:ext>
                  </a:extLst>
                </a:gridCol>
              </a:tblGrid>
              <a:tr h="618129">
                <a:tc gridSpan="7">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Income statement</a:t>
                      </a:r>
                    </a:p>
                    <a:p>
                      <a:pPr marL="0" marR="0" algn="ctr">
                        <a:spcBef>
                          <a:spcPts val="200"/>
                        </a:spcBef>
                        <a:spcAft>
                          <a:spcPts val="10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3091151"/>
                  </a:ext>
                </a:extLst>
              </a:tr>
              <a:tr h="155712">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tabLst>
                          <a:tab pos="413385" algn="l"/>
                        </a:tabLs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4445" algn="r">
                        <a:lnSpc>
                          <a:spcPts val="1000"/>
                        </a:lnSpc>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255054006"/>
                  </a:ext>
                </a:extLst>
              </a:tr>
              <a:tr h="19817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Service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$ 4,750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33626044"/>
                  </a:ext>
                </a:extLst>
              </a:tr>
              <a:tr h="19817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76651957"/>
                  </a:ext>
                </a:extLst>
              </a:tr>
              <a:tr h="19817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610711438"/>
                  </a:ext>
                </a:extLst>
              </a:tr>
              <a:tr h="220813">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Supplies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    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69508222"/>
                  </a:ext>
                </a:extLst>
              </a:tr>
              <a:tr h="198179">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baseline="0" dirty="0">
                          <a:effectLst/>
                        </a:rPr>
                        <a:t>   </a:t>
                      </a:r>
                      <a:r>
                        <a:rPr lang="en-US" sz="1400" dirty="0">
                          <a:effectLst/>
                        </a:rPr>
                        <a:t> 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dirty="0">
                          <a:effectLst/>
                        </a:rPr>
                        <a:t>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4630173"/>
                  </a:ext>
                </a:extLst>
              </a:tr>
              <a:tr h="19817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u="none" dirty="0">
                          <a:effectLst/>
                        </a:rPr>
                        <a:t>1,000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65353839"/>
                  </a:ext>
                </a:extLst>
              </a:tr>
              <a:tr h="198179">
                <a:tc gridSpan="4">
                  <a:txBody>
                    <a:bodyPr/>
                    <a:lstStyle/>
                    <a:p>
                      <a:pPr marL="0" marR="0">
                        <a:spcBef>
                          <a:spcPts val="0"/>
                        </a:spcBef>
                        <a:spcAft>
                          <a:spcPts val="0"/>
                        </a:spcAft>
                      </a:pPr>
                      <a:r>
                        <a:rPr lang="en-US" sz="1400">
                          <a:effectLst/>
                        </a:rPr>
                        <a:t>          Total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none" dirty="0">
                          <a:effectLst/>
                        </a:rPr>
                        <a:t>2,500</a:t>
                      </a:r>
                      <a:endParaRPr lang="en-US" sz="1400" u="none"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44823434"/>
                  </a:ext>
                </a:extLst>
              </a:tr>
              <a:tr h="198179">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tabLst>
                          <a:tab pos="413385"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u="sng" baseline="0" dirty="0">
                          <a:effectLst/>
                        </a:rPr>
                        <a:t>$  2,250</a:t>
                      </a:r>
                      <a:endParaRPr lang="en-US" sz="1400" b="1"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2843974"/>
                  </a:ext>
                </a:extLst>
              </a:tr>
              <a:tr h="169868">
                <a:tc>
                  <a:txBody>
                    <a:bodyPr/>
                    <a:lstStyle/>
                    <a:p>
                      <a:pPr marL="0" marR="0">
                        <a:spcBef>
                          <a:spcPts val="200"/>
                        </a:spcBef>
                        <a:spcAft>
                          <a:spcPts val="10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10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18415" marR="18415"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tabLst>
                          <a:tab pos="413385" algn="l"/>
                        </a:tabLs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200"/>
                        </a:spcBef>
                        <a:spcAft>
                          <a:spcPts val="100"/>
                        </a:spcAft>
                      </a:pPr>
                      <a:r>
                        <a:rPr lang="en-US" sz="1200" u="sng" strike="noStrike" baseline="0" dirty="0">
                          <a:effectLst/>
                        </a:rPr>
                        <a:t> </a:t>
                      </a:r>
                      <a:endParaRPr lang="en-US" sz="12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45720" marR="4572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6042994"/>
                  </a:ext>
                </a:extLst>
              </a:tr>
            </a:tbl>
          </a:graphicData>
        </a:graphic>
      </p:graphicFrame>
      <p:graphicFrame>
        <p:nvGraphicFramePr>
          <p:cNvPr id="4" name="Table 3">
            <a:extLst>
              <a:ext uri="{FF2B5EF4-FFF2-40B4-BE49-F238E27FC236}">
                <a16:creationId xmlns:a16="http://schemas.microsoft.com/office/drawing/2014/main" id="{44849AF9-C434-4683-99C4-E0D422665F4A}"/>
              </a:ext>
            </a:extLst>
          </p:cNvPr>
          <p:cNvGraphicFramePr>
            <a:graphicFrameLocks noGrp="1"/>
          </p:cNvGraphicFramePr>
          <p:nvPr>
            <p:extLst>
              <p:ext uri="{D42A27DB-BD31-4B8C-83A1-F6EECF244321}">
                <p14:modId xmlns:p14="http://schemas.microsoft.com/office/powerpoint/2010/main" val="2300693278"/>
              </p:ext>
            </p:extLst>
          </p:nvPr>
        </p:nvGraphicFramePr>
        <p:xfrm>
          <a:off x="2307365" y="3707924"/>
          <a:ext cx="6640082" cy="2311256"/>
        </p:xfrm>
        <a:graphic>
          <a:graphicData uri="http://schemas.openxmlformats.org/drawingml/2006/table">
            <a:tbl>
              <a:tblPr firstRow="1" firstCol="1" bandRow="1">
                <a:tableStyleId>{2D5ABB26-0587-4C30-8999-92F81FD0307C}</a:tableStyleId>
              </a:tblPr>
              <a:tblGrid>
                <a:gridCol w="251234">
                  <a:extLst>
                    <a:ext uri="{9D8B030D-6E8A-4147-A177-3AD203B41FA5}">
                      <a16:colId xmlns:a16="http://schemas.microsoft.com/office/drawing/2014/main" val="2994876884"/>
                    </a:ext>
                  </a:extLst>
                </a:gridCol>
                <a:gridCol w="4047509">
                  <a:extLst>
                    <a:ext uri="{9D8B030D-6E8A-4147-A177-3AD203B41FA5}">
                      <a16:colId xmlns:a16="http://schemas.microsoft.com/office/drawing/2014/main" val="1147238593"/>
                    </a:ext>
                  </a:extLst>
                </a:gridCol>
                <a:gridCol w="251234">
                  <a:extLst>
                    <a:ext uri="{9D8B030D-6E8A-4147-A177-3AD203B41FA5}">
                      <a16:colId xmlns:a16="http://schemas.microsoft.com/office/drawing/2014/main" val="2872826176"/>
                    </a:ext>
                  </a:extLst>
                </a:gridCol>
                <a:gridCol w="1066383">
                  <a:extLst>
                    <a:ext uri="{9D8B030D-6E8A-4147-A177-3AD203B41FA5}">
                      <a16:colId xmlns:a16="http://schemas.microsoft.com/office/drawing/2014/main" val="2082105232"/>
                    </a:ext>
                  </a:extLst>
                </a:gridCol>
                <a:gridCol w="891164">
                  <a:extLst>
                    <a:ext uri="{9D8B030D-6E8A-4147-A177-3AD203B41FA5}">
                      <a16:colId xmlns:a16="http://schemas.microsoft.com/office/drawing/2014/main" val="1228625877"/>
                    </a:ext>
                  </a:extLst>
                </a:gridCol>
                <a:gridCol w="132558">
                  <a:extLst>
                    <a:ext uri="{9D8B030D-6E8A-4147-A177-3AD203B41FA5}">
                      <a16:colId xmlns:a16="http://schemas.microsoft.com/office/drawing/2014/main" val="408254678"/>
                    </a:ext>
                  </a:extLst>
                </a:gridCol>
              </a:tblGrid>
              <a:tr h="595411">
                <a:tc gridSpan="6">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Statement of Owner's Equity</a:t>
                      </a:r>
                    </a:p>
                    <a:p>
                      <a:pPr marL="57150" marR="0" indent="-57150" algn="ctr">
                        <a:spcBef>
                          <a:spcPts val="0"/>
                        </a:spcBef>
                        <a:spcAft>
                          <a:spcPts val="0"/>
                        </a:spcAft>
                      </a:pPr>
                      <a:r>
                        <a:rPr lang="en-US" sz="1400" b="1" dirty="0">
                          <a:effectLst/>
                        </a:rPr>
                        <a:t>For the Month Ended 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7497711"/>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57150" marR="0" indent="-5715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26906118"/>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R. Flores Capital, May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a:effectLst/>
                        </a:rPr>
                        <a:t>$      -0-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3496945"/>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tabLst/>
                      </a:pPr>
                      <a:r>
                        <a:rPr lang="en-US" sz="1400" dirty="0">
                          <a:effectLst/>
                        </a:rPr>
                        <a:t>Add: Owner investments...............................................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8,000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0443658"/>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b="1" dirty="0">
                          <a:effectLst/>
                        </a:rPr>
                        <a:t>2,250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0927815"/>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10,250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5838231"/>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Less: withdrawals.........................................................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dirty="0">
                          <a:effectLst/>
                        </a:rPr>
                        <a:t>      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99244579"/>
                  </a:ext>
                </a:extLst>
              </a:tr>
              <a:tr h="195508">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R. Flores Capital, May 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4610" algn="r">
                        <a:spcBef>
                          <a:spcPts val="0"/>
                        </a:spcBef>
                        <a:spcAft>
                          <a:spcPts val="0"/>
                        </a:spcAft>
                      </a:pPr>
                      <a:r>
                        <a:rPr lang="en-US" sz="1400" b="1" u="dbl" baseline="0" dirty="0">
                          <a:effectLst/>
                        </a:rPr>
                        <a:t>$  9,750</a:t>
                      </a:r>
                      <a:r>
                        <a:rPr lang="en-US" sz="1400" u="dbl" baseline="0" dirty="0">
                          <a:effectLst/>
                        </a:rPr>
                        <a:t> </a:t>
                      </a:r>
                      <a:endParaRPr lang="en-US" sz="1400" u="dbl"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2651241"/>
                  </a:ext>
                </a:extLst>
              </a:tr>
              <a:tr h="195508">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575661"/>
                  </a:ext>
                </a:extLst>
              </a:tr>
            </a:tbl>
          </a:graphicData>
        </a:graphic>
      </p:graphicFrame>
      <p:grpSp>
        <p:nvGrpSpPr>
          <p:cNvPr id="5" name="Group 4">
            <a:extLst>
              <a:ext uri="{FF2B5EF4-FFF2-40B4-BE49-F238E27FC236}">
                <a16:creationId xmlns:a16="http://schemas.microsoft.com/office/drawing/2014/main" id="{EAF3E4F8-C582-4ED0-B5C5-958C14110EA2}"/>
              </a:ext>
            </a:extLst>
          </p:cNvPr>
          <p:cNvGrpSpPr/>
          <p:nvPr/>
        </p:nvGrpSpPr>
        <p:grpSpPr>
          <a:xfrm>
            <a:off x="8701468" y="2914116"/>
            <a:ext cx="840567" cy="3766422"/>
            <a:chOff x="-138257" y="0"/>
            <a:chExt cx="840567" cy="3633972"/>
          </a:xfrm>
        </p:grpSpPr>
        <p:cxnSp>
          <p:nvCxnSpPr>
            <p:cNvPr id="6" name="Straight Connector 5">
              <a:extLst>
                <a:ext uri="{FF2B5EF4-FFF2-40B4-BE49-F238E27FC236}">
                  <a16:creationId xmlns:a16="http://schemas.microsoft.com/office/drawing/2014/main" id="{5C0C0712-4D90-49A9-A402-BC305C1B04E6}"/>
                </a:ext>
              </a:extLst>
            </p:cNvPr>
            <p:cNvCxnSpPr/>
            <p:nvPr/>
          </p:nvCxnSpPr>
          <p:spPr>
            <a:xfrm flipV="1">
              <a:off x="-138257" y="0"/>
              <a:ext cx="840567" cy="8255"/>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3604900A-0A68-4946-BC75-9E6D84B704B0}"/>
                </a:ext>
              </a:extLst>
            </p:cNvPr>
            <p:cNvCxnSpPr>
              <a:cxnSpLocks/>
            </p:cNvCxnSpPr>
            <p:nvPr/>
          </p:nvCxnSpPr>
          <p:spPr>
            <a:xfrm flipH="1">
              <a:off x="-70603" y="8255"/>
              <a:ext cx="764661" cy="2059933"/>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F31D3D87-0DA8-4D45-907F-9749D32D91A9}"/>
                </a:ext>
              </a:extLst>
            </p:cNvPr>
            <p:cNvCxnSpPr/>
            <p:nvPr/>
          </p:nvCxnSpPr>
          <p:spPr>
            <a:xfrm>
              <a:off x="-70603" y="2685071"/>
              <a:ext cx="702310"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3D3BB752-ABD9-40B9-B03D-0972A68C25B4}"/>
                </a:ext>
              </a:extLst>
            </p:cNvPr>
            <p:cNvCxnSpPr>
              <a:cxnSpLocks/>
            </p:cNvCxnSpPr>
            <p:nvPr/>
          </p:nvCxnSpPr>
          <p:spPr>
            <a:xfrm flipH="1">
              <a:off x="187851" y="2685071"/>
              <a:ext cx="426076" cy="948901"/>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cxnSp>
        <p:nvCxnSpPr>
          <p:cNvPr id="13" name="Straight Connector 12">
            <a:extLst>
              <a:ext uri="{FF2B5EF4-FFF2-40B4-BE49-F238E27FC236}">
                <a16:creationId xmlns:a16="http://schemas.microsoft.com/office/drawing/2014/main" id="{904D3CFB-78E4-4450-9205-8B07F45E6CCE}"/>
              </a:ext>
            </a:extLst>
          </p:cNvPr>
          <p:cNvCxnSpPr>
            <a:cxnSpLocks/>
          </p:cNvCxnSpPr>
          <p:nvPr/>
        </p:nvCxnSpPr>
        <p:spPr>
          <a:xfrm>
            <a:off x="8136087" y="2715530"/>
            <a:ext cx="565381" cy="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04D3CFB-78E4-4450-9205-8B07F45E6CCE}"/>
              </a:ext>
            </a:extLst>
          </p:cNvPr>
          <p:cNvCxnSpPr>
            <a:cxnSpLocks/>
          </p:cNvCxnSpPr>
          <p:nvPr/>
        </p:nvCxnSpPr>
        <p:spPr>
          <a:xfrm>
            <a:off x="6779094" y="2530695"/>
            <a:ext cx="565381" cy="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4D3CFB-78E4-4450-9205-8B07F45E6CCE}"/>
              </a:ext>
            </a:extLst>
          </p:cNvPr>
          <p:cNvCxnSpPr>
            <a:cxnSpLocks/>
          </p:cNvCxnSpPr>
          <p:nvPr/>
        </p:nvCxnSpPr>
        <p:spPr>
          <a:xfrm>
            <a:off x="8203741" y="5167715"/>
            <a:ext cx="565381" cy="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04D3CFB-78E4-4450-9205-8B07F45E6CCE}"/>
              </a:ext>
            </a:extLst>
          </p:cNvPr>
          <p:cNvCxnSpPr>
            <a:cxnSpLocks/>
          </p:cNvCxnSpPr>
          <p:nvPr/>
        </p:nvCxnSpPr>
        <p:spPr>
          <a:xfrm>
            <a:off x="8172812" y="5822880"/>
            <a:ext cx="565381" cy="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4D3CFB-78E4-4450-9205-8B07F45E6CCE}"/>
              </a:ext>
            </a:extLst>
          </p:cNvPr>
          <p:cNvCxnSpPr>
            <a:cxnSpLocks/>
          </p:cNvCxnSpPr>
          <p:nvPr/>
        </p:nvCxnSpPr>
        <p:spPr>
          <a:xfrm>
            <a:off x="8172812" y="5593447"/>
            <a:ext cx="565381" cy="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51452" y="6444476"/>
            <a:ext cx="1063236" cy="276999"/>
          </a:xfrm>
          <a:prstGeom prst="rect">
            <a:avLst/>
          </a:prstGeom>
          <a:noFill/>
        </p:spPr>
        <p:txBody>
          <a:bodyPr wrap="square" rtlCol="0">
            <a:spAutoFit/>
          </a:bodyPr>
          <a:lstStyle/>
          <a:p>
            <a:r>
              <a:rPr lang="en-US" sz="1200" dirty="0"/>
              <a:t>See next slide</a:t>
            </a:r>
          </a:p>
        </p:txBody>
      </p:sp>
      <p:cxnSp>
        <p:nvCxnSpPr>
          <p:cNvPr id="16" name="Straight Connector 15">
            <a:extLst>
              <a:ext uri="{FF2B5EF4-FFF2-40B4-BE49-F238E27FC236}">
                <a16:creationId xmlns:a16="http://schemas.microsoft.com/office/drawing/2014/main" id="{F3C4A84F-94B1-4445-A12E-E49A9520D1AD}"/>
              </a:ext>
            </a:extLst>
          </p:cNvPr>
          <p:cNvCxnSpPr>
            <a:cxnSpLocks/>
          </p:cNvCxnSpPr>
          <p:nvPr/>
        </p:nvCxnSpPr>
        <p:spPr>
          <a:xfrm flipV="1">
            <a:off x="8136087" y="2968519"/>
            <a:ext cx="569550"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633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8737BC-5A1E-4BCF-8A43-C7E5D3454CD1}"/>
              </a:ext>
            </a:extLst>
          </p:cNvPr>
          <p:cNvSpPr>
            <a:spLocks noGrp="1"/>
          </p:cNvSpPr>
          <p:nvPr>
            <p:ph type="ftr" sz="quarter" idx="11"/>
          </p:nvPr>
        </p:nvSpPr>
        <p:spPr/>
        <p:txBody>
          <a:bodyPr/>
          <a:lstStyle/>
          <a:p>
            <a:r>
              <a:rPr lang="en-US"/>
              <a:t>© Copyright 2018 Worthy and James Publishing</a:t>
            </a:r>
          </a:p>
        </p:txBody>
      </p:sp>
      <p:graphicFrame>
        <p:nvGraphicFramePr>
          <p:cNvPr id="3" name="Table 2">
            <a:extLst>
              <a:ext uri="{FF2B5EF4-FFF2-40B4-BE49-F238E27FC236}">
                <a16:creationId xmlns:a16="http://schemas.microsoft.com/office/drawing/2014/main" id="{7C611383-68A0-442A-BDD6-5C993560D26F}"/>
              </a:ext>
            </a:extLst>
          </p:cNvPr>
          <p:cNvGraphicFramePr>
            <a:graphicFrameLocks noGrp="1"/>
          </p:cNvGraphicFramePr>
          <p:nvPr>
            <p:extLst>
              <p:ext uri="{D42A27DB-BD31-4B8C-83A1-F6EECF244321}">
                <p14:modId xmlns:p14="http://schemas.microsoft.com/office/powerpoint/2010/main" val="505311092"/>
              </p:ext>
            </p:extLst>
          </p:nvPr>
        </p:nvGraphicFramePr>
        <p:xfrm>
          <a:off x="1281868" y="74303"/>
          <a:ext cx="8067230" cy="2453640"/>
        </p:xfrm>
        <a:graphic>
          <a:graphicData uri="http://schemas.openxmlformats.org/drawingml/2006/table">
            <a:tbl>
              <a:tblPr firstRow="1" firstCol="1" bandRow="1">
                <a:tableStyleId>{2D5ABB26-0587-4C30-8999-92F81FD0307C}</a:tableStyleId>
              </a:tblPr>
              <a:tblGrid>
                <a:gridCol w="2949825">
                  <a:extLst>
                    <a:ext uri="{9D8B030D-6E8A-4147-A177-3AD203B41FA5}">
                      <a16:colId xmlns:a16="http://schemas.microsoft.com/office/drawing/2014/main" val="1332691376"/>
                    </a:ext>
                  </a:extLst>
                </a:gridCol>
                <a:gridCol w="886652">
                  <a:extLst>
                    <a:ext uri="{9D8B030D-6E8A-4147-A177-3AD203B41FA5}">
                      <a16:colId xmlns:a16="http://schemas.microsoft.com/office/drawing/2014/main" val="2436630329"/>
                    </a:ext>
                  </a:extLst>
                </a:gridCol>
                <a:gridCol w="303707">
                  <a:extLst>
                    <a:ext uri="{9D8B030D-6E8A-4147-A177-3AD203B41FA5}">
                      <a16:colId xmlns:a16="http://schemas.microsoft.com/office/drawing/2014/main" val="617611733"/>
                    </a:ext>
                  </a:extLst>
                </a:gridCol>
                <a:gridCol w="2497972">
                  <a:extLst>
                    <a:ext uri="{9D8B030D-6E8A-4147-A177-3AD203B41FA5}">
                      <a16:colId xmlns:a16="http://schemas.microsoft.com/office/drawing/2014/main" val="2082845060"/>
                    </a:ext>
                  </a:extLst>
                </a:gridCol>
                <a:gridCol w="1125367">
                  <a:extLst>
                    <a:ext uri="{9D8B030D-6E8A-4147-A177-3AD203B41FA5}">
                      <a16:colId xmlns:a16="http://schemas.microsoft.com/office/drawing/2014/main" val="230161831"/>
                    </a:ext>
                  </a:extLst>
                </a:gridCol>
                <a:gridCol w="303707">
                  <a:extLst>
                    <a:ext uri="{9D8B030D-6E8A-4147-A177-3AD203B41FA5}">
                      <a16:colId xmlns:a16="http://schemas.microsoft.com/office/drawing/2014/main" val="3021693974"/>
                    </a:ext>
                  </a:extLst>
                </a:gridCol>
              </a:tblGrid>
              <a:tr h="610396">
                <a:tc gridSpan="6">
                  <a:txBody>
                    <a:bodyPr/>
                    <a:lstStyle/>
                    <a:p>
                      <a:pPr marL="0" marR="0" algn="ctr">
                        <a:spcBef>
                          <a:spcPts val="0"/>
                        </a:spcBef>
                        <a:spcAft>
                          <a:spcPts val="0"/>
                        </a:spcAft>
                      </a:pPr>
                      <a:r>
                        <a:rPr lang="en-US" sz="1400" b="0" dirty="0">
                          <a:effectLst/>
                        </a:rPr>
                        <a:t>ABC Computer Services</a:t>
                      </a:r>
                    </a:p>
                    <a:p>
                      <a:pPr marL="0" marR="0" algn="ctr">
                        <a:spcBef>
                          <a:spcPts val="0"/>
                        </a:spcBef>
                        <a:spcAft>
                          <a:spcPts val="0"/>
                        </a:spcAft>
                      </a:pPr>
                      <a:r>
                        <a:rPr lang="en-US" sz="1400" b="0" dirty="0">
                          <a:effectLst/>
                        </a:rPr>
                        <a:t>Balance Sheet</a:t>
                      </a:r>
                    </a:p>
                    <a:p>
                      <a:pPr marL="0" marR="0" algn="ctr">
                        <a:spcBef>
                          <a:spcPts val="0"/>
                        </a:spcBef>
                        <a:spcAft>
                          <a:spcPts val="0"/>
                        </a:spcAft>
                      </a:pPr>
                      <a:r>
                        <a:rPr lang="en-US" sz="1400" b="0" dirty="0">
                          <a:effectLst/>
                        </a:rPr>
                        <a:t>May 31, 2020</a:t>
                      </a:r>
                      <a:endParaRPr lang="en-US" sz="1400" b="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1857500"/>
                  </a:ext>
                </a:extLst>
              </a:tr>
              <a:tr h="174399">
                <a:tc>
                  <a:txBody>
                    <a:bodyPr/>
                    <a:lstStyle/>
                    <a:p>
                      <a:pPr marL="0" marR="0" algn="ctr">
                        <a:spcBef>
                          <a:spcPts val="600"/>
                        </a:spcBef>
                        <a:spcAft>
                          <a:spcPts val="0"/>
                        </a:spcAft>
                      </a:pPr>
                      <a:r>
                        <a:rPr lang="en-US" sz="1200" b="1" dirty="0">
                          <a:effectLst/>
                        </a:rPr>
                        <a:t>Assets</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60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200" dirty="0">
                          <a:effectLst/>
                        </a:rPr>
                        <a:t>         </a:t>
                      </a:r>
                      <a:r>
                        <a:rPr lang="en-US" sz="1200" b="1" dirty="0">
                          <a:effectLst/>
                        </a:rPr>
                        <a:t>Liabilities</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2847792"/>
                  </a:ext>
                </a:extLst>
              </a:tr>
              <a:tr h="174399">
                <a:tc>
                  <a:txBody>
                    <a:bodyPr/>
                    <a:lstStyle/>
                    <a:p>
                      <a:pPr marL="0" marR="0">
                        <a:spcBef>
                          <a:spcPts val="0"/>
                        </a:spcBef>
                        <a:spcAft>
                          <a:spcPts val="0"/>
                        </a:spcAft>
                      </a:pPr>
                      <a:r>
                        <a:rPr lang="en-US" sz="1200">
                          <a:effectLst/>
                        </a:rPr>
                        <a:t>Cash..........................................</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dirty="0">
                          <a:effectLst/>
                        </a:rPr>
                        <a:t> </a:t>
                      </a:r>
                      <a:r>
                        <a:rPr lang="en-US" sz="1200" b="1" dirty="0">
                          <a:effectLst/>
                        </a:rPr>
                        <a:t>$ 7,750</a:t>
                      </a: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Accounts payable..............</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a:effectLst/>
                        </a:rPr>
                        <a:t>$ 1,600</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3603938"/>
                  </a:ext>
                </a:extLst>
              </a:tr>
              <a:tr h="174399">
                <a:tc>
                  <a:txBody>
                    <a:bodyPr/>
                    <a:lstStyle/>
                    <a:p>
                      <a:pPr marL="0" marR="0">
                        <a:spcBef>
                          <a:spcPts val="0"/>
                        </a:spcBef>
                        <a:spcAft>
                          <a:spcPts val="0"/>
                        </a:spcAft>
                      </a:pPr>
                      <a:r>
                        <a:rPr lang="en-US" sz="1200">
                          <a:effectLst/>
                        </a:rPr>
                        <a:t>Accounts receivable..................</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dirty="0">
                          <a:effectLst/>
                        </a:rPr>
                        <a:t>1,200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94728207"/>
                  </a:ext>
                </a:extLst>
              </a:tr>
              <a:tr h="174399">
                <a:tc>
                  <a:txBody>
                    <a:bodyPr/>
                    <a:lstStyle/>
                    <a:p>
                      <a:pPr marL="0" marR="0">
                        <a:spcBef>
                          <a:spcPts val="0"/>
                        </a:spcBef>
                        <a:spcAft>
                          <a:spcPts val="0"/>
                        </a:spcAft>
                      </a:pPr>
                      <a:r>
                        <a:rPr lang="en-US" sz="1200">
                          <a:effectLst/>
                        </a:rPr>
                        <a:t>Supplies.....................................</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dirty="0">
                          <a:effectLst/>
                        </a:rPr>
                        <a:t>2,400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9845203"/>
                  </a:ext>
                </a:extLst>
              </a:tr>
              <a:tr h="174399">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r>
                        <a:rPr lang="en-US" sz="1200" b="1" dirty="0">
                          <a:effectLst/>
                        </a:rPr>
                        <a:t>Owner’s Equity</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55594170"/>
                  </a:ext>
                </a:extLst>
              </a:tr>
              <a:tr h="174399">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R. Flores, Capital....</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b="1" dirty="0">
                          <a:effectLst/>
                        </a:rPr>
                        <a:t>9,750</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05364113"/>
                  </a:ext>
                </a:extLst>
              </a:tr>
              <a:tr h="174399">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92973914"/>
                  </a:ext>
                </a:extLst>
              </a:tr>
              <a:tr h="174399">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Total liabilities and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06377373"/>
                  </a:ext>
                </a:extLst>
              </a:tr>
              <a:tr h="174399">
                <a:tc>
                  <a:txBody>
                    <a:bodyPr/>
                    <a:lstStyle/>
                    <a:p>
                      <a:pPr marL="0" marR="0">
                        <a:spcBef>
                          <a:spcPts val="0"/>
                        </a:spcBef>
                        <a:spcAft>
                          <a:spcPts val="0"/>
                        </a:spcAft>
                      </a:pPr>
                      <a:r>
                        <a:rPr lang="en-US" sz="1200" dirty="0">
                          <a:effectLst/>
                        </a:rPr>
                        <a:t>    Total assets...............................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u="sng" baseline="0" dirty="0">
                          <a:effectLst/>
                        </a:rPr>
                        <a:t>$11,350</a:t>
                      </a:r>
                      <a:endParaRPr lang="en-US" sz="12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owner’s equity..............</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u="sng" baseline="0" dirty="0">
                          <a:effectLst/>
                        </a:rPr>
                        <a:t>$11,350</a:t>
                      </a:r>
                      <a:endParaRPr lang="en-US" sz="12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2677876"/>
                  </a:ext>
                </a:extLst>
              </a:tr>
              <a:tr h="159866">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5307888"/>
                  </a:ext>
                </a:extLst>
              </a:tr>
            </a:tbl>
          </a:graphicData>
        </a:graphic>
      </p:graphicFrame>
      <p:graphicFrame>
        <p:nvGraphicFramePr>
          <p:cNvPr id="4" name="Table 3">
            <a:extLst>
              <a:ext uri="{FF2B5EF4-FFF2-40B4-BE49-F238E27FC236}">
                <a16:creationId xmlns:a16="http://schemas.microsoft.com/office/drawing/2014/main" id="{0483D2E9-78CD-489D-9132-777DC5A42309}"/>
              </a:ext>
            </a:extLst>
          </p:cNvPr>
          <p:cNvGraphicFramePr>
            <a:graphicFrameLocks noGrp="1"/>
          </p:cNvGraphicFramePr>
          <p:nvPr>
            <p:extLst>
              <p:ext uri="{D42A27DB-BD31-4B8C-83A1-F6EECF244321}">
                <p14:modId xmlns:p14="http://schemas.microsoft.com/office/powerpoint/2010/main" val="2972815319"/>
              </p:ext>
            </p:extLst>
          </p:nvPr>
        </p:nvGraphicFramePr>
        <p:xfrm>
          <a:off x="1281865" y="2621280"/>
          <a:ext cx="8067230" cy="1066800"/>
        </p:xfrm>
        <a:graphic>
          <a:graphicData uri="http://schemas.openxmlformats.org/drawingml/2006/table">
            <a:tbl>
              <a:tblPr firstRow="1" firstCol="1" bandRow="1">
                <a:tableStyleId>{5C22544A-7EE6-4342-B048-85BDC9FD1C3A}</a:tableStyleId>
              </a:tblPr>
              <a:tblGrid>
                <a:gridCol w="8067230">
                  <a:extLst>
                    <a:ext uri="{9D8B030D-6E8A-4147-A177-3AD203B41FA5}">
                      <a16:colId xmlns:a16="http://schemas.microsoft.com/office/drawing/2014/main" val="1843027352"/>
                    </a:ext>
                  </a:extLst>
                </a:gridCol>
              </a:tblGrid>
              <a:tr h="1031905">
                <a:tc>
                  <a:txBody>
                    <a:bodyPr/>
                    <a:lstStyle/>
                    <a:p>
                      <a:pPr marL="0" marR="0" algn="ctr">
                        <a:spcBef>
                          <a:spcPts val="0"/>
                        </a:spcBef>
                        <a:spcAft>
                          <a:spcPts val="0"/>
                        </a:spcAft>
                      </a:pPr>
                      <a:endParaRPr lang="en-US" sz="1400" b="1" dirty="0">
                        <a:solidFill>
                          <a:schemeClr val="tx1"/>
                        </a:solidFill>
                        <a:effectLst/>
                      </a:endParaRPr>
                    </a:p>
                    <a:p>
                      <a:pPr marL="0" marR="0" algn="ctr">
                        <a:spcBef>
                          <a:spcPts val="0"/>
                        </a:spcBef>
                        <a:spcAft>
                          <a:spcPts val="0"/>
                        </a:spcAft>
                      </a:pPr>
                      <a:r>
                        <a:rPr lang="en-US" sz="1400" b="0" dirty="0">
                          <a:solidFill>
                            <a:schemeClr val="tx1"/>
                          </a:solidFill>
                          <a:effectLst/>
                        </a:rPr>
                        <a:t>ABC Computer Services</a:t>
                      </a:r>
                    </a:p>
                    <a:p>
                      <a:pPr marL="0" marR="0" algn="ctr">
                        <a:spcBef>
                          <a:spcPts val="0"/>
                        </a:spcBef>
                        <a:spcAft>
                          <a:spcPts val="0"/>
                        </a:spcAft>
                      </a:pPr>
                      <a:r>
                        <a:rPr lang="en-US" sz="1400" b="0" dirty="0">
                          <a:solidFill>
                            <a:schemeClr val="tx1"/>
                          </a:solidFill>
                          <a:effectLst/>
                        </a:rPr>
                        <a:t>Statement of Cash Flows</a:t>
                      </a:r>
                    </a:p>
                    <a:p>
                      <a:pPr marL="100330" marR="0" indent="-100330" algn="ctr">
                        <a:spcBef>
                          <a:spcPts val="0"/>
                        </a:spcBef>
                        <a:spcAft>
                          <a:spcPts val="0"/>
                        </a:spcAft>
                      </a:pPr>
                      <a:r>
                        <a:rPr lang="en-US" sz="1400" b="0" dirty="0">
                          <a:solidFill>
                            <a:schemeClr val="tx1"/>
                          </a:solidFill>
                          <a:effectLst/>
                        </a:rPr>
                        <a:t>For the Month Ended May 31, 2020</a:t>
                      </a:r>
                    </a:p>
                    <a:p>
                      <a:pPr marL="100330" marR="0" indent="-100330" algn="ctr">
                        <a:spcBef>
                          <a:spcPts val="0"/>
                        </a:spcBef>
                        <a:spcAft>
                          <a:spcPts val="0"/>
                        </a:spcAft>
                      </a:pPr>
                      <a:endParaRPr lang="en-US" sz="1400" b="1"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75000"/>
                      </a:schemeClr>
                    </a:solidFill>
                  </a:tcPr>
                </a:tc>
                <a:extLst>
                  <a:ext uri="{0D108BD9-81ED-4DB2-BD59-A6C34878D82A}">
                    <a16:rowId xmlns:a16="http://schemas.microsoft.com/office/drawing/2014/main" val="528330275"/>
                  </a:ext>
                </a:extLst>
              </a:tr>
            </a:tbl>
          </a:graphicData>
        </a:graphic>
      </p:graphicFrame>
      <p:graphicFrame>
        <p:nvGraphicFramePr>
          <p:cNvPr id="5" name="Table 4">
            <a:extLst>
              <a:ext uri="{FF2B5EF4-FFF2-40B4-BE49-F238E27FC236}">
                <a16:creationId xmlns:a16="http://schemas.microsoft.com/office/drawing/2014/main" id="{ED44E916-36D5-47DB-8675-CDE923DC968C}"/>
              </a:ext>
            </a:extLst>
          </p:cNvPr>
          <p:cNvGraphicFramePr>
            <a:graphicFrameLocks noGrp="1"/>
          </p:cNvGraphicFramePr>
          <p:nvPr>
            <p:extLst>
              <p:ext uri="{D42A27DB-BD31-4B8C-83A1-F6EECF244321}">
                <p14:modId xmlns:p14="http://schemas.microsoft.com/office/powerpoint/2010/main" val="3841320484"/>
              </p:ext>
            </p:extLst>
          </p:nvPr>
        </p:nvGraphicFramePr>
        <p:xfrm>
          <a:off x="1281866" y="3657600"/>
          <a:ext cx="8067229" cy="3125460"/>
        </p:xfrm>
        <a:graphic>
          <a:graphicData uri="http://schemas.openxmlformats.org/drawingml/2006/table">
            <a:tbl>
              <a:tblPr firstRow="1" firstCol="1" bandRow="1">
                <a:tableStyleId>{2D5ABB26-0587-4C30-8999-92F81FD0307C}</a:tableStyleId>
              </a:tblPr>
              <a:tblGrid>
                <a:gridCol w="6561979">
                  <a:extLst>
                    <a:ext uri="{9D8B030D-6E8A-4147-A177-3AD203B41FA5}">
                      <a16:colId xmlns:a16="http://schemas.microsoft.com/office/drawing/2014/main" val="551681327"/>
                    </a:ext>
                  </a:extLst>
                </a:gridCol>
                <a:gridCol w="1154065">
                  <a:extLst>
                    <a:ext uri="{9D8B030D-6E8A-4147-A177-3AD203B41FA5}">
                      <a16:colId xmlns:a16="http://schemas.microsoft.com/office/drawing/2014/main" val="1377407405"/>
                    </a:ext>
                  </a:extLst>
                </a:gridCol>
                <a:gridCol w="351185">
                  <a:extLst>
                    <a:ext uri="{9D8B030D-6E8A-4147-A177-3AD203B41FA5}">
                      <a16:colId xmlns:a16="http://schemas.microsoft.com/office/drawing/2014/main" val="1703744022"/>
                    </a:ext>
                  </a:extLst>
                </a:gridCol>
              </a:tblGrid>
              <a:tr h="28356">
                <a:tc>
                  <a:txBody>
                    <a:bodyPr/>
                    <a:lstStyle/>
                    <a:p>
                      <a:pPr marL="102870" marR="0" indent="-102870" algn="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02870" marR="0" indent="-10287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000">
                          <a:effectLst/>
                        </a:rPr>
                        <a:t> </a:t>
                      </a:r>
                      <a:endParaRPr lang="en-US" sz="10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72869212"/>
                  </a:ext>
                </a:extLst>
              </a:tr>
              <a:tr h="178499">
                <a:tc>
                  <a:txBody>
                    <a:bodyPr/>
                    <a:lstStyle/>
                    <a:p>
                      <a:pPr marL="102870" marR="0" indent="-102870" algn="l">
                        <a:spcBef>
                          <a:spcPts val="0"/>
                        </a:spcBef>
                        <a:spcAft>
                          <a:spcPts val="0"/>
                        </a:spcAft>
                      </a:pPr>
                      <a:r>
                        <a:rPr lang="en-US" sz="1200" b="1" dirty="0">
                          <a:effectLst/>
                        </a:rPr>
                        <a:t>Cash flows from operating activities</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ct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7418425"/>
                  </a:ext>
                </a:extLst>
              </a:tr>
              <a:tr h="178499">
                <a:tc>
                  <a:txBody>
                    <a:bodyPr/>
                    <a:lstStyle/>
                    <a:p>
                      <a:pPr marL="102870" marR="0" indent="-102870" algn="l">
                        <a:spcBef>
                          <a:spcPts val="0"/>
                        </a:spcBef>
                        <a:spcAft>
                          <a:spcPts val="0"/>
                        </a:spcAft>
                      </a:pPr>
                      <a:r>
                        <a:rPr lang="en-US" sz="1200" dirty="0">
                          <a:effectLst/>
                        </a:rPr>
                        <a:t>     Receipts: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62638640"/>
                  </a:ext>
                </a:extLst>
              </a:tr>
              <a:tr h="178499">
                <a:tc>
                  <a:txBody>
                    <a:bodyPr/>
                    <a:lstStyle/>
                    <a:p>
                      <a:pPr marL="102870" marR="0" indent="-102870" algn="l">
                        <a:spcBef>
                          <a:spcPts val="0"/>
                        </a:spcBef>
                        <a:spcAft>
                          <a:spcPts val="0"/>
                        </a:spcAft>
                      </a:pPr>
                      <a:r>
                        <a:rPr lang="en-US" sz="1200" dirty="0">
                          <a:effectLst/>
                        </a:rPr>
                        <a:t>          Cash collections from customers...................................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u="none" baseline="0" dirty="0">
                          <a:effectLst/>
                        </a:rPr>
                        <a:t>$3,550</a:t>
                      </a:r>
                      <a:endParaRPr lang="en-US" sz="1200" u="none"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5450221"/>
                  </a:ext>
                </a:extLst>
              </a:tr>
              <a:tr h="178499">
                <a:tc>
                  <a:txBody>
                    <a:bodyPr/>
                    <a:lstStyle/>
                    <a:p>
                      <a:pPr marL="102870" marR="0" indent="-102870" algn="l">
                        <a:spcBef>
                          <a:spcPts val="0"/>
                        </a:spcBef>
                        <a:spcAft>
                          <a:spcPts val="0"/>
                        </a:spcAft>
                      </a:pPr>
                      <a:r>
                        <a:rPr lang="en-US" sz="1200" dirty="0">
                          <a:effectLst/>
                        </a:rPr>
                        <a:t>     Payments: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82706304"/>
                  </a:ext>
                </a:extLst>
              </a:tr>
              <a:tr h="221610">
                <a:tc>
                  <a:txBody>
                    <a:bodyPr/>
                    <a:lstStyle/>
                    <a:p>
                      <a:pPr marL="102870" marR="0" indent="-102870" algn="l">
                        <a:spcBef>
                          <a:spcPts val="0"/>
                        </a:spcBef>
                        <a:spcAft>
                          <a:spcPts val="0"/>
                        </a:spcAft>
                      </a:pPr>
                      <a:r>
                        <a:rPr lang="en-US" sz="1200" dirty="0">
                          <a:effectLst/>
                        </a:rPr>
                        <a:t>         Payments for operating expenses....................................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  (3,300)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4334313"/>
                  </a:ext>
                </a:extLst>
              </a:tr>
              <a:tr h="178499">
                <a:tc>
                  <a:txBody>
                    <a:bodyPr/>
                    <a:lstStyle/>
                    <a:p>
                      <a:pPr marL="102870" marR="0" indent="-102870" algn="l">
                        <a:spcBef>
                          <a:spcPts val="0"/>
                        </a:spcBef>
                        <a:spcAft>
                          <a:spcPts val="0"/>
                        </a:spcAft>
                      </a:pPr>
                      <a:r>
                        <a:rPr lang="en-US" sz="1200" dirty="0">
                          <a:effectLst/>
                        </a:rPr>
                        <a:t>             Increase in cash from operating activities...................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200" dirty="0">
                          <a:effectLst/>
                        </a:rPr>
                        <a:t>   250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2036351"/>
                  </a:ext>
                </a:extLst>
              </a:tr>
              <a:tr h="178499">
                <a:tc>
                  <a:txBody>
                    <a:bodyPr/>
                    <a:lstStyle/>
                    <a:p>
                      <a:pPr marL="102870" marR="0" indent="-102870" algn="l">
                        <a:spcBef>
                          <a:spcPts val="0"/>
                        </a:spcBef>
                        <a:spcAft>
                          <a:spcPts val="0"/>
                        </a:spcAft>
                      </a:pPr>
                      <a:r>
                        <a:rPr lang="en-US" sz="1200" b="1" dirty="0">
                          <a:effectLst/>
                        </a:rPr>
                        <a:t>Cash flows from investing activities</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8030490"/>
                  </a:ext>
                </a:extLst>
              </a:tr>
              <a:tr h="178499">
                <a:tc>
                  <a:txBody>
                    <a:bodyPr/>
                    <a:lstStyle/>
                    <a:p>
                      <a:pPr marL="102870" marR="0" indent="-102870" algn="l">
                        <a:spcBef>
                          <a:spcPts val="0"/>
                        </a:spcBef>
                        <a:spcAft>
                          <a:spcPts val="0"/>
                        </a:spcAft>
                      </a:pPr>
                      <a:r>
                        <a:rPr lang="en-US" sz="1200" dirty="0">
                          <a:effectLst/>
                        </a:rPr>
                        <a:t>              Change in cash from investing activities.....................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1584583"/>
                  </a:ext>
                </a:extLst>
              </a:tr>
              <a:tr h="178499">
                <a:tc>
                  <a:txBody>
                    <a:bodyPr/>
                    <a:lstStyle/>
                    <a:p>
                      <a:pPr marL="102870" marR="0" indent="-102870" algn="l">
                        <a:spcBef>
                          <a:spcPts val="0"/>
                        </a:spcBef>
                        <a:spcAft>
                          <a:spcPts val="0"/>
                        </a:spcAft>
                      </a:pPr>
                      <a:r>
                        <a:rPr lang="en-US" sz="1200" b="1" dirty="0">
                          <a:effectLst/>
                        </a:rPr>
                        <a:t>Cash flows from financing activities</a:t>
                      </a:r>
                      <a:endParaRPr lang="en-US" sz="12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23891450"/>
                  </a:ext>
                </a:extLst>
              </a:tr>
              <a:tr h="178499">
                <a:tc>
                  <a:txBody>
                    <a:bodyPr/>
                    <a:lstStyle/>
                    <a:p>
                      <a:pPr marL="102870" marR="0" indent="-102870" algn="l">
                        <a:spcBef>
                          <a:spcPts val="0"/>
                        </a:spcBef>
                        <a:spcAft>
                          <a:spcPts val="0"/>
                        </a:spcAft>
                      </a:pPr>
                      <a:r>
                        <a:rPr lang="en-US" sz="1200" dirty="0">
                          <a:effectLst/>
                        </a:rPr>
                        <a:t>         Owner investment.............................................................</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200" dirty="0">
                          <a:effectLst/>
                        </a:rPr>
                        <a:t>  8,000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2938490"/>
                  </a:ext>
                </a:extLst>
              </a:tr>
              <a:tr h="178499">
                <a:tc>
                  <a:txBody>
                    <a:bodyPr/>
                    <a:lstStyle/>
                    <a:p>
                      <a:pPr marL="102870" marR="0" indent="-102870" algn="l">
                        <a:spcBef>
                          <a:spcPts val="0"/>
                        </a:spcBef>
                        <a:spcAft>
                          <a:spcPts val="0"/>
                        </a:spcAft>
                      </a:pPr>
                      <a:r>
                        <a:rPr lang="en-US" sz="1200" dirty="0">
                          <a:effectLst/>
                        </a:rPr>
                        <a:t>         Owner withdrawals...........................................................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(500)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5752182"/>
                  </a:ext>
                </a:extLst>
              </a:tr>
              <a:tr h="178499">
                <a:tc>
                  <a:txBody>
                    <a:bodyPr/>
                    <a:lstStyle/>
                    <a:p>
                      <a:pPr marL="102870" marR="0" indent="-102870" algn="l">
                        <a:spcBef>
                          <a:spcPts val="0"/>
                        </a:spcBef>
                        <a:spcAft>
                          <a:spcPts val="0"/>
                        </a:spcAft>
                      </a:pPr>
                      <a:r>
                        <a:rPr lang="en-US" sz="1200" dirty="0">
                          <a:effectLst/>
                        </a:rPr>
                        <a:t>             Increase in cash from financing activities.....................</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200" dirty="0">
                          <a:effectLst/>
                        </a:rPr>
                        <a:t>  7,500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99862259"/>
                  </a:ext>
                </a:extLst>
              </a:tr>
              <a:tr h="178499">
                <a:tc>
                  <a:txBody>
                    <a:bodyPr/>
                    <a:lstStyle/>
                    <a:p>
                      <a:pPr marL="102870" marR="0" indent="-102870" algn="l">
                        <a:spcBef>
                          <a:spcPts val="0"/>
                        </a:spcBef>
                        <a:spcAft>
                          <a:spcPts val="0"/>
                        </a:spcAft>
                      </a:pPr>
                      <a:r>
                        <a:rPr lang="en-US" sz="1200" dirty="0">
                          <a:effectLst/>
                        </a:rPr>
                        <a:t>                          Net increase in cash.........................................</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0330" marR="0" indent="-100330" algn="r">
                        <a:spcBef>
                          <a:spcPts val="0"/>
                        </a:spcBef>
                        <a:spcAft>
                          <a:spcPts val="0"/>
                        </a:spcAft>
                      </a:pPr>
                      <a:r>
                        <a:rPr lang="en-US" sz="1200" dirty="0">
                          <a:effectLst/>
                        </a:rPr>
                        <a:t>  7,750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0763750"/>
                  </a:ext>
                </a:extLst>
              </a:tr>
              <a:tr h="178499">
                <a:tc>
                  <a:txBody>
                    <a:bodyPr/>
                    <a:lstStyle/>
                    <a:p>
                      <a:pPr marL="102870" marR="0" indent="-102870" algn="l">
                        <a:spcBef>
                          <a:spcPts val="0"/>
                        </a:spcBef>
                        <a:spcAft>
                          <a:spcPts val="0"/>
                        </a:spcAft>
                      </a:pPr>
                      <a:r>
                        <a:rPr lang="en-US" sz="1200" dirty="0">
                          <a:effectLst/>
                        </a:rPr>
                        <a:t>Beginning cash balance, May 1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dirty="0">
                          <a:effectLst/>
                        </a:rPr>
                        <a:t>-0-</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95045"/>
                  </a:ext>
                </a:extLst>
              </a:tr>
              <a:tr h="221610">
                <a:tc>
                  <a:txBody>
                    <a:bodyPr/>
                    <a:lstStyle/>
                    <a:p>
                      <a:pPr marL="102870" marR="0" indent="-102870" algn="l">
                        <a:spcBef>
                          <a:spcPts val="0"/>
                        </a:spcBef>
                        <a:spcAft>
                          <a:spcPts val="0"/>
                        </a:spcAft>
                      </a:pPr>
                      <a:r>
                        <a:rPr lang="en-US" sz="1200" dirty="0">
                          <a:effectLst/>
                        </a:rPr>
                        <a:t>Ending cash balance, May 31....................................................</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tcPr>
                </a:tc>
                <a:tc>
                  <a:txBody>
                    <a:bodyPr/>
                    <a:lstStyle/>
                    <a:p>
                      <a:pPr marL="102870" marR="0" indent="-102870" algn="r">
                        <a:spcBef>
                          <a:spcPts val="0"/>
                        </a:spcBef>
                        <a:spcAft>
                          <a:spcPts val="0"/>
                        </a:spcAft>
                      </a:pPr>
                      <a:r>
                        <a:rPr lang="en-US" sz="1200" b="1" u="dbl" baseline="0" dirty="0">
                          <a:effectLst/>
                        </a:rPr>
                        <a:t>$ 7,750</a:t>
                      </a:r>
                      <a:endParaRPr lang="en-US" sz="1200" b="1" u="dbl"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tc>
                <a:tc>
                  <a:txBody>
                    <a:bodyPr/>
                    <a:lstStyle/>
                    <a:p>
                      <a:pPr marL="0" marR="0" algn="r">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29628393"/>
                  </a:ext>
                </a:extLst>
              </a:tr>
              <a:tr h="148750">
                <a:tc>
                  <a:txBody>
                    <a:bodyPr/>
                    <a:lstStyle/>
                    <a:p>
                      <a:pPr marL="102870" marR="0" indent="-102870" algn="l">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effectLst/>
                        </a:rPr>
                        <a:t> </a:t>
                      </a:r>
                      <a:endParaRPr lang="en-US" sz="1000" dirty="0">
                        <a:effectLst/>
                        <a:latin typeface="Times" panose="02020603050405020304" pitchFamily="18" charset="0"/>
                        <a:ea typeface="MS Mincho" panose="02020609040205080304" pitchFamily="49" charset="-128"/>
                        <a:cs typeface="Times New Roman" panose="02020603050405020304" pitchFamily="18" charset="0"/>
                      </a:endParaRPr>
                    </a:p>
                  </a:txBody>
                  <a:tcPr marL="61383" marR="61383"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001290"/>
                  </a:ext>
                </a:extLst>
              </a:tr>
            </a:tbl>
          </a:graphicData>
        </a:graphic>
      </p:graphicFrame>
      <p:cxnSp>
        <p:nvCxnSpPr>
          <p:cNvPr id="6" name="Straight Connector 5">
            <a:extLst>
              <a:ext uri="{FF2B5EF4-FFF2-40B4-BE49-F238E27FC236}">
                <a16:creationId xmlns:a16="http://schemas.microsoft.com/office/drawing/2014/main" id="{D59E3C1C-087C-4186-9261-AE7F73B2DFDF}"/>
              </a:ext>
            </a:extLst>
          </p:cNvPr>
          <p:cNvCxnSpPr/>
          <p:nvPr/>
        </p:nvCxnSpPr>
        <p:spPr>
          <a:xfrm>
            <a:off x="4545876" y="1461330"/>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CEE1BA3-F0A8-481D-8504-793DA7DA933B}"/>
              </a:ext>
            </a:extLst>
          </p:cNvPr>
          <p:cNvCxnSpPr>
            <a:cxnSpLocks/>
          </p:cNvCxnSpPr>
          <p:nvPr/>
        </p:nvCxnSpPr>
        <p:spPr>
          <a:xfrm flipH="1">
            <a:off x="8940081" y="74299"/>
            <a:ext cx="1105370" cy="161049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nvGrpSpPr>
          <p:cNvPr id="15" name="Group 14">
            <a:extLst>
              <a:ext uri="{FF2B5EF4-FFF2-40B4-BE49-F238E27FC236}">
                <a16:creationId xmlns:a16="http://schemas.microsoft.com/office/drawing/2014/main" id="{A8B6C0F0-250D-422C-8E79-80B2F16D8F47}"/>
              </a:ext>
            </a:extLst>
          </p:cNvPr>
          <p:cNvGrpSpPr/>
          <p:nvPr/>
        </p:nvGrpSpPr>
        <p:grpSpPr>
          <a:xfrm>
            <a:off x="757571" y="1014342"/>
            <a:ext cx="592258" cy="5519478"/>
            <a:chOff x="0" y="0"/>
            <a:chExt cx="632818" cy="5342008"/>
          </a:xfrm>
        </p:grpSpPr>
        <p:cxnSp>
          <p:nvCxnSpPr>
            <p:cNvPr id="16" name="Straight Connector 15">
              <a:extLst>
                <a:ext uri="{FF2B5EF4-FFF2-40B4-BE49-F238E27FC236}">
                  <a16:creationId xmlns:a16="http://schemas.microsoft.com/office/drawing/2014/main" id="{B970AAD6-21C4-4BA3-9DFA-FBA6AC588823}"/>
                </a:ext>
              </a:extLst>
            </p:cNvPr>
            <p:cNvCxnSpPr/>
            <p:nvPr/>
          </p:nvCxnSpPr>
          <p:spPr>
            <a:xfrm flipH="1" flipV="1">
              <a:off x="0" y="0"/>
              <a:ext cx="524298" cy="1482"/>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3E31F50B-1657-4CD6-9241-79CBE0FE5914}"/>
                </a:ext>
              </a:extLst>
            </p:cNvPr>
            <p:cNvCxnSpPr>
              <a:cxnSpLocks/>
            </p:cNvCxnSpPr>
            <p:nvPr/>
          </p:nvCxnSpPr>
          <p:spPr>
            <a:xfrm>
              <a:off x="8255" y="635"/>
              <a:ext cx="624563" cy="5341373"/>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cxnSp>
        <p:nvCxnSpPr>
          <p:cNvPr id="21" name="Straight Connector 20">
            <a:extLst>
              <a:ext uri="{FF2B5EF4-FFF2-40B4-BE49-F238E27FC236}">
                <a16:creationId xmlns:a16="http://schemas.microsoft.com/office/drawing/2014/main" id="{D59E3C1C-087C-4186-9261-AE7F73B2DFDF}"/>
              </a:ext>
            </a:extLst>
          </p:cNvPr>
          <p:cNvCxnSpPr/>
          <p:nvPr/>
        </p:nvCxnSpPr>
        <p:spPr>
          <a:xfrm>
            <a:off x="8484063" y="1844466"/>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9E3C1C-087C-4186-9261-AE7F73B2DFDF}"/>
              </a:ext>
            </a:extLst>
          </p:cNvPr>
          <p:cNvCxnSpPr/>
          <p:nvPr/>
        </p:nvCxnSpPr>
        <p:spPr>
          <a:xfrm>
            <a:off x="8435393" y="4713289"/>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59E3C1C-087C-4186-9261-AE7F73B2DFDF}"/>
              </a:ext>
            </a:extLst>
          </p:cNvPr>
          <p:cNvCxnSpPr/>
          <p:nvPr/>
        </p:nvCxnSpPr>
        <p:spPr>
          <a:xfrm>
            <a:off x="8435393" y="4925795"/>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59E3C1C-087C-4186-9261-AE7F73B2DFDF}"/>
              </a:ext>
            </a:extLst>
          </p:cNvPr>
          <p:cNvCxnSpPr/>
          <p:nvPr/>
        </p:nvCxnSpPr>
        <p:spPr>
          <a:xfrm>
            <a:off x="8435393" y="5863980"/>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59E3C1C-087C-4186-9261-AE7F73B2DFDF}"/>
              </a:ext>
            </a:extLst>
          </p:cNvPr>
          <p:cNvCxnSpPr/>
          <p:nvPr/>
        </p:nvCxnSpPr>
        <p:spPr>
          <a:xfrm>
            <a:off x="8435393" y="6058683"/>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9E3C1C-087C-4186-9261-AE7F73B2DFDF}"/>
              </a:ext>
            </a:extLst>
          </p:cNvPr>
          <p:cNvCxnSpPr/>
          <p:nvPr/>
        </p:nvCxnSpPr>
        <p:spPr>
          <a:xfrm>
            <a:off x="8453583" y="6598920"/>
            <a:ext cx="504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3C4A84F-94B1-4445-A12E-E49A9520D1AD}"/>
              </a:ext>
            </a:extLst>
          </p:cNvPr>
          <p:cNvCxnSpPr>
            <a:cxnSpLocks/>
          </p:cNvCxnSpPr>
          <p:nvPr/>
        </p:nvCxnSpPr>
        <p:spPr>
          <a:xfrm flipV="1">
            <a:off x="8494774" y="2366084"/>
            <a:ext cx="463497"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3C4A84F-94B1-4445-A12E-E49A9520D1AD}"/>
              </a:ext>
            </a:extLst>
          </p:cNvPr>
          <p:cNvCxnSpPr>
            <a:cxnSpLocks/>
          </p:cNvCxnSpPr>
          <p:nvPr/>
        </p:nvCxnSpPr>
        <p:spPr>
          <a:xfrm flipV="1">
            <a:off x="4566471" y="2371040"/>
            <a:ext cx="463497"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661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E72FA5B-BF7D-47D9-AE63-FFCDC91414F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0B8CAE4-F134-4CE2-AC6F-92D1522A9BD5}"/>
              </a:ext>
            </a:extLst>
          </p:cNvPr>
          <p:cNvSpPr/>
          <p:nvPr/>
        </p:nvSpPr>
        <p:spPr>
          <a:xfrm>
            <a:off x="325582" y="321395"/>
            <a:ext cx="11540836" cy="6355586"/>
          </a:xfrm>
          <a:prstGeom prst="rect">
            <a:avLst/>
          </a:prstGeom>
          <a:ln>
            <a:solidFill>
              <a:schemeClr val="bg1"/>
            </a:solidFill>
          </a:ln>
        </p:spPr>
        <p:txBody>
          <a:bodyPr wrap="square">
            <a:spAutoFit/>
          </a:bodyPr>
          <a:lstStyle/>
          <a:p>
            <a:pPr algn="ctr"/>
            <a:r>
              <a:rPr lang="en-US" b="1" dirty="0">
                <a:solidFill>
                  <a:schemeClr val="accent1">
                    <a:lumMod val="75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dirty="0">
              <a:solidFill>
                <a:schemeClr val="accent1">
                  <a:lumMod val="75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75000"/>
                  </a:schemeClr>
                </a:solidFill>
                <a:latin typeface="Times" panose="02020603050405020304" pitchFamily="18" charset="0"/>
                <a:ea typeface="MS Mincho" panose="02020609040205080304" pitchFamily="49" charset="-128"/>
                <a:cs typeface="Times New Roman" panose="02020603050405020304" pitchFamily="18" charset="0"/>
              </a:rPr>
              <a:t>Special purpose financial statements</a:t>
            </a:r>
          </a:p>
          <a:p>
            <a:pPr algn="ct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In addition to the four required general-purpose financial statements, businesses also prepare special-purpose financial statements, usually for internal use by management. This is often called </a:t>
            </a:r>
            <a:r>
              <a:rPr lang="en-US" b="1" i="1" dirty="0">
                <a:latin typeface="Times" panose="02020603050405020304" pitchFamily="18" charset="0"/>
                <a:ea typeface="MS Mincho" panose="02020609040205080304" pitchFamily="49" charset="-128"/>
                <a:cs typeface="Times New Roman" panose="02020603050405020304" pitchFamily="18" charset="0"/>
              </a:rPr>
              <a:t>managerial accounting</a:t>
            </a:r>
            <a:r>
              <a:rPr lang="en-US" dirty="0">
                <a:latin typeface="Times" panose="02020603050405020304" pitchFamily="18" charset="0"/>
                <a:ea typeface="MS Mincho" panose="02020609040205080304" pitchFamily="49" charset="-128"/>
                <a:cs typeface="Times New Roman" panose="02020603050405020304" pitchFamily="18" charset="0"/>
              </a:rPr>
              <a:t>. Examples of special-purpose internal statements are: </a:t>
            </a:r>
          </a:p>
          <a:p>
            <a:pPr>
              <a:spcAft>
                <a:spcPts val="300"/>
              </a:spcAft>
            </a:pP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803275"/>
            <a:r>
              <a:rPr lang="en-US" dirty="0">
                <a:latin typeface="Times" panose="02020603050405020304" pitchFamily="18" charset="0"/>
                <a:ea typeface="MS Mincho" panose="02020609040205080304" pitchFamily="49" charset="-128"/>
                <a:cs typeface="Times New Roman" panose="02020603050405020304" pitchFamily="18" charset="0"/>
              </a:rPr>
              <a:t>1. </a:t>
            </a:r>
            <a:r>
              <a:rPr lang="en-US" b="1" dirty="0">
                <a:latin typeface="Times" panose="02020603050405020304" pitchFamily="18" charset="0"/>
                <a:ea typeface="MS Mincho" panose="02020609040205080304" pitchFamily="49" charset="-128"/>
                <a:cs typeface="Times New Roman" panose="02020603050405020304" pitchFamily="18" charset="0"/>
              </a:rPr>
              <a:t>Product cost analysis</a:t>
            </a:r>
            <a:r>
              <a:rPr lang="en-US" dirty="0">
                <a:latin typeface="Times" panose="02020603050405020304" pitchFamily="18" charset="0"/>
                <a:ea typeface="MS Mincho" panose="02020609040205080304" pitchFamily="49" charset="-128"/>
                <a:cs typeface="Times New Roman" panose="02020603050405020304" pitchFamily="18" charset="0"/>
              </a:rPr>
              <a:t>: The purpose of these statements is analysis costs in detail, and assign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these costs to individual product units in a careful and logical way.</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2. </a:t>
            </a:r>
            <a:r>
              <a:rPr lang="en-US" b="1" dirty="0">
                <a:latin typeface="Times" panose="02020603050405020304" pitchFamily="18" charset="0"/>
                <a:ea typeface="MS Mincho" panose="02020609040205080304" pitchFamily="49" charset="-128"/>
                <a:cs typeface="Times New Roman" panose="02020603050405020304" pitchFamily="18" charset="0"/>
              </a:rPr>
              <a:t>Product profitability analysis</a:t>
            </a:r>
            <a:r>
              <a:rPr lang="en-US" dirty="0">
                <a:latin typeface="Times" panose="02020603050405020304" pitchFamily="18" charset="0"/>
                <a:ea typeface="MS Mincho" panose="02020609040205080304" pitchFamily="49" charset="-128"/>
                <a:cs typeface="Times New Roman" panose="02020603050405020304" pitchFamily="18" charset="0"/>
              </a:rPr>
              <a:t>: When a company produces multiple services or products,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profitability analysis statements disclose the profitability by service or product type.</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3. </a:t>
            </a:r>
            <a:r>
              <a:rPr lang="en-US" b="1" dirty="0">
                <a:latin typeface="Times" panose="02020603050405020304" pitchFamily="18" charset="0"/>
                <a:ea typeface="MS Mincho" panose="02020609040205080304" pitchFamily="49" charset="-128"/>
                <a:cs typeface="Times New Roman" panose="02020603050405020304" pitchFamily="18" charset="0"/>
              </a:rPr>
              <a:t>Cost-volume-profit analysis</a:t>
            </a:r>
            <a:r>
              <a:rPr lang="en-US" dirty="0">
                <a:latin typeface="Times" panose="02020603050405020304" pitchFamily="18" charset="0"/>
                <a:ea typeface="MS Mincho" panose="02020609040205080304" pitchFamily="49" charset="-128"/>
                <a:cs typeface="Times New Roman" panose="02020603050405020304" pitchFamily="18" charset="0"/>
              </a:rPr>
              <a:t>: These statements indicate changes in profitability according to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changes in cost structure and volume of production and sales.  These are often used as planning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devices when considering a new business or new product.</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4. </a:t>
            </a:r>
            <a:r>
              <a:rPr lang="en-US" b="1" dirty="0">
                <a:latin typeface="Times" panose="02020603050405020304" pitchFamily="18" charset="0"/>
                <a:ea typeface="MS Mincho" panose="02020609040205080304" pitchFamily="49" charset="-128"/>
                <a:cs typeface="Times New Roman" panose="02020603050405020304" pitchFamily="18" charset="0"/>
              </a:rPr>
              <a:t>Budget statements</a:t>
            </a:r>
            <a:r>
              <a:rPr lang="en-US" dirty="0">
                <a:latin typeface="Times" panose="02020603050405020304" pitchFamily="18" charset="0"/>
                <a:ea typeface="MS Mincho" panose="02020609040205080304" pitchFamily="49" charset="-128"/>
                <a:cs typeface="Times New Roman" panose="02020603050405020304" pitchFamily="18" charset="0"/>
              </a:rPr>
              <a:t>: Budget statements are planning devices that set goals for a designated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objective, such as profitability or cash flow.  The budget goals are then compared to actual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results, and any differences are analyzed.  The analysis provides feedback </a:t>
            </a:r>
            <a:r>
              <a:rPr lang="en-US" b="1" i="1" dirty="0">
                <a:latin typeface="Times" panose="02020603050405020304" pitchFamily="18" charset="0"/>
                <a:ea typeface="MS Mincho" panose="02020609040205080304" pitchFamily="49" charset="-128"/>
                <a:cs typeface="Times New Roman" panose="02020603050405020304" pitchFamily="18" charset="0"/>
              </a:rPr>
              <a:t>information</a:t>
            </a:r>
            <a:r>
              <a:rPr lang="en-US" dirty="0">
                <a:latin typeface="Times" panose="02020603050405020304" pitchFamily="18" charset="0"/>
                <a:ea typeface="MS Mincho" panose="02020609040205080304" pitchFamily="49" charset="-128"/>
                <a:cs typeface="Times New Roman" panose="02020603050405020304" pitchFamily="18" charset="0"/>
              </a:rPr>
              <a:t> that is </a:t>
            </a:r>
          </a:p>
          <a:p>
            <a:pPr marL="803275"/>
            <a:r>
              <a:rPr lang="en-US" dirty="0">
                <a:latin typeface="Times" panose="02020603050405020304" pitchFamily="18" charset="0"/>
                <a:ea typeface="MS Mincho" panose="02020609040205080304" pitchFamily="49" charset="-128"/>
                <a:cs typeface="Times New Roman" panose="02020603050405020304" pitchFamily="18" charset="0"/>
              </a:rPr>
              <a:t>    used for operational and strategic changes.</a:t>
            </a:r>
          </a:p>
          <a:p>
            <a:r>
              <a:rPr lang="en-US" sz="1600" dirty="0">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425509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64802B4E-C235-44DD-B5EB-F30E39CB8BBB}"/>
              </a:ext>
            </a:extLst>
          </p:cNvPr>
          <p:cNvSpPr>
            <a:spLocks noChangeArrowheads="1"/>
          </p:cNvSpPr>
          <p:nvPr/>
        </p:nvSpPr>
        <p:spPr bwMode="auto">
          <a:xfrm>
            <a:off x="2718007" y="100388"/>
            <a:ext cx="75292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Review: </a:t>
            </a:r>
            <a:r>
              <a:rPr kumimoji="0" lang="en-US" altLang="en-US" sz="2000" b="0"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 In our prior discussion we saw that accounting can be described as a three-stage process, and can be illustrated like this:</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9467A161-30B4-4596-B8D0-669C4FF9181D}"/>
              </a:ext>
            </a:extLst>
          </p:cNvPr>
          <p:cNvGraphicFramePr>
            <a:graphicFrameLocks noGrp="1"/>
          </p:cNvGraphicFramePr>
          <p:nvPr>
            <p:extLst>
              <p:ext uri="{D42A27DB-BD31-4B8C-83A1-F6EECF244321}">
                <p14:modId xmlns:p14="http://schemas.microsoft.com/office/powerpoint/2010/main" val="63471786"/>
              </p:ext>
            </p:extLst>
          </p:nvPr>
        </p:nvGraphicFramePr>
        <p:xfrm>
          <a:off x="2812365" y="1224266"/>
          <a:ext cx="7374182" cy="427124"/>
        </p:xfrm>
        <a:graphic>
          <a:graphicData uri="http://schemas.openxmlformats.org/drawingml/2006/table">
            <a:tbl>
              <a:tblPr firstRow="1" firstCol="1" bandRow="1">
                <a:tableStyleId>{5940675A-B579-460E-94D1-54222C63F5DA}</a:tableStyleId>
              </a:tblPr>
              <a:tblGrid>
                <a:gridCol w="7374182">
                  <a:extLst>
                    <a:ext uri="{9D8B030D-6E8A-4147-A177-3AD203B41FA5}">
                      <a16:colId xmlns:a16="http://schemas.microsoft.com/office/drawing/2014/main" val="2893302690"/>
                    </a:ext>
                  </a:extLst>
                </a:gridCol>
              </a:tblGrid>
              <a:tr h="427124">
                <a:tc>
                  <a:txBody>
                    <a:bodyPr/>
                    <a:lstStyle/>
                    <a:p>
                      <a:pPr marL="0" marR="0" algn="ctr">
                        <a:spcBef>
                          <a:spcPts val="600"/>
                        </a:spcBef>
                        <a:spcAft>
                          <a:spcPts val="600"/>
                        </a:spcAft>
                      </a:pPr>
                      <a:r>
                        <a:rPr lang="en-US" sz="2800" b="1" dirty="0">
                          <a:solidFill>
                            <a:schemeClr val="accent1">
                              <a:lumMod val="75000"/>
                            </a:schemeClr>
                          </a:solidFill>
                          <a:effectLst/>
                        </a:rPr>
                        <a:t>The Three Stage Process of Accounting</a:t>
                      </a:r>
                      <a:endParaRPr lang="en-US" sz="2800" b="1" dirty="0">
                        <a:solidFill>
                          <a:schemeClr val="accent1">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68526234"/>
                  </a:ext>
                </a:extLst>
              </a:tr>
            </a:tbl>
          </a:graphicData>
        </a:graphic>
      </p:graphicFrame>
      <p:grpSp>
        <p:nvGrpSpPr>
          <p:cNvPr id="5" name="Group 4">
            <a:extLst>
              <a:ext uri="{FF2B5EF4-FFF2-40B4-BE49-F238E27FC236}">
                <a16:creationId xmlns:a16="http://schemas.microsoft.com/office/drawing/2014/main" id="{5C0C3493-FDB0-4585-A77B-02345D74EA2A}"/>
              </a:ext>
            </a:extLst>
          </p:cNvPr>
          <p:cNvGrpSpPr/>
          <p:nvPr/>
        </p:nvGrpSpPr>
        <p:grpSpPr>
          <a:xfrm>
            <a:off x="3365500" y="2151817"/>
            <a:ext cx="5461000" cy="1386007"/>
            <a:chOff x="-207355" y="16873"/>
            <a:chExt cx="5430120" cy="928913"/>
          </a:xfrm>
        </p:grpSpPr>
        <p:sp>
          <p:nvSpPr>
            <p:cNvPr id="6" name="Text Box 4">
              <a:extLst>
                <a:ext uri="{FF2B5EF4-FFF2-40B4-BE49-F238E27FC236}">
                  <a16:creationId xmlns:a16="http://schemas.microsoft.com/office/drawing/2014/main" id="{4385E4FE-4CDE-4C2A-94AF-E490B8A3744E}"/>
                </a:ext>
              </a:extLst>
            </p:cNvPr>
            <p:cNvSpPr txBox="1"/>
            <p:nvPr/>
          </p:nvSpPr>
          <p:spPr>
            <a:xfrm>
              <a:off x="-207355" y="51435"/>
              <a:ext cx="1142710" cy="894080"/>
            </a:xfrm>
            <a:prstGeom prst="rect">
              <a:avLst/>
            </a:prstGeom>
            <a:noFill/>
            <a:ln>
              <a:solidFill>
                <a:schemeClr val="tx1"/>
              </a:solid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Analyze Event</a:t>
              </a:r>
            </a:p>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(Transaction)</a:t>
              </a:r>
            </a:p>
          </p:txBody>
        </p:sp>
        <p:sp>
          <p:nvSpPr>
            <p:cNvPr id="7" name="Text Box 5">
              <a:extLst>
                <a:ext uri="{FF2B5EF4-FFF2-40B4-BE49-F238E27FC236}">
                  <a16:creationId xmlns:a16="http://schemas.microsoft.com/office/drawing/2014/main" id="{BF17B32B-6D5F-4B5D-A08D-F94F8033D103}"/>
                </a:ext>
              </a:extLst>
            </p:cNvPr>
            <p:cNvSpPr txBox="1"/>
            <p:nvPr/>
          </p:nvSpPr>
          <p:spPr>
            <a:xfrm>
              <a:off x="1823084" y="17144"/>
              <a:ext cx="1252889" cy="928642"/>
            </a:xfrm>
            <a:prstGeom prst="rect">
              <a:avLst/>
            </a:prstGeom>
            <a:noFill/>
            <a:ln>
              <a:solidFill>
                <a:schemeClr val="tx1"/>
              </a:solid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Record and Process </a:t>
              </a:r>
            </a:p>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Data From the Event</a:t>
              </a:r>
            </a:p>
          </p:txBody>
        </p:sp>
        <p:sp>
          <p:nvSpPr>
            <p:cNvPr id="8" name="Text Box 6">
              <a:extLst>
                <a:ext uri="{FF2B5EF4-FFF2-40B4-BE49-F238E27FC236}">
                  <a16:creationId xmlns:a16="http://schemas.microsoft.com/office/drawing/2014/main" id="{883B21F1-F15F-4730-AAEB-AA799555C233}"/>
                </a:ext>
              </a:extLst>
            </p:cNvPr>
            <p:cNvSpPr txBox="1"/>
            <p:nvPr/>
          </p:nvSpPr>
          <p:spPr>
            <a:xfrm>
              <a:off x="3879833" y="16873"/>
              <a:ext cx="1342932" cy="928642"/>
            </a:xfrm>
            <a:prstGeom prst="rect">
              <a:avLst/>
            </a:prstGeom>
            <a:noFill/>
            <a:ln>
              <a:solidFill>
                <a:schemeClr val="tx1"/>
              </a:solid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panose="02020603050405020304" pitchFamily="18" charset="0"/>
                  <a:ea typeface="MS Mincho" panose="02020609040205080304" pitchFamily="49" charset="-128"/>
                  <a:cs typeface="Times New Roman" panose="02020603050405020304" pitchFamily="18" charset="0"/>
                </a:rPr>
                <a:t> </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Create, </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Communicate, • Interpret </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Financial   </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Information</a:t>
              </a:r>
            </a:p>
          </p:txBody>
        </p:sp>
        <p:cxnSp>
          <p:nvCxnSpPr>
            <p:cNvPr id="9" name="Straight Arrow Connector 8">
              <a:extLst>
                <a:ext uri="{FF2B5EF4-FFF2-40B4-BE49-F238E27FC236}">
                  <a16:creationId xmlns:a16="http://schemas.microsoft.com/office/drawing/2014/main" id="{09A53C83-4B9C-4262-A2EC-DAE39A151F29}"/>
                </a:ext>
              </a:extLst>
            </p:cNvPr>
            <p:cNvCxnSpPr/>
            <p:nvPr/>
          </p:nvCxnSpPr>
          <p:spPr>
            <a:xfrm>
              <a:off x="958215" y="480695"/>
              <a:ext cx="864870" cy="139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93E955AE-C119-4EA4-BC31-2270529B1328}"/>
                </a:ext>
              </a:extLst>
            </p:cNvPr>
            <p:cNvCxnSpPr>
              <a:cxnSpLocks/>
              <a:stCxn id="7" idx="3"/>
            </p:cNvCxnSpPr>
            <p:nvPr/>
          </p:nvCxnSpPr>
          <p:spPr>
            <a:xfrm>
              <a:off x="3075973" y="481465"/>
              <a:ext cx="803860" cy="13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 name="Rectangle 10">
            <a:extLst>
              <a:ext uri="{FF2B5EF4-FFF2-40B4-BE49-F238E27FC236}">
                <a16:creationId xmlns:a16="http://schemas.microsoft.com/office/drawing/2014/main" id="{ED8AF5B1-A179-4D24-962F-17C179C51927}"/>
              </a:ext>
            </a:extLst>
          </p:cNvPr>
          <p:cNvSpPr/>
          <p:nvPr/>
        </p:nvSpPr>
        <p:spPr>
          <a:xfrm>
            <a:off x="2005369" y="3847583"/>
            <a:ext cx="9121176" cy="2323713"/>
          </a:xfrm>
          <a:prstGeom prst="rect">
            <a:avLst/>
          </a:prstGeom>
          <a:ln>
            <a:solidFill>
              <a:schemeClr val="bg1"/>
            </a:solidFill>
          </a:ln>
        </p:spPr>
        <p:txBody>
          <a:bodyPr wrap="square">
            <a:spAutoFit/>
          </a:bodyPr>
          <a:lstStyle/>
          <a:p>
            <a:pPr marL="115888" indent="-115888">
              <a:spcAft>
                <a:spcPts val="300"/>
              </a:spcAft>
              <a:buFont typeface="Arial" panose="020B0604020202020204" pitchFamily="34" charset="0"/>
              <a:buChar char="•"/>
            </a:pPr>
            <a:r>
              <a:rPr lang="en-US" sz="2000" dirty="0">
                <a:latin typeface="Times" panose="02020603050405020304" pitchFamily="18" charset="0"/>
                <a:ea typeface="MS Mincho" panose="02020609040205080304" pitchFamily="49" charset="-128"/>
                <a:cs typeface="Times New Roman" panose="02020603050405020304" pitchFamily="18" charset="0"/>
              </a:rPr>
              <a:t>To </a:t>
            </a:r>
            <a:r>
              <a:rPr lang="en-US" sz="2000" b="1" dirty="0">
                <a:latin typeface="Times" panose="02020603050405020304" pitchFamily="18" charset="0"/>
                <a:ea typeface="MS Mincho" panose="02020609040205080304" pitchFamily="49" charset="-128"/>
                <a:cs typeface="Times New Roman" panose="02020603050405020304" pitchFamily="18" charset="0"/>
              </a:rPr>
              <a:t>analyze</a:t>
            </a:r>
            <a:r>
              <a:rPr lang="en-US" sz="2000" dirty="0">
                <a:latin typeface="Times" panose="02020603050405020304" pitchFamily="18" charset="0"/>
                <a:ea typeface="MS Mincho" panose="02020609040205080304" pitchFamily="49" charset="-128"/>
                <a:cs typeface="Times New Roman" panose="02020603050405020304" pitchFamily="18" charset="0"/>
              </a:rPr>
              <a:t>, we use the accounting equation and apply.  After analysis, we </a:t>
            </a:r>
            <a:r>
              <a:rPr lang="en-US" sz="2000" b="1" dirty="0">
                <a:latin typeface="Times" panose="02020603050405020304" pitchFamily="18" charset="0"/>
                <a:ea typeface="MS Mincho" panose="02020609040205080304" pitchFamily="49" charset="-128"/>
                <a:cs typeface="Times New Roman" panose="02020603050405020304" pitchFamily="18" charset="0"/>
              </a:rPr>
              <a:t>record</a:t>
            </a:r>
            <a:r>
              <a:rPr lang="en-US" sz="2000" dirty="0">
                <a:latin typeface="Times" panose="02020603050405020304" pitchFamily="18" charset="0"/>
                <a:ea typeface="MS Mincho" panose="02020609040205080304" pitchFamily="49" charset="-128"/>
                <a:cs typeface="Times New Roman" panose="02020603050405020304" pitchFamily="18" charset="0"/>
              </a:rPr>
              <a:t> each transaction using a system of columns and left/right rules for the transactions.  </a:t>
            </a:r>
          </a:p>
          <a:p>
            <a:pPr>
              <a:spcAft>
                <a:spcPts val="300"/>
              </a:spcAft>
            </a:pPr>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58738" indent="-58738">
              <a:spcAft>
                <a:spcPts val="300"/>
              </a:spcAft>
              <a:buFont typeface="Arial" panose="020B0604020202020204" pitchFamily="34" charset="0"/>
              <a:buChar char="•"/>
            </a:pPr>
            <a:r>
              <a:rPr lang="en-US" sz="2000" dirty="0">
                <a:latin typeface="Times" panose="02020603050405020304" pitchFamily="18" charset="0"/>
                <a:ea typeface="MS Mincho" panose="02020609040205080304" pitchFamily="49" charset="-128"/>
                <a:cs typeface="Times New Roman" panose="02020603050405020304" pitchFamily="18" charset="0"/>
              </a:rPr>
              <a:t> For the third stage, to communicate the results of recording the transactions, we use the data from the recording process to prepare </a:t>
            </a:r>
            <a:r>
              <a:rPr lang="en-US" sz="2000" b="1" dirty="0">
                <a:latin typeface="Times" panose="02020603050405020304" pitchFamily="18" charset="0"/>
                <a:ea typeface="MS Mincho" panose="02020609040205080304" pitchFamily="49" charset="-128"/>
                <a:cs typeface="Times New Roman" panose="02020603050405020304" pitchFamily="18" charset="0"/>
              </a:rPr>
              <a:t>financial statements</a:t>
            </a:r>
            <a:r>
              <a:rPr lang="en-US" sz="2000" dirty="0">
                <a:latin typeface="Times" panose="02020603050405020304" pitchFamily="18" charset="0"/>
                <a:ea typeface="MS Mincho" panose="02020609040205080304" pitchFamily="49" charset="-128"/>
                <a:cs typeface="Times New Roman" panose="02020603050405020304" pitchFamily="18" charset="0"/>
              </a:rPr>
              <a:t>.  Financial statements provide the essential financial information about an organization to those people who need that information. </a:t>
            </a:r>
          </a:p>
        </p:txBody>
      </p:sp>
      <p:sp>
        <p:nvSpPr>
          <p:cNvPr id="12" name="Footer Placeholder 11">
            <a:extLst>
              <a:ext uri="{FF2B5EF4-FFF2-40B4-BE49-F238E27FC236}">
                <a16:creationId xmlns:a16="http://schemas.microsoft.com/office/drawing/2014/main" id="{F554B33D-F014-417B-8B03-7EB430657C34}"/>
              </a:ext>
            </a:extLst>
          </p:cNvPr>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395842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93E6-59B1-4F6A-BF26-92AF1C21221A}"/>
              </a:ext>
            </a:extLst>
          </p:cNvPr>
          <p:cNvSpPr>
            <a:spLocks noGrp="1"/>
          </p:cNvSpPr>
          <p:nvPr>
            <p:ph type="title"/>
          </p:nvPr>
        </p:nvSpPr>
        <p:spPr>
          <a:xfrm>
            <a:off x="838200" y="365126"/>
            <a:ext cx="10515600" cy="985110"/>
          </a:xfrm>
        </p:spPr>
        <p:txBody>
          <a:bodyPr>
            <a:normAutofit fontScale="90000"/>
          </a:bodyPr>
          <a:lstStyle/>
          <a:p>
            <a:pPr algn="ctr"/>
            <a:r>
              <a:rPr lang="en-US" sz="3100" b="1" dirty="0">
                <a:solidFill>
                  <a:schemeClr val="accent1">
                    <a:lumMod val="75000"/>
                  </a:schemeClr>
                </a:solidFill>
              </a:rPr>
              <a:t>What Are The Financial Statements?</a:t>
            </a:r>
            <a:br>
              <a:rPr lang="en-US" dirty="0"/>
            </a:br>
            <a:endParaRPr lang="en-US" dirty="0"/>
          </a:p>
        </p:txBody>
      </p:sp>
      <p:sp>
        <p:nvSpPr>
          <p:cNvPr id="3" name="Footer Placeholder 2">
            <a:extLst>
              <a:ext uri="{FF2B5EF4-FFF2-40B4-BE49-F238E27FC236}">
                <a16:creationId xmlns:a16="http://schemas.microsoft.com/office/drawing/2014/main" id="{E5A31E6D-F501-4F75-AA65-D50E9CEB048D}"/>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3A8B1966-0A9E-4C34-A51E-D644185F99E2}"/>
              </a:ext>
            </a:extLst>
          </p:cNvPr>
          <p:cNvSpPr/>
          <p:nvPr/>
        </p:nvSpPr>
        <p:spPr>
          <a:xfrm>
            <a:off x="1043214" y="1647743"/>
            <a:ext cx="10105571" cy="4655121"/>
          </a:xfrm>
          <a:prstGeom prst="rect">
            <a:avLst/>
          </a:prstGeom>
          <a:ln>
            <a:solidFill>
              <a:schemeClr val="tx1"/>
            </a:solidFill>
          </a:ln>
        </p:spPr>
        <p:txBody>
          <a:bodyPr wrap="square">
            <a:spAutoFit/>
          </a:bodyPr>
          <a:lstStyle/>
          <a:p>
            <a:r>
              <a:rPr lang="en-US" sz="3200" b="1" dirty="0">
                <a:latin typeface="Times" panose="02020603050405020304" pitchFamily="18" charset="0"/>
                <a:ea typeface="MS Mincho" panose="02020609040205080304" pitchFamily="49" charset="-128"/>
                <a:cs typeface="Times New Roman" panose="02020603050405020304" pitchFamily="18" charset="0"/>
              </a:rPr>
              <a:t>The four required general-purpose financial statements:</a:t>
            </a:r>
            <a:endParaRPr lang="en-US" sz="32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p>
          <a:p>
            <a:pPr>
              <a:spcBef>
                <a:spcPts val="300"/>
              </a:spcBef>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1</a:t>
            </a:r>
            <a:r>
              <a:rPr lang="en-US" sz="2000" dirty="0">
                <a:latin typeface="Times" panose="02020603050405020304" pitchFamily="18" charset="0"/>
                <a:ea typeface="MS Mincho" panose="02020609040205080304" pitchFamily="49" charset="-128"/>
                <a:cs typeface="Times New Roman" panose="02020603050405020304" pitchFamily="18" charset="0"/>
              </a:rPr>
              <a:t>. </a:t>
            </a:r>
            <a:r>
              <a:rPr lang="en-US" sz="2400" dirty="0">
                <a:latin typeface="Times" panose="02020603050405020304" pitchFamily="18" charset="0"/>
                <a:ea typeface="MS Mincho" panose="02020609040205080304" pitchFamily="49" charset="-128"/>
                <a:cs typeface="Times New Roman" panose="02020603050405020304" pitchFamily="18" charset="0"/>
              </a:rPr>
              <a:t>An </a:t>
            </a:r>
            <a:r>
              <a:rPr lang="en-US" sz="2400" b="1" dirty="0">
                <a:latin typeface="Times" panose="02020603050405020304" pitchFamily="18" charset="0"/>
                <a:ea typeface="MS Mincho" panose="02020609040205080304" pitchFamily="49" charset="-128"/>
                <a:cs typeface="Times New Roman" panose="02020603050405020304" pitchFamily="18" charset="0"/>
              </a:rPr>
              <a:t>income statement</a:t>
            </a:r>
            <a:r>
              <a:rPr lang="en-US" sz="2400" dirty="0">
                <a:latin typeface="Times" panose="02020603050405020304" pitchFamily="18" charset="0"/>
                <a:ea typeface="MS Mincho" panose="02020609040205080304" pitchFamily="49" charset="-128"/>
                <a:cs typeface="Times New Roman" panose="02020603050405020304" pitchFamily="18" charset="0"/>
              </a:rPr>
              <a:t> reports revenues and expenses, showing the difference as profit or loss (“net income” or “net loss”) over a period of time.  The time period usually ends on the same date as the balance sheet.  </a:t>
            </a:r>
          </a:p>
          <a:p>
            <a:r>
              <a:rPr lang="en-US" sz="2400" dirty="0">
                <a:latin typeface="Times" panose="02020603050405020304" pitchFamily="18" charset="0"/>
                <a:ea typeface="MS Mincho" panose="02020609040205080304" pitchFamily="49" charset="-128"/>
                <a:cs typeface="Times New Roman" panose="02020603050405020304" pitchFamily="18" charset="0"/>
              </a:rPr>
              <a:t> </a:t>
            </a:r>
          </a:p>
          <a:p>
            <a:r>
              <a:rPr lang="en-US" sz="2400" dirty="0">
                <a:latin typeface="Times" panose="02020603050405020304" pitchFamily="18" charset="0"/>
                <a:ea typeface="MS Mincho" panose="02020609040205080304" pitchFamily="49" charset="-128"/>
                <a:cs typeface="Times New Roman" panose="02020603050405020304" pitchFamily="18" charset="0"/>
              </a:rPr>
              <a:t> </a:t>
            </a:r>
          </a:p>
          <a:p>
            <a:pPr>
              <a:spcBef>
                <a:spcPts val="300"/>
              </a:spcBef>
              <a:spcAft>
                <a:spcPts val="300"/>
              </a:spcAft>
            </a:pPr>
            <a:r>
              <a:rPr lang="en-US" sz="2400" dirty="0">
                <a:latin typeface="Times" panose="02020603050405020304" pitchFamily="18" charset="0"/>
                <a:ea typeface="MS Mincho" panose="02020609040205080304" pitchFamily="49" charset="-128"/>
                <a:cs typeface="Times New Roman" panose="02020603050405020304" pitchFamily="18" charset="0"/>
              </a:rPr>
              <a:t>2. A </a:t>
            </a:r>
            <a:r>
              <a:rPr lang="en-US" sz="2400" b="1" dirty="0">
                <a:latin typeface="Times" panose="02020603050405020304" pitchFamily="18" charset="0"/>
                <a:ea typeface="MS Mincho" panose="02020609040205080304" pitchFamily="49" charset="-128"/>
                <a:cs typeface="Times New Roman" panose="02020603050405020304" pitchFamily="18" charset="0"/>
              </a:rPr>
              <a:t>statement of owner's equity</a:t>
            </a:r>
            <a:r>
              <a:rPr lang="en-US" sz="2400" dirty="0">
                <a:latin typeface="Times" panose="02020603050405020304" pitchFamily="18" charset="0"/>
                <a:ea typeface="MS Mincho" panose="02020609040205080304" pitchFamily="49" charset="-128"/>
                <a:cs typeface="Times New Roman" panose="02020603050405020304" pitchFamily="18" charset="0"/>
              </a:rPr>
              <a:t> reports the beginning and ending balances of owner's equity and shows the changes in owner's equity over a period of time. The time period is normally the same as the income statement and ends on the balance sheet date.  </a:t>
            </a:r>
          </a:p>
        </p:txBody>
      </p:sp>
    </p:spTree>
    <p:extLst>
      <p:ext uri="{BB962C8B-B14F-4D97-AF65-F5344CB8AC3E}">
        <p14:creationId xmlns:p14="http://schemas.microsoft.com/office/powerpoint/2010/main" val="402933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3CAA3-22F0-4EC5-AC85-2CEA5D8CF05F}"/>
              </a:ext>
            </a:extLst>
          </p:cNvPr>
          <p:cNvSpPr>
            <a:spLocks noGrp="1"/>
          </p:cNvSpPr>
          <p:nvPr>
            <p:ph type="title"/>
          </p:nvPr>
        </p:nvSpPr>
        <p:spPr>
          <a:xfrm>
            <a:off x="942477" y="451244"/>
            <a:ext cx="12191322" cy="1325563"/>
          </a:xfrm>
        </p:spPr>
        <p:txBody>
          <a:bodyPr>
            <a:normAutofit/>
          </a:bodyPr>
          <a:lstStyle/>
          <a:p>
            <a:r>
              <a:rPr lang="en-US" sz="2800" b="1" dirty="0">
                <a:solidFill>
                  <a:schemeClr val="accent1">
                    <a:lumMod val="75000"/>
                  </a:schemeClr>
                </a:solidFill>
              </a:rPr>
              <a:t>The four required general-purpose financial statements, continued</a:t>
            </a:r>
            <a:br>
              <a:rPr lang="en-US" sz="2800" dirty="0"/>
            </a:br>
            <a:endParaRPr lang="en-US" sz="2800" dirty="0"/>
          </a:p>
        </p:txBody>
      </p:sp>
      <p:sp>
        <p:nvSpPr>
          <p:cNvPr id="3" name="Footer Placeholder 2">
            <a:extLst>
              <a:ext uri="{FF2B5EF4-FFF2-40B4-BE49-F238E27FC236}">
                <a16:creationId xmlns:a16="http://schemas.microsoft.com/office/drawing/2014/main" id="{657F1D98-7CB4-45C4-8FEF-34FC37C60A7C}"/>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A70CE40C-7ABB-4372-AD2D-FD0C2CD6F4B6}"/>
              </a:ext>
            </a:extLst>
          </p:cNvPr>
          <p:cNvSpPr/>
          <p:nvPr/>
        </p:nvSpPr>
        <p:spPr>
          <a:xfrm>
            <a:off x="507999" y="1561516"/>
            <a:ext cx="11248571" cy="4347344"/>
          </a:xfrm>
          <a:prstGeom prst="rect">
            <a:avLst/>
          </a:prstGeom>
          <a:ln>
            <a:solidFill>
              <a:schemeClr val="tx1"/>
            </a:solidFill>
          </a:ln>
        </p:spPr>
        <p:txBody>
          <a:bodyPr wrap="square">
            <a:spAutoFit/>
          </a:bodyPr>
          <a:lstStyle/>
          <a:p>
            <a:pPr marL="342900" indent="-342900">
              <a:spcBef>
                <a:spcPts val="300"/>
              </a:spcBef>
              <a:spcAft>
                <a:spcPts val="300"/>
              </a:spcAft>
              <a:buFont typeface="+mj-lt"/>
              <a:buAutoNum type="arabicPeriod" startAt="3"/>
            </a:pPr>
            <a:r>
              <a:rPr lang="en-US" sz="2400" dirty="0">
                <a:latin typeface="Times" panose="02020603050405020304" pitchFamily="18" charset="0"/>
                <a:ea typeface="MS Mincho" panose="02020609040205080304" pitchFamily="49" charset="-128"/>
                <a:cs typeface="Times New Roman" panose="02020603050405020304" pitchFamily="18" charset="0"/>
              </a:rPr>
              <a:t>A </a:t>
            </a:r>
            <a:r>
              <a:rPr lang="en-US" sz="2400" b="1" dirty="0">
                <a:latin typeface="Times" panose="02020603050405020304" pitchFamily="18" charset="0"/>
                <a:ea typeface="MS Mincho" panose="02020609040205080304" pitchFamily="49" charset="-128"/>
                <a:cs typeface="Times New Roman" panose="02020603050405020304" pitchFamily="18" charset="0"/>
              </a:rPr>
              <a:t>balance sheet</a:t>
            </a:r>
            <a:r>
              <a:rPr lang="en-US" sz="2400" dirty="0">
                <a:latin typeface="Times" panose="02020603050405020304" pitchFamily="18" charset="0"/>
                <a:ea typeface="MS Mincho" panose="02020609040205080304" pitchFamily="49" charset="-128"/>
                <a:cs typeface="Times New Roman" panose="02020603050405020304" pitchFamily="18" charset="0"/>
              </a:rPr>
              <a:t> is the most fundamental financial statement.  It is based on the accounting equation and reports assets, liabilities, and owner's equity as of a specific date.  In other words, it shows the business wealth and the claims on that wealth as of a point in time. </a:t>
            </a:r>
          </a:p>
          <a:p>
            <a:pPr marL="341313" indent="-341313">
              <a:spcBef>
                <a:spcPts val="300"/>
              </a:spcBef>
              <a:spcAft>
                <a:spcPts val="300"/>
              </a:spcAft>
            </a:pPr>
            <a:r>
              <a:rPr lang="en-US" sz="2400" dirty="0">
                <a:latin typeface="Times" panose="02020603050405020304" pitchFamily="18" charset="0"/>
                <a:ea typeface="MS Mincho" panose="02020609040205080304" pitchFamily="49" charset="-128"/>
                <a:cs typeface="Times New Roman" panose="02020603050405020304" pitchFamily="18" charset="0"/>
              </a:rPr>
              <a:t>4.  A </a:t>
            </a:r>
            <a:r>
              <a:rPr lang="en-US" sz="2400" b="1" dirty="0">
                <a:latin typeface="Times" panose="02020603050405020304" pitchFamily="18" charset="0"/>
                <a:ea typeface="MS Mincho" panose="02020609040205080304" pitchFamily="49" charset="-128"/>
                <a:cs typeface="Times New Roman" panose="02020603050405020304" pitchFamily="18" charset="0"/>
              </a:rPr>
              <a:t>statement of cash flows</a:t>
            </a:r>
            <a:r>
              <a:rPr lang="en-US" sz="2400" dirty="0">
                <a:latin typeface="Times" panose="02020603050405020304" pitchFamily="18" charset="0"/>
                <a:ea typeface="MS Mincho" panose="02020609040205080304" pitchFamily="49" charset="-128"/>
                <a:cs typeface="Times New Roman" panose="02020603050405020304" pitchFamily="18" charset="0"/>
              </a:rPr>
              <a:t> reports the beginning and ending cash balances, and explains the changes in cash over a period of time.  The time period is normally the same as the income statement and ends on the balance sheet date.  </a:t>
            </a:r>
          </a:p>
          <a:p>
            <a:pPr>
              <a:spcBef>
                <a:spcPts val="300"/>
              </a:spcBef>
              <a:spcAft>
                <a:spcPts val="300"/>
              </a:spcAft>
            </a:pPr>
            <a:r>
              <a:rPr lang="en-US" sz="2400" dirty="0">
                <a:latin typeface="Times" panose="02020603050405020304" pitchFamily="18" charset="0"/>
                <a:ea typeface="MS Mincho" panose="02020609040205080304" pitchFamily="49" charset="-128"/>
                <a:cs typeface="Times New Roman" panose="02020603050405020304" pitchFamily="18" charset="0"/>
              </a:rPr>
              <a:t>  </a:t>
            </a:r>
          </a:p>
          <a:p>
            <a:r>
              <a:rPr lang="en-US" sz="2400" dirty="0">
                <a:latin typeface="Times" panose="02020603050405020304" pitchFamily="18" charset="0"/>
                <a:ea typeface="MS Mincho" panose="02020609040205080304" pitchFamily="49" charset="-128"/>
                <a:cs typeface="Times New Roman" panose="02020603050405020304" pitchFamily="18" charset="0"/>
              </a:rPr>
              <a:t>These are general purpose financial statements prepared for general use by any </a:t>
            </a:r>
            <a:r>
              <a:rPr lang="en-US" sz="2400" b="1" i="1" dirty="0">
                <a:latin typeface="Times" panose="02020603050405020304" pitchFamily="18" charset="0"/>
                <a:ea typeface="MS Mincho" panose="02020609040205080304" pitchFamily="49" charset="-128"/>
                <a:cs typeface="Times New Roman" panose="02020603050405020304" pitchFamily="18" charset="0"/>
              </a:rPr>
              <a:t>stakeholder</a:t>
            </a:r>
            <a:r>
              <a:rPr lang="en-US" sz="2400" dirty="0">
                <a:latin typeface="Times" panose="02020603050405020304" pitchFamily="18" charset="0"/>
                <a:ea typeface="MS Mincho" panose="02020609040205080304" pitchFamily="49" charset="-128"/>
                <a:cs typeface="Times New Roman" panose="02020603050405020304" pitchFamily="18" charset="0"/>
              </a:rPr>
              <a:t> – an owner, manager, investor, lender, or anyone with a financial interest in the reporting organization. </a:t>
            </a:r>
            <a:endParaRPr lang="en-US" sz="2400" dirty="0"/>
          </a:p>
        </p:txBody>
      </p:sp>
    </p:spTree>
    <p:extLst>
      <p:ext uri="{BB962C8B-B14F-4D97-AF65-F5344CB8AC3E}">
        <p14:creationId xmlns:p14="http://schemas.microsoft.com/office/powerpoint/2010/main" val="325673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42" y="-1264681"/>
            <a:ext cx="12192000" cy="7148764"/>
          </a:xfrm>
          <a:prstGeom prst="rect">
            <a:avLst/>
          </a:prstGeom>
        </p:spPr>
      </p:pic>
      <p:graphicFrame>
        <p:nvGraphicFramePr>
          <p:cNvPr id="4" name="Table 3">
            <a:extLst>
              <a:ext uri="{FF2B5EF4-FFF2-40B4-BE49-F238E27FC236}">
                <a16:creationId xmlns:a16="http://schemas.microsoft.com/office/drawing/2014/main" id="{FBC32382-02EA-4A78-B253-BB052B7F4981}"/>
              </a:ext>
            </a:extLst>
          </p:cNvPr>
          <p:cNvGraphicFramePr>
            <a:graphicFrameLocks noGrp="1"/>
          </p:cNvGraphicFramePr>
          <p:nvPr>
            <p:extLst/>
          </p:nvPr>
        </p:nvGraphicFramePr>
        <p:xfrm>
          <a:off x="1539401" y="1989447"/>
          <a:ext cx="4659107" cy="4831807"/>
        </p:xfrm>
        <a:graphic>
          <a:graphicData uri="http://schemas.openxmlformats.org/drawingml/2006/table">
            <a:tbl>
              <a:tblPr firstRow="1" bandRow="1">
                <a:tableStyleId>{5C22544A-7EE6-4342-B048-85BDC9FD1C3A}</a:tableStyleId>
              </a:tblPr>
              <a:tblGrid>
                <a:gridCol w="795649">
                  <a:extLst>
                    <a:ext uri="{9D8B030D-6E8A-4147-A177-3AD203B41FA5}">
                      <a16:colId xmlns:a16="http://schemas.microsoft.com/office/drawing/2014/main" val="3022953582"/>
                    </a:ext>
                  </a:extLst>
                </a:gridCol>
                <a:gridCol w="767274">
                  <a:extLst>
                    <a:ext uri="{9D8B030D-6E8A-4147-A177-3AD203B41FA5}">
                      <a16:colId xmlns:a16="http://schemas.microsoft.com/office/drawing/2014/main" val="3882599105"/>
                    </a:ext>
                  </a:extLst>
                </a:gridCol>
                <a:gridCol w="774046">
                  <a:extLst>
                    <a:ext uri="{9D8B030D-6E8A-4147-A177-3AD203B41FA5}">
                      <a16:colId xmlns:a16="http://schemas.microsoft.com/office/drawing/2014/main" val="1151896857"/>
                    </a:ext>
                  </a:extLst>
                </a:gridCol>
                <a:gridCol w="774046">
                  <a:extLst>
                    <a:ext uri="{9D8B030D-6E8A-4147-A177-3AD203B41FA5}">
                      <a16:colId xmlns:a16="http://schemas.microsoft.com/office/drawing/2014/main" val="1788540601"/>
                    </a:ext>
                  </a:extLst>
                </a:gridCol>
                <a:gridCol w="774046">
                  <a:extLst>
                    <a:ext uri="{9D8B030D-6E8A-4147-A177-3AD203B41FA5}">
                      <a16:colId xmlns:a16="http://schemas.microsoft.com/office/drawing/2014/main" val="4086622036"/>
                    </a:ext>
                  </a:extLst>
                </a:gridCol>
                <a:gridCol w="774046">
                  <a:extLst>
                    <a:ext uri="{9D8B030D-6E8A-4147-A177-3AD203B41FA5}">
                      <a16:colId xmlns:a16="http://schemas.microsoft.com/office/drawing/2014/main" val="2458802061"/>
                    </a:ext>
                  </a:extLst>
                </a:gridCol>
              </a:tblGrid>
              <a:tr h="643207">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7150">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7150">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7150">
                <a:tc>
                  <a:txBody>
                    <a:bodyPr/>
                    <a:lstStyle/>
                    <a:p>
                      <a:endParaRPr lang="en-US"/>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sp>
        <p:nvSpPr>
          <p:cNvPr id="8" name="TextBox 7">
            <a:extLst>
              <a:ext uri="{FF2B5EF4-FFF2-40B4-BE49-F238E27FC236}">
                <a16:creationId xmlns:a16="http://schemas.microsoft.com/office/drawing/2014/main" id="{5DA19369-3B30-4F9F-BD6F-9DF81E2EF967}"/>
              </a:ext>
            </a:extLst>
          </p:cNvPr>
          <p:cNvSpPr txBox="1"/>
          <p:nvPr/>
        </p:nvSpPr>
        <p:spPr>
          <a:xfrm>
            <a:off x="1692250" y="2574698"/>
            <a:ext cx="765418" cy="369332"/>
          </a:xfrm>
          <a:prstGeom prst="rect">
            <a:avLst/>
          </a:prstGeom>
          <a:noFill/>
        </p:spPr>
        <p:txBody>
          <a:bodyPr wrap="square" rtlCol="0">
            <a:spAutoFit/>
          </a:bodyPr>
          <a:lstStyle/>
          <a:p>
            <a:r>
              <a:rPr lang="en-US" b="1" dirty="0"/>
              <a:t>8,000</a:t>
            </a:r>
          </a:p>
        </p:txBody>
      </p:sp>
      <p:sp>
        <p:nvSpPr>
          <p:cNvPr id="10" name="TextBox 9">
            <a:extLst>
              <a:ext uri="{FF2B5EF4-FFF2-40B4-BE49-F238E27FC236}">
                <a16:creationId xmlns:a16="http://schemas.microsoft.com/office/drawing/2014/main" id="{87005556-FB17-4CDF-BE6E-64E39438CCCA}"/>
              </a:ext>
            </a:extLst>
          </p:cNvPr>
          <p:cNvSpPr txBox="1"/>
          <p:nvPr/>
        </p:nvSpPr>
        <p:spPr>
          <a:xfrm>
            <a:off x="1987324" y="1676792"/>
            <a:ext cx="666750" cy="338554"/>
          </a:xfrm>
          <a:prstGeom prst="rect">
            <a:avLst/>
          </a:prstGeom>
          <a:noFill/>
        </p:spPr>
        <p:txBody>
          <a:bodyPr wrap="square" rtlCol="0">
            <a:spAutoFit/>
          </a:bodyPr>
          <a:lstStyle/>
          <a:p>
            <a:r>
              <a:rPr lang="en-US" sz="1600" b="1" dirty="0"/>
              <a:t>Cash</a:t>
            </a:r>
          </a:p>
        </p:txBody>
      </p:sp>
      <p:sp>
        <p:nvSpPr>
          <p:cNvPr id="11" name="TextBox 10">
            <a:extLst>
              <a:ext uri="{FF2B5EF4-FFF2-40B4-BE49-F238E27FC236}">
                <a16:creationId xmlns:a16="http://schemas.microsoft.com/office/drawing/2014/main" id="{F2FCCEF2-6863-4AE1-9BE3-0D948E09E4CC}"/>
              </a:ext>
            </a:extLst>
          </p:cNvPr>
          <p:cNvSpPr txBox="1"/>
          <p:nvPr/>
        </p:nvSpPr>
        <p:spPr>
          <a:xfrm>
            <a:off x="1518621" y="2039878"/>
            <a:ext cx="781675"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2" name="TextBox 11">
            <a:extLst>
              <a:ext uri="{FF2B5EF4-FFF2-40B4-BE49-F238E27FC236}">
                <a16:creationId xmlns:a16="http://schemas.microsoft.com/office/drawing/2014/main" id="{E1B61305-F594-4252-ADB6-E800F9294B80}"/>
              </a:ext>
            </a:extLst>
          </p:cNvPr>
          <p:cNvSpPr txBox="1"/>
          <p:nvPr/>
        </p:nvSpPr>
        <p:spPr>
          <a:xfrm>
            <a:off x="2367361" y="2036286"/>
            <a:ext cx="75552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13" name="TextBox 12">
            <a:extLst>
              <a:ext uri="{FF2B5EF4-FFF2-40B4-BE49-F238E27FC236}">
                <a16:creationId xmlns:a16="http://schemas.microsoft.com/office/drawing/2014/main" id="{29B07D78-93B0-4485-93FD-478CEC1C7EC9}"/>
              </a:ext>
            </a:extLst>
          </p:cNvPr>
          <p:cNvSpPr txBox="1"/>
          <p:nvPr/>
        </p:nvSpPr>
        <p:spPr>
          <a:xfrm>
            <a:off x="7374822" y="1896435"/>
            <a:ext cx="73935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4" name="TextBox 13">
            <a:extLst>
              <a:ext uri="{FF2B5EF4-FFF2-40B4-BE49-F238E27FC236}">
                <a16:creationId xmlns:a16="http://schemas.microsoft.com/office/drawing/2014/main" id="{CC87DC5C-8ED3-47FD-B5F0-1853482368D1}"/>
              </a:ext>
            </a:extLst>
          </p:cNvPr>
          <p:cNvSpPr txBox="1"/>
          <p:nvPr/>
        </p:nvSpPr>
        <p:spPr>
          <a:xfrm>
            <a:off x="5346275" y="204042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16" name="TextBox 15">
            <a:extLst>
              <a:ext uri="{FF2B5EF4-FFF2-40B4-BE49-F238E27FC236}">
                <a16:creationId xmlns:a16="http://schemas.microsoft.com/office/drawing/2014/main" id="{3D192B61-0BE5-4282-95B6-3130C259866C}"/>
              </a:ext>
            </a:extLst>
          </p:cNvPr>
          <p:cNvSpPr txBox="1"/>
          <p:nvPr/>
        </p:nvSpPr>
        <p:spPr>
          <a:xfrm>
            <a:off x="3128080" y="2033721"/>
            <a:ext cx="755526" cy="784830"/>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17" name="TextBox 16">
            <a:extLst>
              <a:ext uri="{FF2B5EF4-FFF2-40B4-BE49-F238E27FC236}">
                <a16:creationId xmlns:a16="http://schemas.microsoft.com/office/drawing/2014/main" id="{66EC8F0C-CFA1-41B7-A522-F364CC136F19}"/>
              </a:ext>
            </a:extLst>
          </p:cNvPr>
          <p:cNvSpPr txBox="1"/>
          <p:nvPr/>
        </p:nvSpPr>
        <p:spPr>
          <a:xfrm>
            <a:off x="4662479" y="2035663"/>
            <a:ext cx="746132" cy="677108"/>
          </a:xfrm>
          <a:prstGeom prst="rect">
            <a:avLst/>
          </a:prstGeom>
          <a:noFill/>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sz="1100" dirty="0"/>
          </a:p>
        </p:txBody>
      </p:sp>
      <p:sp>
        <p:nvSpPr>
          <p:cNvPr id="18" name="TextBox 17">
            <a:extLst>
              <a:ext uri="{FF2B5EF4-FFF2-40B4-BE49-F238E27FC236}">
                <a16:creationId xmlns:a16="http://schemas.microsoft.com/office/drawing/2014/main" id="{38A435D8-742B-412C-988A-C12082701BA0}"/>
              </a:ext>
            </a:extLst>
          </p:cNvPr>
          <p:cNvSpPr txBox="1"/>
          <p:nvPr/>
        </p:nvSpPr>
        <p:spPr>
          <a:xfrm>
            <a:off x="1461350" y="647693"/>
            <a:ext cx="4000612" cy="369332"/>
          </a:xfrm>
          <a:prstGeom prst="rect">
            <a:avLst/>
          </a:prstGeom>
          <a:noFill/>
          <a:ln>
            <a:noFill/>
          </a:ln>
        </p:spPr>
        <p:txBody>
          <a:bodyPr wrap="square" rtlCol="0">
            <a:spAutoFit/>
          </a:bodyPr>
          <a:lstStyle/>
          <a:p>
            <a:pPr algn="ctr"/>
            <a:r>
              <a:rPr lang="en-US" b="1" dirty="0"/>
              <a:t>A</a:t>
            </a:r>
          </a:p>
        </p:txBody>
      </p:sp>
      <p:cxnSp>
        <p:nvCxnSpPr>
          <p:cNvPr id="20" name="Straight Connector 19">
            <a:extLst>
              <a:ext uri="{FF2B5EF4-FFF2-40B4-BE49-F238E27FC236}">
                <a16:creationId xmlns:a16="http://schemas.microsoft.com/office/drawing/2014/main" id="{B2C7EEC5-B0AC-4FD4-A5CF-6462A7A04442}"/>
              </a:ext>
            </a:extLst>
          </p:cNvPr>
          <p:cNvCxnSpPr>
            <a:cxnSpLocks/>
          </p:cNvCxnSpPr>
          <p:nvPr/>
        </p:nvCxnSpPr>
        <p:spPr>
          <a:xfrm>
            <a:off x="1505537" y="1017025"/>
            <a:ext cx="4000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9C972B6-61AE-4782-92F9-2DD9BFA491B5}"/>
              </a:ext>
            </a:extLst>
          </p:cNvPr>
          <p:cNvSpPr txBox="1"/>
          <p:nvPr/>
        </p:nvSpPr>
        <p:spPr>
          <a:xfrm>
            <a:off x="5841175" y="509193"/>
            <a:ext cx="658761" cy="646331"/>
          </a:xfrm>
          <a:prstGeom prst="rect">
            <a:avLst/>
          </a:prstGeom>
          <a:noFill/>
        </p:spPr>
        <p:txBody>
          <a:bodyPr wrap="square" rtlCol="0">
            <a:spAutoFit/>
          </a:bodyPr>
          <a:lstStyle/>
          <a:p>
            <a:pPr algn="ctr"/>
            <a:r>
              <a:rPr lang="en-US" sz="3600" dirty="0"/>
              <a:t>=</a:t>
            </a:r>
          </a:p>
        </p:txBody>
      </p:sp>
      <p:graphicFrame>
        <p:nvGraphicFramePr>
          <p:cNvPr id="15" name="Table 14">
            <a:extLst>
              <a:ext uri="{FF2B5EF4-FFF2-40B4-BE49-F238E27FC236}">
                <a16:creationId xmlns:a16="http://schemas.microsoft.com/office/drawing/2014/main" id="{4D96FF9E-69E8-4BB2-A2A7-03626BB2EC6E}"/>
              </a:ext>
            </a:extLst>
          </p:cNvPr>
          <p:cNvGraphicFramePr>
            <a:graphicFrameLocks noGrp="1"/>
          </p:cNvGraphicFramePr>
          <p:nvPr>
            <p:extLst>
              <p:ext uri="{D42A27DB-BD31-4B8C-83A1-F6EECF244321}">
                <p14:modId xmlns:p14="http://schemas.microsoft.com/office/powerpoint/2010/main" val="2883894397"/>
              </p:ext>
            </p:extLst>
          </p:nvPr>
        </p:nvGraphicFramePr>
        <p:xfrm>
          <a:off x="6363293" y="1958353"/>
          <a:ext cx="4588002" cy="4831807"/>
        </p:xfrm>
        <a:graphic>
          <a:graphicData uri="http://schemas.openxmlformats.org/drawingml/2006/table">
            <a:tbl>
              <a:tblPr firstRow="1" bandRow="1">
                <a:tableStyleId>{5C22544A-7EE6-4342-B048-85BDC9FD1C3A}</a:tableStyleId>
              </a:tblPr>
              <a:tblGrid>
                <a:gridCol w="776837">
                  <a:extLst>
                    <a:ext uri="{9D8B030D-6E8A-4147-A177-3AD203B41FA5}">
                      <a16:colId xmlns:a16="http://schemas.microsoft.com/office/drawing/2014/main" val="3022953582"/>
                    </a:ext>
                  </a:extLst>
                </a:gridCol>
                <a:gridCol w="762233">
                  <a:extLst>
                    <a:ext uri="{9D8B030D-6E8A-4147-A177-3AD203B41FA5}">
                      <a16:colId xmlns:a16="http://schemas.microsoft.com/office/drawing/2014/main" val="3882599105"/>
                    </a:ext>
                  </a:extLst>
                </a:gridCol>
                <a:gridCol w="762233">
                  <a:extLst>
                    <a:ext uri="{9D8B030D-6E8A-4147-A177-3AD203B41FA5}">
                      <a16:colId xmlns:a16="http://schemas.microsoft.com/office/drawing/2014/main" val="1151896857"/>
                    </a:ext>
                  </a:extLst>
                </a:gridCol>
                <a:gridCol w="762233">
                  <a:extLst>
                    <a:ext uri="{9D8B030D-6E8A-4147-A177-3AD203B41FA5}">
                      <a16:colId xmlns:a16="http://schemas.microsoft.com/office/drawing/2014/main" val="1788540601"/>
                    </a:ext>
                  </a:extLst>
                </a:gridCol>
                <a:gridCol w="762233">
                  <a:extLst>
                    <a:ext uri="{9D8B030D-6E8A-4147-A177-3AD203B41FA5}">
                      <a16:colId xmlns:a16="http://schemas.microsoft.com/office/drawing/2014/main" val="4086622036"/>
                    </a:ext>
                  </a:extLst>
                </a:gridCol>
                <a:gridCol w="762233">
                  <a:extLst>
                    <a:ext uri="{9D8B030D-6E8A-4147-A177-3AD203B41FA5}">
                      <a16:colId xmlns:a16="http://schemas.microsoft.com/office/drawing/2014/main" val="2458802061"/>
                    </a:ext>
                  </a:extLst>
                </a:gridCol>
              </a:tblGrid>
              <a:tr h="660143">
                <a:tc>
                  <a:txBody>
                    <a:bodyPr/>
                    <a:lstStyle/>
                    <a:p>
                      <a:endParaRPr lang="en-US" sz="1000" b="1" dirty="0"/>
                    </a:p>
                  </a:txBody>
                  <a:tcPr>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38100" cmpd="sng">
                      <a:noFill/>
                    </a:lnB>
                  </a:tcPr>
                </a:tc>
                <a:tc>
                  <a:txBody>
                    <a:bodyPr/>
                    <a:lstStyle/>
                    <a:p>
                      <a:endParaRPr lang="en-US" sz="1000" b="1" dirty="0"/>
                    </a:p>
                  </a:txBody>
                  <a:tcPr>
                    <a:lnL w="12700" cap="flat" cmpd="sng" algn="ctr">
                      <a:solidFill>
                        <a:schemeClr val="tx1"/>
                      </a:solidFill>
                      <a:prstDash val="dot"/>
                      <a:round/>
                      <a:headEnd type="none" w="med" len="med"/>
                      <a:tailEnd type="none" w="med" len="med"/>
                    </a:lnL>
                    <a:lnB w="38100" cmpd="sng">
                      <a:noFill/>
                    </a:lnB>
                  </a:tcPr>
                </a:tc>
                <a:extLst>
                  <a:ext uri="{0D108BD9-81ED-4DB2-BD59-A6C34878D82A}">
                    <a16:rowId xmlns:a16="http://schemas.microsoft.com/office/drawing/2014/main" val="3589436157"/>
                  </a:ext>
                </a:extLst>
              </a:tr>
              <a:tr h="1042916">
                <a:tc>
                  <a:txBody>
                    <a:bodyPr/>
                    <a:lstStyle/>
                    <a:p>
                      <a:endParaRPr lang="en-US" sz="1600" dirty="0">
                        <a:solidFill>
                          <a:schemeClr val="accent1">
                            <a:lumMod val="50000"/>
                          </a:schemeClr>
                        </a:solidFill>
                      </a:endParaRPr>
                    </a:p>
                  </a:txBody>
                  <a:tcPr>
                    <a:lnL w="12700" cmpd="sng">
                      <a:noFill/>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18091393"/>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29587619"/>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963458084"/>
                  </a:ext>
                </a:extLst>
              </a:tr>
              <a:tr h="1042916">
                <a:tc>
                  <a:txBody>
                    <a:bodyPr/>
                    <a:lstStyle/>
                    <a:p>
                      <a:endParaRPr lang="en-US" dirty="0"/>
                    </a:p>
                  </a:txBody>
                  <a:tcPr>
                    <a:lnL w="12700" cmpd="sng">
                      <a:noFill/>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01657546"/>
                  </a:ext>
                </a:extLst>
              </a:tr>
            </a:tbl>
          </a:graphicData>
        </a:graphic>
      </p:graphicFrame>
      <p:cxnSp>
        <p:nvCxnSpPr>
          <p:cNvPr id="19" name="Straight Connector 18">
            <a:extLst>
              <a:ext uri="{FF2B5EF4-FFF2-40B4-BE49-F238E27FC236}">
                <a16:creationId xmlns:a16="http://schemas.microsoft.com/office/drawing/2014/main" id="{97C3A052-B364-4742-983A-B85283EBDF95}"/>
              </a:ext>
            </a:extLst>
          </p:cNvPr>
          <p:cNvCxnSpPr>
            <a:cxnSpLocks/>
          </p:cNvCxnSpPr>
          <p:nvPr/>
        </p:nvCxnSpPr>
        <p:spPr>
          <a:xfrm>
            <a:off x="6427304" y="1017025"/>
            <a:ext cx="4427779" cy="64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C3D2EAE-7573-4CEC-864D-67CB312658C6}"/>
              </a:ext>
            </a:extLst>
          </p:cNvPr>
          <p:cNvSpPr txBox="1"/>
          <p:nvPr/>
        </p:nvSpPr>
        <p:spPr>
          <a:xfrm>
            <a:off x="6880194" y="663251"/>
            <a:ext cx="4000612" cy="369332"/>
          </a:xfrm>
          <a:prstGeom prst="rect">
            <a:avLst/>
          </a:prstGeom>
          <a:noFill/>
          <a:ln>
            <a:noFill/>
          </a:ln>
        </p:spPr>
        <p:txBody>
          <a:bodyPr wrap="square" rtlCol="0">
            <a:spAutoFit/>
          </a:bodyPr>
          <a:lstStyle/>
          <a:p>
            <a:r>
              <a:rPr lang="en-US" b="1" dirty="0"/>
              <a:t>  L                 +                    OE</a:t>
            </a:r>
          </a:p>
        </p:txBody>
      </p:sp>
      <p:sp>
        <p:nvSpPr>
          <p:cNvPr id="2" name="TextBox 1">
            <a:extLst>
              <a:ext uri="{FF2B5EF4-FFF2-40B4-BE49-F238E27FC236}">
                <a16:creationId xmlns:a16="http://schemas.microsoft.com/office/drawing/2014/main" id="{BDBE253E-CB9E-4E1F-83FD-994316925EA1}"/>
              </a:ext>
            </a:extLst>
          </p:cNvPr>
          <p:cNvSpPr txBox="1"/>
          <p:nvPr/>
        </p:nvSpPr>
        <p:spPr>
          <a:xfrm>
            <a:off x="8365334" y="1662488"/>
            <a:ext cx="1266825" cy="338554"/>
          </a:xfrm>
          <a:prstGeom prst="rect">
            <a:avLst/>
          </a:prstGeom>
          <a:noFill/>
        </p:spPr>
        <p:txBody>
          <a:bodyPr wrap="square" rtlCol="0">
            <a:spAutoFit/>
          </a:bodyPr>
          <a:lstStyle/>
          <a:p>
            <a:r>
              <a:rPr lang="en-US" sz="1600" b="1" dirty="0"/>
              <a:t>Capital</a:t>
            </a:r>
          </a:p>
        </p:txBody>
      </p:sp>
      <p:sp>
        <p:nvSpPr>
          <p:cNvPr id="25" name="TextBox 24">
            <a:extLst>
              <a:ext uri="{FF2B5EF4-FFF2-40B4-BE49-F238E27FC236}">
                <a16:creationId xmlns:a16="http://schemas.microsoft.com/office/drawing/2014/main" id="{3CEFE3F4-09F2-4A59-931F-3A54F9E78878}"/>
              </a:ext>
            </a:extLst>
          </p:cNvPr>
          <p:cNvSpPr txBox="1"/>
          <p:nvPr/>
        </p:nvSpPr>
        <p:spPr>
          <a:xfrm>
            <a:off x="9626206" y="1506146"/>
            <a:ext cx="1266825" cy="584775"/>
          </a:xfrm>
          <a:prstGeom prst="rect">
            <a:avLst/>
          </a:prstGeom>
          <a:noFill/>
        </p:spPr>
        <p:txBody>
          <a:bodyPr wrap="square" rtlCol="0">
            <a:spAutoFit/>
          </a:bodyPr>
          <a:lstStyle/>
          <a:p>
            <a:r>
              <a:rPr lang="en-US" sz="1600" b="1" dirty="0"/>
              <a:t>Operational </a:t>
            </a:r>
          </a:p>
          <a:p>
            <a:r>
              <a:rPr lang="en-US" sz="1600" b="1" dirty="0"/>
              <a:t>    Change</a:t>
            </a:r>
          </a:p>
        </p:txBody>
      </p:sp>
      <p:sp>
        <p:nvSpPr>
          <p:cNvPr id="5" name="Left Brace 4">
            <a:extLst>
              <a:ext uri="{FF2B5EF4-FFF2-40B4-BE49-F238E27FC236}">
                <a16:creationId xmlns:a16="http://schemas.microsoft.com/office/drawing/2014/main" id="{FCFACB00-5D00-4C88-B1E9-C9A0A8D5C32B}"/>
              </a:ext>
            </a:extLst>
          </p:cNvPr>
          <p:cNvSpPr/>
          <p:nvPr/>
        </p:nvSpPr>
        <p:spPr>
          <a:xfrm rot="5400000">
            <a:off x="9045861" y="102018"/>
            <a:ext cx="784829" cy="2959827"/>
          </a:xfrm>
          <a:prstGeom prst="leftBrace">
            <a:avLst>
              <a:gd name="adj1" fmla="val 11710"/>
              <a:gd name="adj2" fmla="val 49983"/>
            </a:avLst>
          </a:prstGeom>
          <a:ln>
            <a:solidFill>
              <a:schemeClr val="tx1"/>
            </a:solidFill>
          </a:ln>
        </p:spPr>
        <p:style>
          <a:lnRef idx="1">
            <a:schemeClr val="dk1"/>
          </a:lnRef>
          <a:fillRef idx="0">
            <a:schemeClr val="dk1"/>
          </a:fillRef>
          <a:effectRef idx="0">
            <a:schemeClr val="dk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effectLst>
                <a:outerShdw blurRad="38100" dist="19050" dir="2700000" algn="tl" rotWithShape="0">
                  <a:schemeClr val="dk1">
                    <a:alpha val="40000"/>
                  </a:schemeClr>
                </a:outerShdw>
              </a:effectLst>
            </a:endParaRPr>
          </a:p>
        </p:txBody>
      </p:sp>
      <p:sp>
        <p:nvSpPr>
          <p:cNvPr id="6" name="TextBox 5">
            <a:extLst>
              <a:ext uri="{FF2B5EF4-FFF2-40B4-BE49-F238E27FC236}">
                <a16:creationId xmlns:a16="http://schemas.microsoft.com/office/drawing/2014/main" id="{4CBCA121-DEFA-44FB-8EE3-F3A6F11B69EC}"/>
              </a:ext>
            </a:extLst>
          </p:cNvPr>
          <p:cNvSpPr txBox="1"/>
          <p:nvPr/>
        </p:nvSpPr>
        <p:spPr>
          <a:xfrm>
            <a:off x="1091370" y="2570510"/>
            <a:ext cx="757935" cy="369332"/>
          </a:xfrm>
          <a:prstGeom prst="rect">
            <a:avLst/>
          </a:prstGeom>
          <a:noFill/>
        </p:spPr>
        <p:txBody>
          <a:bodyPr wrap="square" rtlCol="0">
            <a:spAutoFit/>
          </a:bodyPr>
          <a:lstStyle/>
          <a:p>
            <a:r>
              <a:rPr lang="en-US" b="1" dirty="0"/>
              <a:t>5/5</a:t>
            </a:r>
          </a:p>
        </p:txBody>
      </p:sp>
      <p:sp>
        <p:nvSpPr>
          <p:cNvPr id="22" name="TextBox 21">
            <a:extLst>
              <a:ext uri="{FF2B5EF4-FFF2-40B4-BE49-F238E27FC236}">
                <a16:creationId xmlns:a16="http://schemas.microsoft.com/office/drawing/2014/main" id="{1D68F77F-BC77-44BA-BDE4-08EBC5D1B316}"/>
              </a:ext>
            </a:extLst>
          </p:cNvPr>
          <p:cNvSpPr txBox="1"/>
          <p:nvPr/>
        </p:nvSpPr>
        <p:spPr>
          <a:xfrm>
            <a:off x="8813034" y="2574698"/>
            <a:ext cx="706654" cy="369332"/>
          </a:xfrm>
          <a:prstGeom prst="rect">
            <a:avLst/>
          </a:prstGeom>
          <a:noFill/>
        </p:spPr>
        <p:txBody>
          <a:bodyPr wrap="square" rtlCol="0">
            <a:spAutoFit/>
          </a:bodyPr>
          <a:lstStyle/>
          <a:p>
            <a:r>
              <a:rPr lang="en-US" b="1" dirty="0"/>
              <a:t>8,000</a:t>
            </a:r>
          </a:p>
        </p:txBody>
      </p:sp>
      <p:sp>
        <p:nvSpPr>
          <p:cNvPr id="27" name="TextBox 26">
            <a:extLst>
              <a:ext uri="{FF2B5EF4-FFF2-40B4-BE49-F238E27FC236}">
                <a16:creationId xmlns:a16="http://schemas.microsoft.com/office/drawing/2014/main" id="{36A2C6E8-6749-4CC8-97C0-A666911A3C4A}"/>
              </a:ext>
            </a:extLst>
          </p:cNvPr>
          <p:cNvSpPr txBox="1"/>
          <p:nvPr/>
        </p:nvSpPr>
        <p:spPr>
          <a:xfrm>
            <a:off x="7186156" y="2036583"/>
            <a:ext cx="713409" cy="784830"/>
          </a:xfrm>
          <a:prstGeom prst="rect">
            <a:avLst/>
          </a:prstGeom>
          <a:noFill/>
          <a:ln>
            <a:noFill/>
          </a:ln>
        </p:spPr>
        <p:txBody>
          <a:bodyPr wrap="square" rtlCol="0">
            <a:spAutoFit/>
          </a:bodyPr>
          <a:lstStyle/>
          <a:p>
            <a:r>
              <a:rPr lang="en-US" sz="1100" b="1" dirty="0">
                <a:solidFill>
                  <a:schemeClr val="bg1"/>
                </a:solidFill>
              </a:rPr>
              <a:t>Increase</a:t>
            </a:r>
          </a:p>
          <a:p>
            <a:pPr algn="ctr"/>
            <a:r>
              <a:rPr lang="en-US" sz="1600" b="1" dirty="0">
                <a:solidFill>
                  <a:schemeClr val="bg1"/>
                </a:solidFill>
              </a:rPr>
              <a:t>+</a:t>
            </a:r>
          </a:p>
          <a:p>
            <a:endParaRPr lang="en-US" dirty="0"/>
          </a:p>
        </p:txBody>
      </p:sp>
      <p:sp>
        <p:nvSpPr>
          <p:cNvPr id="28" name="TextBox 27">
            <a:extLst>
              <a:ext uri="{FF2B5EF4-FFF2-40B4-BE49-F238E27FC236}">
                <a16:creationId xmlns:a16="http://schemas.microsoft.com/office/drawing/2014/main" id="{FA8728FE-81B6-4D2F-83FE-73399413F141}"/>
              </a:ext>
            </a:extLst>
          </p:cNvPr>
          <p:cNvSpPr txBox="1"/>
          <p:nvPr/>
        </p:nvSpPr>
        <p:spPr>
          <a:xfrm>
            <a:off x="11147497" y="1581931"/>
            <a:ext cx="752635" cy="907941"/>
          </a:xfrm>
          <a:prstGeom prst="rect">
            <a:avLst/>
          </a:prstGeom>
          <a:noFill/>
          <a:ln>
            <a:noFill/>
          </a:ln>
        </p:spPr>
        <p:txBody>
          <a:bodyPr wrap="square" rtlCol="0">
            <a:spAutoFit/>
          </a:bodyPr>
          <a:lstStyle/>
          <a:p>
            <a:r>
              <a:rPr lang="en-US" sz="1100" b="1" dirty="0">
                <a:solidFill>
                  <a:schemeClr val="bg1"/>
                </a:solidFill>
              </a:rPr>
              <a:t>Revenue</a:t>
            </a:r>
          </a:p>
          <a:p>
            <a:r>
              <a:rPr lang="en-US" sz="1400" b="1" dirty="0">
                <a:solidFill>
                  <a:schemeClr val="bg1"/>
                </a:solidFill>
              </a:rPr>
              <a:t>      +</a:t>
            </a:r>
          </a:p>
          <a:p>
            <a:pPr algn="ctr"/>
            <a:endParaRPr lang="en-US" sz="1000" b="1" dirty="0">
              <a:solidFill>
                <a:schemeClr val="bg1"/>
              </a:solidFill>
            </a:endParaRPr>
          </a:p>
          <a:p>
            <a:endParaRPr lang="en-US" dirty="0"/>
          </a:p>
        </p:txBody>
      </p:sp>
      <p:sp>
        <p:nvSpPr>
          <p:cNvPr id="29" name="TextBox 28">
            <a:extLst>
              <a:ext uri="{FF2B5EF4-FFF2-40B4-BE49-F238E27FC236}">
                <a16:creationId xmlns:a16="http://schemas.microsoft.com/office/drawing/2014/main" id="{31CDADD4-1682-4F8D-B9AD-3FF54720119B}"/>
              </a:ext>
            </a:extLst>
          </p:cNvPr>
          <p:cNvSpPr txBox="1"/>
          <p:nvPr/>
        </p:nvSpPr>
        <p:spPr>
          <a:xfrm>
            <a:off x="8698709" y="2026188"/>
            <a:ext cx="717717" cy="754053"/>
          </a:xfrm>
          <a:prstGeom prst="rect">
            <a:avLst/>
          </a:prstGeom>
          <a:noFill/>
          <a:ln>
            <a:noFill/>
          </a:ln>
        </p:spPr>
        <p:txBody>
          <a:bodyPr wrap="square" rtlCol="0">
            <a:spAutoFit/>
          </a:bodyPr>
          <a:lstStyle/>
          <a:p>
            <a:r>
              <a:rPr lang="en-US" sz="1100" b="1" dirty="0">
                <a:solidFill>
                  <a:schemeClr val="bg1"/>
                </a:solidFill>
              </a:rPr>
              <a:t>Increase</a:t>
            </a:r>
          </a:p>
          <a:p>
            <a:pPr algn="ctr"/>
            <a:r>
              <a:rPr lang="en-US" sz="1400" b="1" dirty="0">
                <a:solidFill>
                  <a:schemeClr val="bg1"/>
                </a:solidFill>
              </a:rPr>
              <a:t>+</a:t>
            </a:r>
          </a:p>
          <a:p>
            <a:endParaRPr lang="en-US" dirty="0"/>
          </a:p>
        </p:txBody>
      </p:sp>
      <p:sp>
        <p:nvSpPr>
          <p:cNvPr id="32" name="TextBox 31">
            <a:extLst>
              <a:ext uri="{FF2B5EF4-FFF2-40B4-BE49-F238E27FC236}">
                <a16:creationId xmlns:a16="http://schemas.microsoft.com/office/drawing/2014/main" id="{4BEA0C32-2679-4FCB-943C-73F0D10A2AA7}"/>
              </a:ext>
            </a:extLst>
          </p:cNvPr>
          <p:cNvSpPr txBox="1"/>
          <p:nvPr/>
        </p:nvSpPr>
        <p:spPr>
          <a:xfrm>
            <a:off x="6395703" y="2040423"/>
            <a:ext cx="746736" cy="677108"/>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sz="1100" dirty="0"/>
          </a:p>
        </p:txBody>
      </p:sp>
      <p:sp>
        <p:nvSpPr>
          <p:cNvPr id="33" name="TextBox 32">
            <a:extLst>
              <a:ext uri="{FF2B5EF4-FFF2-40B4-BE49-F238E27FC236}">
                <a16:creationId xmlns:a16="http://schemas.microsoft.com/office/drawing/2014/main" id="{F667CC5D-2E98-4C3F-AAE9-5EE48E377B75}"/>
              </a:ext>
            </a:extLst>
          </p:cNvPr>
          <p:cNvSpPr txBox="1"/>
          <p:nvPr/>
        </p:nvSpPr>
        <p:spPr>
          <a:xfrm>
            <a:off x="7904633" y="2036091"/>
            <a:ext cx="873151" cy="754053"/>
          </a:xfrm>
          <a:prstGeom prst="rect">
            <a:avLst/>
          </a:prstGeom>
          <a:noFill/>
        </p:spPr>
        <p:txBody>
          <a:bodyPr wrap="square" rtlCol="0">
            <a:spAutoFit/>
          </a:bodyPr>
          <a:lstStyle/>
          <a:p>
            <a:r>
              <a:rPr lang="en-US" sz="1100" b="1" dirty="0">
                <a:solidFill>
                  <a:schemeClr val="bg1"/>
                </a:solidFill>
              </a:rPr>
              <a:t>Decrease</a:t>
            </a:r>
          </a:p>
          <a:p>
            <a:pPr algn="ctr"/>
            <a:r>
              <a:rPr lang="en-US" sz="1400" b="1" dirty="0">
                <a:solidFill>
                  <a:schemeClr val="bg1"/>
                </a:solidFill>
              </a:rPr>
              <a:t>-</a:t>
            </a:r>
          </a:p>
          <a:p>
            <a:endParaRPr lang="en-US" dirty="0"/>
          </a:p>
        </p:txBody>
      </p:sp>
      <p:sp>
        <p:nvSpPr>
          <p:cNvPr id="34" name="TextBox 33">
            <a:extLst>
              <a:ext uri="{FF2B5EF4-FFF2-40B4-BE49-F238E27FC236}">
                <a16:creationId xmlns:a16="http://schemas.microsoft.com/office/drawing/2014/main" id="{C876E978-F905-49D4-A173-6512B1AC61A9}"/>
              </a:ext>
            </a:extLst>
          </p:cNvPr>
          <p:cNvSpPr txBox="1"/>
          <p:nvPr/>
        </p:nvSpPr>
        <p:spPr>
          <a:xfrm>
            <a:off x="9511671" y="2030057"/>
            <a:ext cx="817871" cy="969496"/>
          </a:xfrm>
          <a:prstGeom prst="rect">
            <a:avLst/>
          </a:prstGeom>
          <a:noFill/>
        </p:spPr>
        <p:txBody>
          <a:bodyPr wrap="square" rtlCol="0">
            <a:spAutoFit/>
          </a:bodyPr>
          <a:lstStyle/>
          <a:p>
            <a:r>
              <a:rPr lang="en-US" sz="1100" b="1" dirty="0">
                <a:solidFill>
                  <a:schemeClr val="bg1"/>
                </a:solidFill>
              </a:rPr>
              <a:t>Expense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
        <p:nvSpPr>
          <p:cNvPr id="30" name="TextBox 29">
            <a:extLst>
              <a:ext uri="{FF2B5EF4-FFF2-40B4-BE49-F238E27FC236}">
                <a16:creationId xmlns:a16="http://schemas.microsoft.com/office/drawing/2014/main" id="{2594C2D5-4500-491C-95DB-CBE3C7BAC3E0}"/>
              </a:ext>
            </a:extLst>
          </p:cNvPr>
          <p:cNvSpPr txBox="1"/>
          <p:nvPr/>
        </p:nvSpPr>
        <p:spPr>
          <a:xfrm>
            <a:off x="1059261" y="2934021"/>
            <a:ext cx="722049" cy="369332"/>
          </a:xfrm>
          <a:prstGeom prst="rect">
            <a:avLst/>
          </a:prstGeom>
          <a:noFill/>
        </p:spPr>
        <p:txBody>
          <a:bodyPr wrap="square" rtlCol="0">
            <a:spAutoFit/>
          </a:bodyPr>
          <a:lstStyle/>
          <a:p>
            <a:r>
              <a:rPr lang="en-US" b="1" dirty="0"/>
              <a:t>5/9</a:t>
            </a:r>
          </a:p>
        </p:txBody>
      </p:sp>
      <p:sp>
        <p:nvSpPr>
          <p:cNvPr id="35" name="TextBox 34">
            <a:extLst>
              <a:ext uri="{FF2B5EF4-FFF2-40B4-BE49-F238E27FC236}">
                <a16:creationId xmlns:a16="http://schemas.microsoft.com/office/drawing/2014/main" id="{7E8DF7A2-0F1A-40A3-847D-658A01969315}"/>
              </a:ext>
            </a:extLst>
          </p:cNvPr>
          <p:cNvSpPr txBox="1"/>
          <p:nvPr/>
        </p:nvSpPr>
        <p:spPr>
          <a:xfrm>
            <a:off x="2473452" y="2934021"/>
            <a:ext cx="765418" cy="369332"/>
          </a:xfrm>
          <a:prstGeom prst="rect">
            <a:avLst/>
          </a:prstGeom>
          <a:noFill/>
        </p:spPr>
        <p:txBody>
          <a:bodyPr wrap="square" rtlCol="0">
            <a:spAutoFit/>
          </a:bodyPr>
          <a:lstStyle/>
          <a:p>
            <a:r>
              <a:rPr lang="en-US" b="1" dirty="0"/>
              <a:t>1,200</a:t>
            </a:r>
          </a:p>
        </p:txBody>
      </p:sp>
      <p:sp>
        <p:nvSpPr>
          <p:cNvPr id="36" name="TextBox 35">
            <a:extLst>
              <a:ext uri="{FF2B5EF4-FFF2-40B4-BE49-F238E27FC236}">
                <a16:creationId xmlns:a16="http://schemas.microsoft.com/office/drawing/2014/main" id="{63F4E44F-2A32-4368-A28D-D8D91B958436}"/>
              </a:ext>
            </a:extLst>
          </p:cNvPr>
          <p:cNvSpPr txBox="1"/>
          <p:nvPr/>
        </p:nvSpPr>
        <p:spPr>
          <a:xfrm>
            <a:off x="4803465" y="2934021"/>
            <a:ext cx="765418" cy="369332"/>
          </a:xfrm>
          <a:prstGeom prst="rect">
            <a:avLst/>
          </a:prstGeom>
          <a:noFill/>
        </p:spPr>
        <p:txBody>
          <a:bodyPr wrap="square" rtlCol="0">
            <a:spAutoFit/>
          </a:bodyPr>
          <a:lstStyle/>
          <a:p>
            <a:r>
              <a:rPr lang="en-US" b="1" dirty="0"/>
              <a:t>1,200</a:t>
            </a:r>
          </a:p>
        </p:txBody>
      </p:sp>
      <p:sp>
        <p:nvSpPr>
          <p:cNvPr id="37" name="TextBox 36">
            <a:extLst>
              <a:ext uri="{FF2B5EF4-FFF2-40B4-BE49-F238E27FC236}">
                <a16:creationId xmlns:a16="http://schemas.microsoft.com/office/drawing/2014/main" id="{D77994A6-08A1-48BD-B75C-664F1ED19CDE}"/>
              </a:ext>
            </a:extLst>
          </p:cNvPr>
          <p:cNvSpPr txBox="1"/>
          <p:nvPr/>
        </p:nvSpPr>
        <p:spPr>
          <a:xfrm>
            <a:off x="4931504" y="1656856"/>
            <a:ext cx="1046226" cy="338554"/>
          </a:xfrm>
          <a:prstGeom prst="rect">
            <a:avLst/>
          </a:prstGeom>
          <a:noFill/>
        </p:spPr>
        <p:txBody>
          <a:bodyPr wrap="square" rtlCol="0">
            <a:spAutoFit/>
          </a:bodyPr>
          <a:lstStyle/>
          <a:p>
            <a:r>
              <a:rPr lang="en-US" sz="1600" b="1" dirty="0"/>
              <a:t>Supplies</a:t>
            </a:r>
          </a:p>
        </p:txBody>
      </p:sp>
      <p:sp>
        <p:nvSpPr>
          <p:cNvPr id="38" name="TextBox 37">
            <a:extLst>
              <a:ext uri="{FF2B5EF4-FFF2-40B4-BE49-F238E27FC236}">
                <a16:creationId xmlns:a16="http://schemas.microsoft.com/office/drawing/2014/main" id="{B0AC9844-AC4A-4BBC-A5B1-D8DBA3A0907E}"/>
              </a:ext>
            </a:extLst>
          </p:cNvPr>
          <p:cNvSpPr txBox="1"/>
          <p:nvPr/>
        </p:nvSpPr>
        <p:spPr>
          <a:xfrm>
            <a:off x="917835" y="3230091"/>
            <a:ext cx="765418" cy="276999"/>
          </a:xfrm>
          <a:prstGeom prst="rect">
            <a:avLst/>
          </a:prstGeom>
          <a:noFill/>
        </p:spPr>
        <p:txBody>
          <a:bodyPr wrap="square" rtlCol="0">
            <a:spAutoFit/>
          </a:bodyPr>
          <a:lstStyle/>
          <a:p>
            <a:r>
              <a:rPr lang="en-US" sz="1200" b="1" dirty="0"/>
              <a:t>Balance</a:t>
            </a:r>
          </a:p>
        </p:txBody>
      </p:sp>
      <p:sp>
        <p:nvSpPr>
          <p:cNvPr id="39" name="TextBox 38">
            <a:extLst>
              <a:ext uri="{FF2B5EF4-FFF2-40B4-BE49-F238E27FC236}">
                <a16:creationId xmlns:a16="http://schemas.microsoft.com/office/drawing/2014/main" id="{AE3E52D0-667A-4AAE-A078-9943F334B02F}"/>
              </a:ext>
            </a:extLst>
          </p:cNvPr>
          <p:cNvSpPr txBox="1"/>
          <p:nvPr/>
        </p:nvSpPr>
        <p:spPr>
          <a:xfrm>
            <a:off x="1821398" y="3238126"/>
            <a:ext cx="765418" cy="276999"/>
          </a:xfrm>
          <a:prstGeom prst="rect">
            <a:avLst/>
          </a:prstGeom>
          <a:noFill/>
        </p:spPr>
        <p:txBody>
          <a:bodyPr wrap="square" rtlCol="0">
            <a:spAutoFit/>
          </a:bodyPr>
          <a:lstStyle/>
          <a:p>
            <a:r>
              <a:rPr lang="en-US" sz="1200" b="1" dirty="0"/>
              <a:t>6,800</a:t>
            </a:r>
          </a:p>
        </p:txBody>
      </p:sp>
      <p:graphicFrame>
        <p:nvGraphicFramePr>
          <p:cNvPr id="3" name="Table 2">
            <a:extLst>
              <a:ext uri="{FF2B5EF4-FFF2-40B4-BE49-F238E27FC236}">
                <a16:creationId xmlns:a16="http://schemas.microsoft.com/office/drawing/2014/main" id="{974A8693-732F-44FA-A1DF-3D1FF44DC6B7}"/>
              </a:ext>
            </a:extLst>
          </p:cNvPr>
          <p:cNvGraphicFramePr>
            <a:graphicFrameLocks noGrp="1"/>
          </p:cNvGraphicFramePr>
          <p:nvPr>
            <p:extLst/>
          </p:nvPr>
        </p:nvGraphicFramePr>
        <p:xfrm>
          <a:off x="1551735" y="3283168"/>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40" name="TextBox 39">
            <a:extLst>
              <a:ext uri="{FF2B5EF4-FFF2-40B4-BE49-F238E27FC236}">
                <a16:creationId xmlns:a16="http://schemas.microsoft.com/office/drawing/2014/main" id="{10D0E607-581A-4FC8-9D4C-25EA3642A8BE}"/>
              </a:ext>
            </a:extLst>
          </p:cNvPr>
          <p:cNvSpPr txBox="1"/>
          <p:nvPr/>
        </p:nvSpPr>
        <p:spPr>
          <a:xfrm>
            <a:off x="2593865" y="250025"/>
            <a:ext cx="8877825" cy="307777"/>
          </a:xfrm>
          <a:prstGeom prst="rect">
            <a:avLst/>
          </a:prstGeom>
          <a:noFill/>
        </p:spPr>
        <p:txBody>
          <a:bodyPr wrap="square" rtlCol="0">
            <a:spAutoFit/>
          </a:bodyPr>
          <a:lstStyle/>
          <a:p>
            <a:endParaRPr lang="en-US" sz="1400" b="1" dirty="0"/>
          </a:p>
        </p:txBody>
      </p:sp>
      <p:sp>
        <p:nvSpPr>
          <p:cNvPr id="41" name="TextBox 40">
            <a:extLst>
              <a:ext uri="{FF2B5EF4-FFF2-40B4-BE49-F238E27FC236}">
                <a16:creationId xmlns:a16="http://schemas.microsoft.com/office/drawing/2014/main" id="{20786646-0A9D-4FC4-B97C-8D087A3B7F41}"/>
              </a:ext>
            </a:extLst>
          </p:cNvPr>
          <p:cNvSpPr txBox="1"/>
          <p:nvPr/>
        </p:nvSpPr>
        <p:spPr>
          <a:xfrm>
            <a:off x="1006430" y="3463980"/>
            <a:ext cx="757935" cy="369332"/>
          </a:xfrm>
          <a:prstGeom prst="rect">
            <a:avLst/>
          </a:prstGeom>
          <a:noFill/>
        </p:spPr>
        <p:txBody>
          <a:bodyPr wrap="square" rtlCol="0">
            <a:spAutoFit/>
          </a:bodyPr>
          <a:lstStyle/>
          <a:p>
            <a:r>
              <a:rPr lang="en-US" b="1" dirty="0"/>
              <a:t>5/11</a:t>
            </a:r>
          </a:p>
        </p:txBody>
      </p:sp>
      <p:sp>
        <p:nvSpPr>
          <p:cNvPr id="43" name="TextBox 42">
            <a:extLst>
              <a:ext uri="{FF2B5EF4-FFF2-40B4-BE49-F238E27FC236}">
                <a16:creationId xmlns:a16="http://schemas.microsoft.com/office/drawing/2014/main" id="{CE3BC12F-A45F-42C4-B851-8A1D3F81065B}"/>
              </a:ext>
            </a:extLst>
          </p:cNvPr>
          <p:cNvSpPr txBox="1"/>
          <p:nvPr/>
        </p:nvSpPr>
        <p:spPr>
          <a:xfrm>
            <a:off x="4776990" y="3503700"/>
            <a:ext cx="765418" cy="369332"/>
          </a:xfrm>
          <a:prstGeom prst="rect">
            <a:avLst/>
          </a:prstGeom>
          <a:noFill/>
        </p:spPr>
        <p:txBody>
          <a:bodyPr wrap="square" rtlCol="0">
            <a:spAutoFit/>
          </a:bodyPr>
          <a:lstStyle/>
          <a:p>
            <a:r>
              <a:rPr lang="en-US" b="1" dirty="0"/>
              <a:t>1,500</a:t>
            </a:r>
          </a:p>
        </p:txBody>
      </p:sp>
      <p:sp>
        <p:nvSpPr>
          <p:cNvPr id="44" name="TextBox 43">
            <a:extLst>
              <a:ext uri="{FF2B5EF4-FFF2-40B4-BE49-F238E27FC236}">
                <a16:creationId xmlns:a16="http://schemas.microsoft.com/office/drawing/2014/main" id="{E6A2C32F-9209-44DA-89A1-31B0C0354A77}"/>
              </a:ext>
            </a:extLst>
          </p:cNvPr>
          <p:cNvSpPr txBox="1"/>
          <p:nvPr/>
        </p:nvSpPr>
        <p:spPr>
          <a:xfrm>
            <a:off x="7277355" y="3503700"/>
            <a:ext cx="765418" cy="369332"/>
          </a:xfrm>
          <a:prstGeom prst="rect">
            <a:avLst/>
          </a:prstGeom>
          <a:noFill/>
        </p:spPr>
        <p:txBody>
          <a:bodyPr wrap="square" rtlCol="0">
            <a:spAutoFit/>
          </a:bodyPr>
          <a:lstStyle/>
          <a:p>
            <a:r>
              <a:rPr lang="en-US" b="1" dirty="0"/>
              <a:t>1,500</a:t>
            </a:r>
          </a:p>
        </p:txBody>
      </p:sp>
      <p:sp>
        <p:nvSpPr>
          <p:cNvPr id="7" name="TextBox 6">
            <a:extLst>
              <a:ext uri="{FF2B5EF4-FFF2-40B4-BE49-F238E27FC236}">
                <a16:creationId xmlns:a16="http://schemas.microsoft.com/office/drawing/2014/main" id="{728A6E0B-210B-49C8-8D1E-E32B195F6509}"/>
              </a:ext>
            </a:extLst>
          </p:cNvPr>
          <p:cNvSpPr txBox="1"/>
          <p:nvPr/>
        </p:nvSpPr>
        <p:spPr>
          <a:xfrm>
            <a:off x="3148677" y="975880"/>
            <a:ext cx="863207" cy="338554"/>
          </a:xfrm>
          <a:prstGeom prst="rect">
            <a:avLst/>
          </a:prstGeom>
          <a:noFill/>
        </p:spPr>
        <p:txBody>
          <a:bodyPr wrap="square" rtlCol="0">
            <a:spAutoFit/>
          </a:bodyPr>
          <a:lstStyle/>
          <a:p>
            <a:r>
              <a:rPr lang="en-US" sz="1600" b="1" dirty="0"/>
              <a:t>11,350</a:t>
            </a:r>
          </a:p>
        </p:txBody>
      </p:sp>
      <p:sp>
        <p:nvSpPr>
          <p:cNvPr id="45" name="TextBox 44">
            <a:extLst>
              <a:ext uri="{FF2B5EF4-FFF2-40B4-BE49-F238E27FC236}">
                <a16:creationId xmlns:a16="http://schemas.microsoft.com/office/drawing/2014/main" id="{CCEC484B-B3B8-4B51-A9F6-132341066CEF}"/>
              </a:ext>
            </a:extLst>
          </p:cNvPr>
          <p:cNvSpPr txBox="1"/>
          <p:nvPr/>
        </p:nvSpPr>
        <p:spPr>
          <a:xfrm>
            <a:off x="6830121" y="975880"/>
            <a:ext cx="863207" cy="338554"/>
          </a:xfrm>
          <a:prstGeom prst="rect">
            <a:avLst/>
          </a:prstGeom>
          <a:noFill/>
        </p:spPr>
        <p:txBody>
          <a:bodyPr wrap="square" rtlCol="0">
            <a:spAutoFit/>
          </a:bodyPr>
          <a:lstStyle/>
          <a:p>
            <a:r>
              <a:rPr lang="en-US" sz="1600" b="1" dirty="0"/>
              <a:t>1,600</a:t>
            </a:r>
          </a:p>
        </p:txBody>
      </p:sp>
      <p:sp>
        <p:nvSpPr>
          <p:cNvPr id="46" name="TextBox 45">
            <a:extLst>
              <a:ext uri="{FF2B5EF4-FFF2-40B4-BE49-F238E27FC236}">
                <a16:creationId xmlns:a16="http://schemas.microsoft.com/office/drawing/2014/main" id="{48CD9369-C26D-45F5-A028-59BC7A5157CB}"/>
              </a:ext>
            </a:extLst>
          </p:cNvPr>
          <p:cNvSpPr txBox="1"/>
          <p:nvPr/>
        </p:nvSpPr>
        <p:spPr>
          <a:xfrm>
            <a:off x="9067373" y="975880"/>
            <a:ext cx="863207" cy="338554"/>
          </a:xfrm>
          <a:prstGeom prst="rect">
            <a:avLst/>
          </a:prstGeom>
          <a:noFill/>
        </p:spPr>
        <p:txBody>
          <a:bodyPr wrap="square" rtlCol="0">
            <a:spAutoFit/>
          </a:bodyPr>
          <a:lstStyle/>
          <a:p>
            <a:r>
              <a:rPr lang="en-US" sz="1600" b="1" dirty="0"/>
              <a:t>9,750</a:t>
            </a:r>
          </a:p>
        </p:txBody>
      </p:sp>
      <p:sp>
        <p:nvSpPr>
          <p:cNvPr id="48" name="TextBox 47">
            <a:extLst>
              <a:ext uri="{FF2B5EF4-FFF2-40B4-BE49-F238E27FC236}">
                <a16:creationId xmlns:a16="http://schemas.microsoft.com/office/drawing/2014/main" id="{A8AD0015-5651-4130-BB71-A1BEA119B3C0}"/>
              </a:ext>
            </a:extLst>
          </p:cNvPr>
          <p:cNvSpPr txBox="1"/>
          <p:nvPr/>
        </p:nvSpPr>
        <p:spPr>
          <a:xfrm>
            <a:off x="3879535" y="2037243"/>
            <a:ext cx="735321" cy="784830"/>
          </a:xfrm>
          <a:prstGeom prst="rect">
            <a:avLst/>
          </a:prstGeom>
          <a:noFill/>
        </p:spPr>
        <p:txBody>
          <a:bodyPr wrap="square" rtlCol="0">
            <a:spAutoFit/>
          </a:bodyPr>
          <a:lstStyle/>
          <a:p>
            <a:r>
              <a:rPr lang="en-US" sz="1100" b="1" dirty="0">
                <a:solidFill>
                  <a:schemeClr val="bg1"/>
                </a:solidFill>
              </a:rPr>
              <a:t>Decrease</a:t>
            </a:r>
          </a:p>
          <a:p>
            <a:pPr algn="ctr"/>
            <a:r>
              <a:rPr lang="en-US" sz="1600" b="1" dirty="0">
                <a:solidFill>
                  <a:schemeClr val="bg1"/>
                </a:solidFill>
              </a:rPr>
              <a:t>-</a:t>
            </a:r>
          </a:p>
          <a:p>
            <a:endParaRPr lang="en-US" dirty="0"/>
          </a:p>
        </p:txBody>
      </p:sp>
      <p:sp>
        <p:nvSpPr>
          <p:cNvPr id="49" name="TextBox 48">
            <a:extLst>
              <a:ext uri="{FF2B5EF4-FFF2-40B4-BE49-F238E27FC236}">
                <a16:creationId xmlns:a16="http://schemas.microsoft.com/office/drawing/2014/main" id="{A1233498-FF0F-4EE2-8341-159A41BD9A04}"/>
              </a:ext>
            </a:extLst>
          </p:cNvPr>
          <p:cNvSpPr txBox="1"/>
          <p:nvPr/>
        </p:nvSpPr>
        <p:spPr>
          <a:xfrm>
            <a:off x="6682828" y="1449103"/>
            <a:ext cx="1046226" cy="584775"/>
          </a:xfrm>
          <a:prstGeom prst="rect">
            <a:avLst/>
          </a:prstGeom>
          <a:noFill/>
        </p:spPr>
        <p:txBody>
          <a:bodyPr wrap="square" rtlCol="0">
            <a:spAutoFit/>
          </a:bodyPr>
          <a:lstStyle/>
          <a:p>
            <a:r>
              <a:rPr lang="en-US" sz="1600" b="1" dirty="0"/>
              <a:t>Accounts </a:t>
            </a:r>
          </a:p>
          <a:p>
            <a:r>
              <a:rPr lang="en-US" sz="1600" b="1" dirty="0"/>
              <a:t>  Payable</a:t>
            </a:r>
          </a:p>
        </p:txBody>
      </p:sp>
      <p:graphicFrame>
        <p:nvGraphicFramePr>
          <p:cNvPr id="47" name="Table 46">
            <a:extLst>
              <a:ext uri="{FF2B5EF4-FFF2-40B4-BE49-F238E27FC236}">
                <a16:creationId xmlns:a16="http://schemas.microsoft.com/office/drawing/2014/main" id="{A9DDB062-6532-4254-A13F-EE5D80B3982B}"/>
              </a:ext>
            </a:extLst>
          </p:cNvPr>
          <p:cNvGraphicFramePr>
            <a:graphicFrameLocks noGrp="1"/>
          </p:cNvGraphicFramePr>
          <p:nvPr>
            <p:extLst/>
          </p:nvPr>
        </p:nvGraphicFramePr>
        <p:xfrm>
          <a:off x="1615535" y="409581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0">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0" name="TextBox 49">
            <a:extLst>
              <a:ext uri="{FF2B5EF4-FFF2-40B4-BE49-F238E27FC236}">
                <a16:creationId xmlns:a16="http://schemas.microsoft.com/office/drawing/2014/main" id="{6CE5386F-FACB-4925-9CBC-F77074734F07}"/>
              </a:ext>
            </a:extLst>
          </p:cNvPr>
          <p:cNvSpPr txBox="1"/>
          <p:nvPr/>
        </p:nvSpPr>
        <p:spPr>
          <a:xfrm>
            <a:off x="995715" y="3813432"/>
            <a:ext cx="757935" cy="369332"/>
          </a:xfrm>
          <a:prstGeom prst="rect">
            <a:avLst/>
          </a:prstGeom>
          <a:noFill/>
        </p:spPr>
        <p:txBody>
          <a:bodyPr wrap="square" rtlCol="0">
            <a:spAutoFit/>
          </a:bodyPr>
          <a:lstStyle/>
          <a:p>
            <a:r>
              <a:rPr lang="en-US" b="1" dirty="0"/>
              <a:t>5/14</a:t>
            </a:r>
          </a:p>
        </p:txBody>
      </p:sp>
      <p:sp>
        <p:nvSpPr>
          <p:cNvPr id="51" name="TextBox 50">
            <a:extLst>
              <a:ext uri="{FF2B5EF4-FFF2-40B4-BE49-F238E27FC236}">
                <a16:creationId xmlns:a16="http://schemas.microsoft.com/office/drawing/2014/main" id="{492BF80C-6BF5-4C6F-BAEA-4C2724A08BBE}"/>
              </a:ext>
            </a:extLst>
          </p:cNvPr>
          <p:cNvSpPr txBox="1"/>
          <p:nvPr/>
        </p:nvSpPr>
        <p:spPr>
          <a:xfrm>
            <a:off x="1717930" y="3798126"/>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2" name="TextBox 51">
            <a:extLst>
              <a:ext uri="{FF2B5EF4-FFF2-40B4-BE49-F238E27FC236}">
                <a16:creationId xmlns:a16="http://schemas.microsoft.com/office/drawing/2014/main" id="{12D4D722-F88D-4533-BD36-3834CDE6B867}"/>
              </a:ext>
            </a:extLst>
          </p:cNvPr>
          <p:cNvSpPr txBox="1"/>
          <p:nvPr/>
        </p:nvSpPr>
        <p:spPr>
          <a:xfrm>
            <a:off x="1871685" y="4072686"/>
            <a:ext cx="765418" cy="276999"/>
          </a:xfrm>
          <a:prstGeom prst="rect">
            <a:avLst/>
          </a:prstGeom>
          <a:noFill/>
        </p:spPr>
        <p:txBody>
          <a:bodyPr wrap="square" rtlCol="0">
            <a:spAutoFit/>
          </a:bodyPr>
          <a:lstStyle/>
          <a:p>
            <a:r>
              <a:rPr lang="en-US" sz="1200" b="1" dirty="0"/>
              <a:t>9,550</a:t>
            </a:r>
          </a:p>
        </p:txBody>
      </p:sp>
      <p:sp>
        <p:nvSpPr>
          <p:cNvPr id="53" name="TextBox 52">
            <a:extLst>
              <a:ext uri="{FF2B5EF4-FFF2-40B4-BE49-F238E27FC236}">
                <a16:creationId xmlns:a16="http://schemas.microsoft.com/office/drawing/2014/main" id="{1DC597C0-D4F0-4B79-B41A-46F3B39E3366}"/>
              </a:ext>
            </a:extLst>
          </p:cNvPr>
          <p:cNvSpPr txBox="1"/>
          <p:nvPr/>
        </p:nvSpPr>
        <p:spPr>
          <a:xfrm>
            <a:off x="4948517" y="3789845"/>
            <a:ext cx="765418" cy="276999"/>
          </a:xfrm>
          <a:prstGeom prst="rect">
            <a:avLst/>
          </a:prstGeom>
          <a:noFill/>
        </p:spPr>
        <p:txBody>
          <a:bodyPr wrap="square" rtlCol="0">
            <a:spAutoFit/>
          </a:bodyPr>
          <a:lstStyle/>
          <a:p>
            <a:r>
              <a:rPr lang="en-US" sz="1200" b="1" dirty="0"/>
              <a:t>2,700</a:t>
            </a:r>
          </a:p>
        </p:txBody>
      </p:sp>
      <p:graphicFrame>
        <p:nvGraphicFramePr>
          <p:cNvPr id="55" name="Table 54">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87299" y="380710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1936">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56" name="TextBox 55">
            <a:extLst>
              <a:ext uri="{FF2B5EF4-FFF2-40B4-BE49-F238E27FC236}">
                <a16:creationId xmlns:a16="http://schemas.microsoft.com/office/drawing/2014/main" id="{92BFE499-A865-4CFB-8BBC-D17FFF6B81A1}"/>
              </a:ext>
            </a:extLst>
          </p:cNvPr>
          <p:cNvSpPr txBox="1"/>
          <p:nvPr/>
        </p:nvSpPr>
        <p:spPr>
          <a:xfrm>
            <a:off x="10316848" y="3815629"/>
            <a:ext cx="714058" cy="646331"/>
          </a:xfrm>
          <a:prstGeom prst="rect">
            <a:avLst/>
          </a:prstGeom>
          <a:noFill/>
        </p:spPr>
        <p:txBody>
          <a:bodyPr wrap="square" rtlCol="0">
            <a:spAutoFit/>
          </a:bodyPr>
          <a:lstStyle/>
          <a:p>
            <a:r>
              <a:rPr lang="en-US" b="1" dirty="0"/>
              <a:t>2,750</a:t>
            </a:r>
            <a:endParaRPr lang="en-US" dirty="0"/>
          </a:p>
          <a:p>
            <a:endParaRPr lang="en-US" b="1" dirty="0">
              <a:solidFill>
                <a:schemeClr val="accent1">
                  <a:lumMod val="75000"/>
                </a:schemeClr>
              </a:solidFill>
            </a:endParaRPr>
          </a:p>
        </p:txBody>
      </p:sp>
      <p:sp>
        <p:nvSpPr>
          <p:cNvPr id="54" name="TextBox 53">
            <a:extLst>
              <a:ext uri="{FF2B5EF4-FFF2-40B4-BE49-F238E27FC236}">
                <a16:creationId xmlns:a16="http://schemas.microsoft.com/office/drawing/2014/main" id="{6CE5386F-FACB-4925-9CBC-F77074734F07}"/>
              </a:ext>
            </a:extLst>
          </p:cNvPr>
          <p:cNvSpPr txBox="1"/>
          <p:nvPr/>
        </p:nvSpPr>
        <p:spPr>
          <a:xfrm>
            <a:off x="995714" y="4237382"/>
            <a:ext cx="757935" cy="369332"/>
          </a:xfrm>
          <a:prstGeom prst="rect">
            <a:avLst/>
          </a:prstGeom>
          <a:noFill/>
        </p:spPr>
        <p:txBody>
          <a:bodyPr wrap="square" rtlCol="0">
            <a:spAutoFit/>
          </a:bodyPr>
          <a:lstStyle/>
          <a:p>
            <a:r>
              <a:rPr lang="en-US" b="1" dirty="0"/>
              <a:t>5/17</a:t>
            </a:r>
          </a:p>
        </p:txBody>
      </p:sp>
      <p:sp>
        <p:nvSpPr>
          <p:cNvPr id="57" name="TextBox 56">
            <a:extLst>
              <a:ext uri="{FF2B5EF4-FFF2-40B4-BE49-F238E27FC236}">
                <a16:creationId xmlns:a16="http://schemas.microsoft.com/office/drawing/2014/main" id="{7E8DF7A2-0F1A-40A3-847D-658A01969315}"/>
              </a:ext>
            </a:extLst>
          </p:cNvPr>
          <p:cNvSpPr txBox="1"/>
          <p:nvPr/>
        </p:nvSpPr>
        <p:spPr>
          <a:xfrm>
            <a:off x="5742233" y="4231673"/>
            <a:ext cx="765418" cy="369332"/>
          </a:xfrm>
          <a:prstGeom prst="rect">
            <a:avLst/>
          </a:prstGeom>
          <a:noFill/>
        </p:spPr>
        <p:txBody>
          <a:bodyPr wrap="square" rtlCol="0">
            <a:spAutoFit/>
          </a:bodyPr>
          <a:lstStyle/>
          <a:p>
            <a:r>
              <a:rPr lang="en-US" b="1" dirty="0"/>
              <a:t>300</a:t>
            </a:r>
          </a:p>
        </p:txBody>
      </p:sp>
      <p:sp>
        <p:nvSpPr>
          <p:cNvPr id="58" name="TextBox 57">
            <a:extLst>
              <a:ext uri="{FF2B5EF4-FFF2-40B4-BE49-F238E27FC236}">
                <a16:creationId xmlns:a16="http://schemas.microsoft.com/office/drawing/2014/main" id="{7E8DF7A2-0F1A-40A3-847D-658A01969315}"/>
              </a:ext>
            </a:extLst>
          </p:cNvPr>
          <p:cNvSpPr txBox="1"/>
          <p:nvPr/>
        </p:nvSpPr>
        <p:spPr>
          <a:xfrm>
            <a:off x="9732482" y="4276904"/>
            <a:ext cx="765418" cy="369332"/>
          </a:xfrm>
          <a:prstGeom prst="rect">
            <a:avLst/>
          </a:prstGeom>
          <a:noFill/>
        </p:spPr>
        <p:txBody>
          <a:bodyPr wrap="square" rtlCol="0">
            <a:spAutoFit/>
          </a:bodyPr>
          <a:lstStyle/>
          <a:p>
            <a:r>
              <a:rPr lang="en-US" b="1" dirty="0"/>
              <a:t>300</a:t>
            </a:r>
          </a:p>
        </p:txBody>
      </p:sp>
      <p:graphicFrame>
        <p:nvGraphicFramePr>
          <p:cNvPr id="59" name="Table 58">
            <a:extLst>
              <a:ext uri="{FF2B5EF4-FFF2-40B4-BE49-F238E27FC236}">
                <a16:creationId xmlns:a16="http://schemas.microsoft.com/office/drawing/2014/main" id="{5B8E7575-C1FB-4B81-8FCA-0E487A40FE79}"/>
              </a:ext>
            </a:extLst>
          </p:cNvPr>
          <p:cNvGraphicFramePr>
            <a:graphicFrameLocks noGrp="1"/>
          </p:cNvGraphicFramePr>
          <p:nvPr>
            <p:extLst/>
          </p:nvPr>
        </p:nvGraphicFramePr>
        <p:xfrm>
          <a:off x="4694461" y="6634807"/>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0" name="TextBox 59">
            <a:extLst>
              <a:ext uri="{FF2B5EF4-FFF2-40B4-BE49-F238E27FC236}">
                <a16:creationId xmlns:a16="http://schemas.microsoft.com/office/drawing/2014/main" id="{1DC597C0-D4F0-4B79-B41A-46F3B39E3366}"/>
              </a:ext>
            </a:extLst>
          </p:cNvPr>
          <p:cNvSpPr txBox="1"/>
          <p:nvPr/>
        </p:nvSpPr>
        <p:spPr>
          <a:xfrm>
            <a:off x="4970581" y="6597266"/>
            <a:ext cx="765418" cy="276999"/>
          </a:xfrm>
          <a:prstGeom prst="rect">
            <a:avLst/>
          </a:prstGeom>
          <a:noFill/>
        </p:spPr>
        <p:txBody>
          <a:bodyPr wrap="square" rtlCol="0">
            <a:spAutoFit/>
          </a:bodyPr>
          <a:lstStyle/>
          <a:p>
            <a:r>
              <a:rPr lang="en-US" sz="1200" b="1" dirty="0"/>
              <a:t>2,400</a:t>
            </a:r>
          </a:p>
        </p:txBody>
      </p:sp>
      <p:sp>
        <p:nvSpPr>
          <p:cNvPr id="61" name="TextBox 60">
            <a:extLst>
              <a:ext uri="{FF2B5EF4-FFF2-40B4-BE49-F238E27FC236}">
                <a16:creationId xmlns:a16="http://schemas.microsoft.com/office/drawing/2014/main" id="{6CD99C10-D99C-4A15-9C8A-FFD84DEA66DC}"/>
              </a:ext>
            </a:extLst>
          </p:cNvPr>
          <p:cNvSpPr txBox="1"/>
          <p:nvPr/>
        </p:nvSpPr>
        <p:spPr>
          <a:xfrm>
            <a:off x="995713" y="4631141"/>
            <a:ext cx="757935" cy="369332"/>
          </a:xfrm>
          <a:prstGeom prst="rect">
            <a:avLst/>
          </a:prstGeom>
          <a:noFill/>
        </p:spPr>
        <p:txBody>
          <a:bodyPr wrap="square" rtlCol="0">
            <a:spAutoFit/>
          </a:bodyPr>
          <a:lstStyle/>
          <a:p>
            <a:r>
              <a:rPr lang="en-US" b="1" dirty="0"/>
              <a:t>5/20</a:t>
            </a:r>
          </a:p>
        </p:txBody>
      </p:sp>
      <p:sp>
        <p:nvSpPr>
          <p:cNvPr id="62" name="TextBox 61">
            <a:extLst>
              <a:ext uri="{FF2B5EF4-FFF2-40B4-BE49-F238E27FC236}">
                <a16:creationId xmlns:a16="http://schemas.microsoft.com/office/drawing/2014/main" id="{A7DFFCD3-1411-4234-BB9B-9D3EE9778F58}"/>
              </a:ext>
            </a:extLst>
          </p:cNvPr>
          <p:cNvSpPr txBox="1"/>
          <p:nvPr/>
        </p:nvSpPr>
        <p:spPr>
          <a:xfrm>
            <a:off x="1891500" y="4635695"/>
            <a:ext cx="581952" cy="369332"/>
          </a:xfrm>
          <a:prstGeom prst="rect">
            <a:avLst/>
          </a:prstGeom>
          <a:noFill/>
        </p:spPr>
        <p:txBody>
          <a:bodyPr wrap="square" rtlCol="0">
            <a:spAutoFit/>
          </a:bodyPr>
          <a:lstStyle/>
          <a:p>
            <a:r>
              <a:rPr lang="en-US" b="1" dirty="0"/>
              <a:t>600</a:t>
            </a:r>
          </a:p>
        </p:txBody>
      </p:sp>
      <p:sp>
        <p:nvSpPr>
          <p:cNvPr id="63" name="TextBox 62">
            <a:extLst>
              <a:ext uri="{FF2B5EF4-FFF2-40B4-BE49-F238E27FC236}">
                <a16:creationId xmlns:a16="http://schemas.microsoft.com/office/drawing/2014/main" id="{93C5C5B4-A566-468B-BDB9-E946A9D7B55A}"/>
              </a:ext>
            </a:extLst>
          </p:cNvPr>
          <p:cNvSpPr txBox="1"/>
          <p:nvPr/>
        </p:nvSpPr>
        <p:spPr>
          <a:xfrm>
            <a:off x="3263259" y="4632968"/>
            <a:ext cx="735321" cy="369332"/>
          </a:xfrm>
          <a:prstGeom prst="rect">
            <a:avLst/>
          </a:prstGeom>
          <a:noFill/>
        </p:spPr>
        <p:txBody>
          <a:bodyPr wrap="square" rtlCol="0">
            <a:spAutoFit/>
          </a:bodyPr>
          <a:lstStyle/>
          <a:p>
            <a:r>
              <a:rPr lang="en-US" b="1" dirty="0"/>
              <a:t>1,400</a:t>
            </a:r>
          </a:p>
        </p:txBody>
      </p:sp>
      <p:sp>
        <p:nvSpPr>
          <p:cNvPr id="64" name="TextBox 63">
            <a:extLst>
              <a:ext uri="{FF2B5EF4-FFF2-40B4-BE49-F238E27FC236}">
                <a16:creationId xmlns:a16="http://schemas.microsoft.com/office/drawing/2014/main" id="{377DAE6D-49A0-4CA7-8DE9-B8764524C70F}"/>
              </a:ext>
            </a:extLst>
          </p:cNvPr>
          <p:cNvSpPr txBox="1"/>
          <p:nvPr/>
        </p:nvSpPr>
        <p:spPr>
          <a:xfrm>
            <a:off x="10348276" y="4613338"/>
            <a:ext cx="714058" cy="369332"/>
          </a:xfrm>
          <a:prstGeom prst="rect">
            <a:avLst/>
          </a:prstGeom>
          <a:noFill/>
        </p:spPr>
        <p:txBody>
          <a:bodyPr wrap="square" rtlCol="0">
            <a:spAutoFit/>
          </a:bodyPr>
          <a:lstStyle/>
          <a:p>
            <a:r>
              <a:rPr lang="en-US" b="1" dirty="0"/>
              <a:t>2,000</a:t>
            </a:r>
          </a:p>
        </p:txBody>
      </p:sp>
      <p:graphicFrame>
        <p:nvGraphicFramePr>
          <p:cNvPr id="66" name="Table 65">
            <a:extLst>
              <a:ext uri="{FF2B5EF4-FFF2-40B4-BE49-F238E27FC236}">
                <a16:creationId xmlns:a16="http://schemas.microsoft.com/office/drawing/2014/main" id="{9A6291D1-DDEE-486D-8B10-3C24F14E8FEC}"/>
              </a:ext>
            </a:extLst>
          </p:cNvPr>
          <p:cNvGraphicFramePr>
            <a:graphicFrameLocks noGrp="1"/>
          </p:cNvGraphicFramePr>
          <p:nvPr>
            <p:extLst/>
          </p:nvPr>
        </p:nvGraphicFramePr>
        <p:xfrm>
          <a:off x="1600298" y="497333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68" name="TextBox 67">
            <a:extLst>
              <a:ext uri="{FF2B5EF4-FFF2-40B4-BE49-F238E27FC236}">
                <a16:creationId xmlns:a16="http://schemas.microsoft.com/office/drawing/2014/main" id="{4A2D6B6F-0A0F-4743-94A8-B35B51775888}"/>
              </a:ext>
            </a:extLst>
          </p:cNvPr>
          <p:cNvSpPr txBox="1"/>
          <p:nvPr/>
        </p:nvSpPr>
        <p:spPr>
          <a:xfrm>
            <a:off x="1813424" y="4956218"/>
            <a:ext cx="1060903" cy="276999"/>
          </a:xfrm>
          <a:prstGeom prst="rect">
            <a:avLst/>
          </a:prstGeom>
          <a:noFill/>
        </p:spPr>
        <p:txBody>
          <a:bodyPr wrap="square" rtlCol="0">
            <a:spAutoFit/>
          </a:bodyPr>
          <a:lstStyle/>
          <a:p>
            <a:r>
              <a:rPr lang="en-US" sz="1200" b="1" dirty="0"/>
              <a:t>10,150</a:t>
            </a:r>
          </a:p>
        </p:txBody>
      </p:sp>
      <p:sp>
        <p:nvSpPr>
          <p:cNvPr id="65" name="TextBox 64">
            <a:extLst>
              <a:ext uri="{FF2B5EF4-FFF2-40B4-BE49-F238E27FC236}">
                <a16:creationId xmlns:a16="http://schemas.microsoft.com/office/drawing/2014/main" id="{C59962E9-768E-4DAC-87D9-097622D758E3}"/>
              </a:ext>
            </a:extLst>
          </p:cNvPr>
          <p:cNvSpPr txBox="1"/>
          <p:nvPr/>
        </p:nvSpPr>
        <p:spPr>
          <a:xfrm>
            <a:off x="1006058" y="5191862"/>
            <a:ext cx="757935" cy="369332"/>
          </a:xfrm>
          <a:prstGeom prst="rect">
            <a:avLst/>
          </a:prstGeom>
          <a:noFill/>
        </p:spPr>
        <p:txBody>
          <a:bodyPr wrap="square" rtlCol="0">
            <a:spAutoFit/>
          </a:bodyPr>
          <a:lstStyle/>
          <a:p>
            <a:r>
              <a:rPr lang="en-US" b="1" dirty="0"/>
              <a:t>5/23</a:t>
            </a:r>
          </a:p>
        </p:txBody>
      </p:sp>
      <p:sp>
        <p:nvSpPr>
          <p:cNvPr id="67" name="TextBox 66">
            <a:extLst>
              <a:ext uri="{FF2B5EF4-FFF2-40B4-BE49-F238E27FC236}">
                <a16:creationId xmlns:a16="http://schemas.microsoft.com/office/drawing/2014/main" id="{2E8BED10-2D13-474A-8A7F-C935BE07E8AC}"/>
              </a:ext>
            </a:extLst>
          </p:cNvPr>
          <p:cNvSpPr txBox="1"/>
          <p:nvPr/>
        </p:nvSpPr>
        <p:spPr>
          <a:xfrm>
            <a:off x="2475303" y="5186105"/>
            <a:ext cx="765418" cy="369332"/>
          </a:xfrm>
          <a:prstGeom prst="rect">
            <a:avLst/>
          </a:prstGeom>
          <a:noFill/>
        </p:spPr>
        <p:txBody>
          <a:bodyPr wrap="square" rtlCol="0">
            <a:spAutoFit/>
          </a:bodyPr>
          <a:lstStyle/>
          <a:p>
            <a:r>
              <a:rPr lang="en-US" b="1" dirty="0"/>
              <a:t>2,100</a:t>
            </a:r>
          </a:p>
        </p:txBody>
      </p:sp>
      <p:graphicFrame>
        <p:nvGraphicFramePr>
          <p:cNvPr id="69" name="Table 68">
            <a:extLst>
              <a:ext uri="{FF2B5EF4-FFF2-40B4-BE49-F238E27FC236}">
                <a16:creationId xmlns:a16="http://schemas.microsoft.com/office/drawing/2014/main" id="{A45B89A1-7BD0-4D73-A441-D623B5298CC1}"/>
              </a:ext>
            </a:extLst>
          </p:cNvPr>
          <p:cNvGraphicFramePr>
            <a:graphicFrameLocks noGrp="1"/>
          </p:cNvGraphicFramePr>
          <p:nvPr>
            <p:extLst/>
          </p:nvPr>
        </p:nvGraphicFramePr>
        <p:xfrm>
          <a:off x="1577121"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0" name="TextBox 69">
            <a:extLst>
              <a:ext uri="{FF2B5EF4-FFF2-40B4-BE49-F238E27FC236}">
                <a16:creationId xmlns:a16="http://schemas.microsoft.com/office/drawing/2014/main" id="{D63FC45D-7B0A-48DF-8CA2-20EF6392532D}"/>
              </a:ext>
            </a:extLst>
          </p:cNvPr>
          <p:cNvSpPr txBox="1"/>
          <p:nvPr/>
        </p:nvSpPr>
        <p:spPr>
          <a:xfrm>
            <a:off x="1891500" y="5412261"/>
            <a:ext cx="1060903" cy="276999"/>
          </a:xfrm>
          <a:prstGeom prst="rect">
            <a:avLst/>
          </a:prstGeom>
          <a:noFill/>
        </p:spPr>
        <p:txBody>
          <a:bodyPr wrap="square" rtlCol="0">
            <a:spAutoFit/>
          </a:bodyPr>
          <a:lstStyle/>
          <a:p>
            <a:r>
              <a:rPr lang="en-US" sz="1200" b="1" dirty="0"/>
              <a:t>8,050</a:t>
            </a:r>
          </a:p>
        </p:txBody>
      </p:sp>
      <p:sp>
        <p:nvSpPr>
          <p:cNvPr id="71" name="TextBox 70">
            <a:extLst>
              <a:ext uri="{FF2B5EF4-FFF2-40B4-BE49-F238E27FC236}">
                <a16:creationId xmlns:a16="http://schemas.microsoft.com/office/drawing/2014/main" id="{B2C45F71-A84F-4369-AF8D-6101F724E523}"/>
              </a:ext>
            </a:extLst>
          </p:cNvPr>
          <p:cNvSpPr txBox="1"/>
          <p:nvPr/>
        </p:nvSpPr>
        <p:spPr>
          <a:xfrm>
            <a:off x="9564124" y="5196012"/>
            <a:ext cx="765418" cy="369332"/>
          </a:xfrm>
          <a:prstGeom prst="rect">
            <a:avLst/>
          </a:prstGeom>
          <a:noFill/>
        </p:spPr>
        <p:txBody>
          <a:bodyPr wrap="square" rtlCol="0">
            <a:spAutoFit/>
          </a:bodyPr>
          <a:lstStyle/>
          <a:p>
            <a:r>
              <a:rPr lang="en-US" b="1" dirty="0"/>
              <a:t>1,200</a:t>
            </a:r>
          </a:p>
        </p:txBody>
      </p:sp>
      <p:sp>
        <p:nvSpPr>
          <p:cNvPr id="72" name="TextBox 71">
            <a:extLst>
              <a:ext uri="{FF2B5EF4-FFF2-40B4-BE49-F238E27FC236}">
                <a16:creationId xmlns:a16="http://schemas.microsoft.com/office/drawing/2014/main" id="{8E60B4B6-229C-465B-8ED7-69223C35F1EE}"/>
              </a:ext>
            </a:extLst>
          </p:cNvPr>
          <p:cNvSpPr txBox="1"/>
          <p:nvPr/>
        </p:nvSpPr>
        <p:spPr>
          <a:xfrm>
            <a:off x="6712312" y="5181428"/>
            <a:ext cx="565043" cy="369332"/>
          </a:xfrm>
          <a:prstGeom prst="rect">
            <a:avLst/>
          </a:prstGeom>
          <a:noFill/>
        </p:spPr>
        <p:txBody>
          <a:bodyPr wrap="square" rtlCol="0">
            <a:spAutoFit/>
          </a:bodyPr>
          <a:lstStyle/>
          <a:p>
            <a:r>
              <a:rPr lang="en-US" b="1" dirty="0"/>
              <a:t>900</a:t>
            </a:r>
          </a:p>
        </p:txBody>
      </p:sp>
      <p:sp>
        <p:nvSpPr>
          <p:cNvPr id="73" name="TextBox 72">
            <a:extLst>
              <a:ext uri="{FF2B5EF4-FFF2-40B4-BE49-F238E27FC236}">
                <a16:creationId xmlns:a16="http://schemas.microsoft.com/office/drawing/2014/main" id="{68460607-06AF-4167-AA5E-D10E515B6784}"/>
              </a:ext>
            </a:extLst>
          </p:cNvPr>
          <p:cNvSpPr txBox="1"/>
          <p:nvPr/>
        </p:nvSpPr>
        <p:spPr>
          <a:xfrm>
            <a:off x="1020923" y="5632829"/>
            <a:ext cx="757935" cy="369332"/>
          </a:xfrm>
          <a:prstGeom prst="rect">
            <a:avLst/>
          </a:prstGeom>
          <a:noFill/>
        </p:spPr>
        <p:txBody>
          <a:bodyPr wrap="square" rtlCol="0">
            <a:spAutoFit/>
          </a:bodyPr>
          <a:lstStyle/>
          <a:p>
            <a:r>
              <a:rPr lang="en-US" b="1" dirty="0"/>
              <a:t>5/26</a:t>
            </a:r>
          </a:p>
        </p:txBody>
      </p:sp>
      <p:graphicFrame>
        <p:nvGraphicFramePr>
          <p:cNvPr id="74" name="Table 73">
            <a:extLst>
              <a:ext uri="{FF2B5EF4-FFF2-40B4-BE49-F238E27FC236}">
                <a16:creationId xmlns:a16="http://schemas.microsoft.com/office/drawing/2014/main" id="{F98723C8-169E-4B0F-B008-E6FACD472FEB}"/>
              </a:ext>
            </a:extLst>
          </p:cNvPr>
          <p:cNvGraphicFramePr>
            <a:graphicFrameLocks noGrp="1"/>
          </p:cNvGraphicFramePr>
          <p:nvPr>
            <p:extLst/>
          </p:nvPr>
        </p:nvGraphicFramePr>
        <p:xfrm>
          <a:off x="7154047" y="5448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5" name="TextBox 74">
            <a:extLst>
              <a:ext uri="{FF2B5EF4-FFF2-40B4-BE49-F238E27FC236}">
                <a16:creationId xmlns:a16="http://schemas.microsoft.com/office/drawing/2014/main" id="{C1AA915C-32A8-4D81-9D44-A3AC1A6EB3EB}"/>
              </a:ext>
            </a:extLst>
          </p:cNvPr>
          <p:cNvSpPr txBox="1"/>
          <p:nvPr/>
        </p:nvSpPr>
        <p:spPr>
          <a:xfrm>
            <a:off x="7525836" y="5383932"/>
            <a:ext cx="765418" cy="276999"/>
          </a:xfrm>
          <a:prstGeom prst="rect">
            <a:avLst/>
          </a:prstGeom>
          <a:noFill/>
        </p:spPr>
        <p:txBody>
          <a:bodyPr wrap="square" rtlCol="0">
            <a:spAutoFit/>
          </a:bodyPr>
          <a:lstStyle/>
          <a:p>
            <a:r>
              <a:rPr lang="en-US" sz="1200" b="1" dirty="0"/>
              <a:t>600</a:t>
            </a:r>
          </a:p>
        </p:txBody>
      </p:sp>
      <p:sp>
        <p:nvSpPr>
          <p:cNvPr id="76" name="TextBox 75">
            <a:extLst>
              <a:ext uri="{FF2B5EF4-FFF2-40B4-BE49-F238E27FC236}">
                <a16:creationId xmlns:a16="http://schemas.microsoft.com/office/drawing/2014/main" id="{BF1CC0AF-C518-4F1E-83DA-2BA33D579F24}"/>
              </a:ext>
            </a:extLst>
          </p:cNvPr>
          <p:cNvSpPr txBox="1"/>
          <p:nvPr/>
        </p:nvSpPr>
        <p:spPr>
          <a:xfrm>
            <a:off x="7277355" y="5560271"/>
            <a:ext cx="765418" cy="369332"/>
          </a:xfrm>
          <a:prstGeom prst="rect">
            <a:avLst/>
          </a:prstGeom>
          <a:noFill/>
        </p:spPr>
        <p:txBody>
          <a:bodyPr wrap="square" rtlCol="0">
            <a:spAutoFit/>
          </a:bodyPr>
          <a:lstStyle/>
          <a:p>
            <a:r>
              <a:rPr lang="en-US" b="1" dirty="0"/>
              <a:t>1,000</a:t>
            </a:r>
          </a:p>
        </p:txBody>
      </p:sp>
      <p:sp>
        <p:nvSpPr>
          <p:cNvPr id="77" name="TextBox 76">
            <a:extLst>
              <a:ext uri="{FF2B5EF4-FFF2-40B4-BE49-F238E27FC236}">
                <a16:creationId xmlns:a16="http://schemas.microsoft.com/office/drawing/2014/main" id="{E48642D5-3430-482C-A7B9-8F6CC04A13EE}"/>
              </a:ext>
            </a:extLst>
          </p:cNvPr>
          <p:cNvSpPr txBox="1"/>
          <p:nvPr/>
        </p:nvSpPr>
        <p:spPr>
          <a:xfrm>
            <a:off x="9574840" y="5550591"/>
            <a:ext cx="765418" cy="369332"/>
          </a:xfrm>
          <a:prstGeom prst="rect">
            <a:avLst/>
          </a:prstGeom>
          <a:noFill/>
        </p:spPr>
        <p:txBody>
          <a:bodyPr wrap="square" rtlCol="0">
            <a:spAutoFit/>
          </a:bodyPr>
          <a:lstStyle/>
          <a:p>
            <a:r>
              <a:rPr lang="en-US" b="1" dirty="0"/>
              <a:t>1,000</a:t>
            </a:r>
          </a:p>
        </p:txBody>
      </p:sp>
      <p:graphicFrame>
        <p:nvGraphicFramePr>
          <p:cNvPr id="78" name="Table 77">
            <a:extLst>
              <a:ext uri="{FF2B5EF4-FFF2-40B4-BE49-F238E27FC236}">
                <a16:creationId xmlns:a16="http://schemas.microsoft.com/office/drawing/2014/main" id="{AAF49545-887A-4E4A-B5B6-7DA35045ED3F}"/>
              </a:ext>
            </a:extLst>
          </p:cNvPr>
          <p:cNvGraphicFramePr>
            <a:graphicFrameLocks noGrp="1"/>
          </p:cNvGraphicFramePr>
          <p:nvPr>
            <p:extLst/>
          </p:nvPr>
        </p:nvGraphicFramePr>
        <p:xfrm>
          <a:off x="7153718" y="663087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79" name="TextBox 78">
            <a:extLst>
              <a:ext uri="{FF2B5EF4-FFF2-40B4-BE49-F238E27FC236}">
                <a16:creationId xmlns:a16="http://schemas.microsoft.com/office/drawing/2014/main" id="{14577372-AB49-4F1E-B1E3-DED18BE98069}"/>
              </a:ext>
            </a:extLst>
          </p:cNvPr>
          <p:cNvSpPr txBox="1"/>
          <p:nvPr/>
        </p:nvSpPr>
        <p:spPr>
          <a:xfrm>
            <a:off x="7444337" y="6574906"/>
            <a:ext cx="765418" cy="276999"/>
          </a:xfrm>
          <a:prstGeom prst="rect">
            <a:avLst/>
          </a:prstGeom>
          <a:noFill/>
        </p:spPr>
        <p:txBody>
          <a:bodyPr wrap="square" rtlCol="0">
            <a:spAutoFit/>
          </a:bodyPr>
          <a:lstStyle/>
          <a:p>
            <a:r>
              <a:rPr lang="en-US" sz="1200" b="1" dirty="0"/>
              <a:t>1,600</a:t>
            </a:r>
          </a:p>
        </p:txBody>
      </p:sp>
      <p:sp>
        <p:nvSpPr>
          <p:cNvPr id="80" name="TextBox 79">
            <a:extLst>
              <a:ext uri="{FF2B5EF4-FFF2-40B4-BE49-F238E27FC236}">
                <a16:creationId xmlns:a16="http://schemas.microsoft.com/office/drawing/2014/main" id="{C863B0EB-FEC4-4A6B-BE2E-3F084FB9AD1D}"/>
              </a:ext>
            </a:extLst>
          </p:cNvPr>
          <p:cNvSpPr txBox="1"/>
          <p:nvPr/>
        </p:nvSpPr>
        <p:spPr>
          <a:xfrm>
            <a:off x="1020923" y="5939858"/>
            <a:ext cx="757935" cy="369332"/>
          </a:xfrm>
          <a:prstGeom prst="rect">
            <a:avLst/>
          </a:prstGeom>
          <a:noFill/>
        </p:spPr>
        <p:txBody>
          <a:bodyPr wrap="square" rtlCol="0">
            <a:spAutoFit/>
          </a:bodyPr>
          <a:lstStyle/>
          <a:p>
            <a:r>
              <a:rPr lang="en-US" b="1" dirty="0"/>
              <a:t>5/31</a:t>
            </a:r>
          </a:p>
        </p:txBody>
      </p:sp>
      <p:sp>
        <p:nvSpPr>
          <p:cNvPr id="81" name="TextBox 80">
            <a:extLst>
              <a:ext uri="{FF2B5EF4-FFF2-40B4-BE49-F238E27FC236}">
                <a16:creationId xmlns:a16="http://schemas.microsoft.com/office/drawing/2014/main" id="{0960FBAA-FFC3-47B1-8F86-93417B2A1E5D}"/>
              </a:ext>
            </a:extLst>
          </p:cNvPr>
          <p:cNvSpPr txBox="1"/>
          <p:nvPr/>
        </p:nvSpPr>
        <p:spPr>
          <a:xfrm>
            <a:off x="2654074" y="5939858"/>
            <a:ext cx="735321" cy="369332"/>
          </a:xfrm>
          <a:prstGeom prst="rect">
            <a:avLst/>
          </a:prstGeom>
          <a:noFill/>
        </p:spPr>
        <p:txBody>
          <a:bodyPr wrap="square" rtlCol="0">
            <a:spAutoFit/>
          </a:bodyPr>
          <a:lstStyle/>
          <a:p>
            <a:r>
              <a:rPr lang="en-US" b="1" dirty="0"/>
              <a:t>500</a:t>
            </a:r>
          </a:p>
        </p:txBody>
      </p:sp>
      <p:sp>
        <p:nvSpPr>
          <p:cNvPr id="82" name="TextBox 81">
            <a:extLst>
              <a:ext uri="{FF2B5EF4-FFF2-40B4-BE49-F238E27FC236}">
                <a16:creationId xmlns:a16="http://schemas.microsoft.com/office/drawing/2014/main" id="{02705595-0438-4986-9C10-20A957FCFF52}"/>
              </a:ext>
            </a:extLst>
          </p:cNvPr>
          <p:cNvSpPr txBox="1"/>
          <p:nvPr/>
        </p:nvSpPr>
        <p:spPr>
          <a:xfrm>
            <a:off x="8242397" y="5939858"/>
            <a:ext cx="735321" cy="369332"/>
          </a:xfrm>
          <a:prstGeom prst="rect">
            <a:avLst/>
          </a:prstGeom>
          <a:noFill/>
        </p:spPr>
        <p:txBody>
          <a:bodyPr wrap="square" rtlCol="0">
            <a:spAutoFit/>
          </a:bodyPr>
          <a:lstStyle/>
          <a:p>
            <a:r>
              <a:rPr lang="en-US" b="1" dirty="0"/>
              <a:t>500</a:t>
            </a:r>
          </a:p>
        </p:txBody>
      </p:sp>
      <p:graphicFrame>
        <p:nvGraphicFramePr>
          <p:cNvPr id="83" name="Table 82">
            <a:extLst>
              <a:ext uri="{FF2B5EF4-FFF2-40B4-BE49-F238E27FC236}">
                <a16:creationId xmlns:a16="http://schemas.microsoft.com/office/drawing/2014/main" id="{20762EF5-AD86-4F9A-9068-4AE515604094}"/>
              </a:ext>
            </a:extLst>
          </p:cNvPr>
          <p:cNvGraphicFramePr>
            <a:graphicFrameLocks noGrp="1"/>
          </p:cNvGraphicFramePr>
          <p:nvPr>
            <p:extLst/>
          </p:nvPr>
        </p:nvGraphicFramePr>
        <p:xfrm>
          <a:off x="8707444" y="6629192"/>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84" name="Table 83">
            <a:extLst>
              <a:ext uri="{FF2B5EF4-FFF2-40B4-BE49-F238E27FC236}">
                <a16:creationId xmlns:a16="http://schemas.microsoft.com/office/drawing/2014/main" id="{7C9106D5-5BE9-47F8-B5DB-75BCF10166C6}"/>
              </a:ext>
            </a:extLst>
          </p:cNvPr>
          <p:cNvGraphicFramePr>
            <a:graphicFrameLocks noGrp="1"/>
          </p:cNvGraphicFramePr>
          <p:nvPr>
            <p:extLst/>
          </p:nvPr>
        </p:nvGraphicFramePr>
        <p:xfrm>
          <a:off x="1592806" y="623014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85" name="TextBox 84">
            <a:extLst>
              <a:ext uri="{FF2B5EF4-FFF2-40B4-BE49-F238E27FC236}">
                <a16:creationId xmlns:a16="http://schemas.microsoft.com/office/drawing/2014/main" id="{0F7816E2-EAD9-4F14-B2A4-C00F27DFBDCA}"/>
              </a:ext>
            </a:extLst>
          </p:cNvPr>
          <p:cNvSpPr txBox="1"/>
          <p:nvPr/>
        </p:nvSpPr>
        <p:spPr>
          <a:xfrm>
            <a:off x="1882724" y="6578301"/>
            <a:ext cx="765418" cy="276999"/>
          </a:xfrm>
          <a:prstGeom prst="rect">
            <a:avLst/>
          </a:prstGeom>
          <a:noFill/>
        </p:spPr>
        <p:txBody>
          <a:bodyPr wrap="square" rtlCol="0">
            <a:spAutoFit/>
          </a:bodyPr>
          <a:lstStyle/>
          <a:p>
            <a:r>
              <a:rPr lang="en-US" sz="1200" b="1" dirty="0"/>
              <a:t>7,750</a:t>
            </a:r>
          </a:p>
        </p:txBody>
      </p:sp>
      <p:sp>
        <p:nvSpPr>
          <p:cNvPr id="86" name="TextBox 85">
            <a:extLst>
              <a:ext uri="{FF2B5EF4-FFF2-40B4-BE49-F238E27FC236}">
                <a16:creationId xmlns:a16="http://schemas.microsoft.com/office/drawing/2014/main" id="{934A0127-7F70-4F22-B8E8-701946211CED}"/>
              </a:ext>
            </a:extLst>
          </p:cNvPr>
          <p:cNvSpPr txBox="1"/>
          <p:nvPr/>
        </p:nvSpPr>
        <p:spPr>
          <a:xfrm>
            <a:off x="1899721" y="6170775"/>
            <a:ext cx="765418" cy="276999"/>
          </a:xfrm>
          <a:prstGeom prst="rect">
            <a:avLst/>
          </a:prstGeom>
          <a:noFill/>
        </p:spPr>
        <p:txBody>
          <a:bodyPr wrap="square" rtlCol="0">
            <a:spAutoFit/>
          </a:bodyPr>
          <a:lstStyle/>
          <a:p>
            <a:r>
              <a:rPr lang="en-US" sz="1200" b="1" dirty="0"/>
              <a:t>7,550</a:t>
            </a:r>
          </a:p>
        </p:txBody>
      </p:sp>
      <p:sp>
        <p:nvSpPr>
          <p:cNvPr id="87" name="TextBox 86">
            <a:extLst>
              <a:ext uri="{FF2B5EF4-FFF2-40B4-BE49-F238E27FC236}">
                <a16:creationId xmlns:a16="http://schemas.microsoft.com/office/drawing/2014/main" id="{72412398-F9B5-4BCC-B007-2AE87940AD15}"/>
              </a:ext>
            </a:extLst>
          </p:cNvPr>
          <p:cNvSpPr txBox="1"/>
          <p:nvPr/>
        </p:nvSpPr>
        <p:spPr>
          <a:xfrm>
            <a:off x="8952273" y="6565695"/>
            <a:ext cx="765418" cy="276999"/>
          </a:xfrm>
          <a:prstGeom prst="rect">
            <a:avLst/>
          </a:prstGeom>
          <a:noFill/>
        </p:spPr>
        <p:txBody>
          <a:bodyPr wrap="square" rtlCol="0">
            <a:spAutoFit/>
          </a:bodyPr>
          <a:lstStyle/>
          <a:p>
            <a:r>
              <a:rPr lang="en-US" sz="1200" b="1" dirty="0"/>
              <a:t>7,500</a:t>
            </a:r>
          </a:p>
        </p:txBody>
      </p:sp>
      <p:sp>
        <p:nvSpPr>
          <p:cNvPr id="88" name="TextBox 87">
            <a:extLst>
              <a:ext uri="{FF2B5EF4-FFF2-40B4-BE49-F238E27FC236}">
                <a16:creationId xmlns:a16="http://schemas.microsoft.com/office/drawing/2014/main" id="{A9093C6B-F8C3-45CD-BAC6-D490AB1B27C8}"/>
              </a:ext>
            </a:extLst>
          </p:cNvPr>
          <p:cNvSpPr txBox="1"/>
          <p:nvPr/>
        </p:nvSpPr>
        <p:spPr>
          <a:xfrm>
            <a:off x="1027464" y="6341697"/>
            <a:ext cx="757935" cy="369332"/>
          </a:xfrm>
          <a:prstGeom prst="rect">
            <a:avLst/>
          </a:prstGeom>
          <a:noFill/>
        </p:spPr>
        <p:txBody>
          <a:bodyPr wrap="square" rtlCol="0">
            <a:spAutoFit/>
          </a:bodyPr>
          <a:lstStyle/>
          <a:p>
            <a:r>
              <a:rPr lang="en-US" b="1" dirty="0"/>
              <a:t>5/31</a:t>
            </a:r>
          </a:p>
        </p:txBody>
      </p:sp>
      <p:sp>
        <p:nvSpPr>
          <p:cNvPr id="89" name="TextBox 88">
            <a:extLst>
              <a:ext uri="{FF2B5EF4-FFF2-40B4-BE49-F238E27FC236}">
                <a16:creationId xmlns:a16="http://schemas.microsoft.com/office/drawing/2014/main" id="{8E5BA272-9DE5-4956-9A5A-7E07BCDC4FB4}"/>
              </a:ext>
            </a:extLst>
          </p:cNvPr>
          <p:cNvSpPr txBox="1"/>
          <p:nvPr/>
        </p:nvSpPr>
        <p:spPr>
          <a:xfrm>
            <a:off x="1901782" y="6350053"/>
            <a:ext cx="735321" cy="369332"/>
          </a:xfrm>
          <a:prstGeom prst="rect">
            <a:avLst/>
          </a:prstGeom>
          <a:noFill/>
        </p:spPr>
        <p:txBody>
          <a:bodyPr wrap="square" rtlCol="0">
            <a:spAutoFit/>
          </a:bodyPr>
          <a:lstStyle/>
          <a:p>
            <a:r>
              <a:rPr lang="en-US" b="1" dirty="0"/>
              <a:t>200</a:t>
            </a:r>
          </a:p>
        </p:txBody>
      </p:sp>
      <p:sp>
        <p:nvSpPr>
          <p:cNvPr id="90" name="TextBox 89">
            <a:extLst>
              <a:ext uri="{FF2B5EF4-FFF2-40B4-BE49-F238E27FC236}">
                <a16:creationId xmlns:a16="http://schemas.microsoft.com/office/drawing/2014/main" id="{C92D03D3-9264-4D79-90CB-23BDA8FEC5D9}"/>
              </a:ext>
            </a:extLst>
          </p:cNvPr>
          <p:cNvSpPr txBox="1"/>
          <p:nvPr/>
        </p:nvSpPr>
        <p:spPr>
          <a:xfrm>
            <a:off x="4195663" y="6319327"/>
            <a:ext cx="735321" cy="369332"/>
          </a:xfrm>
          <a:prstGeom prst="rect">
            <a:avLst/>
          </a:prstGeom>
          <a:noFill/>
        </p:spPr>
        <p:txBody>
          <a:bodyPr wrap="square" rtlCol="0">
            <a:spAutoFit/>
          </a:bodyPr>
          <a:lstStyle/>
          <a:p>
            <a:r>
              <a:rPr lang="en-US" b="1" dirty="0"/>
              <a:t>200</a:t>
            </a:r>
          </a:p>
        </p:txBody>
      </p:sp>
      <p:sp>
        <p:nvSpPr>
          <p:cNvPr id="91" name="TextBox 90">
            <a:extLst>
              <a:ext uri="{FF2B5EF4-FFF2-40B4-BE49-F238E27FC236}">
                <a16:creationId xmlns:a16="http://schemas.microsoft.com/office/drawing/2014/main" id="{CD0F4985-9774-49D4-97FD-71E2C2A5D0AC}"/>
              </a:ext>
            </a:extLst>
          </p:cNvPr>
          <p:cNvSpPr txBox="1"/>
          <p:nvPr/>
        </p:nvSpPr>
        <p:spPr>
          <a:xfrm>
            <a:off x="3245526" y="1486437"/>
            <a:ext cx="1258590" cy="584775"/>
          </a:xfrm>
          <a:prstGeom prst="rect">
            <a:avLst/>
          </a:prstGeom>
          <a:noFill/>
        </p:spPr>
        <p:txBody>
          <a:bodyPr wrap="square" rtlCol="0">
            <a:spAutoFit/>
          </a:bodyPr>
          <a:lstStyle/>
          <a:p>
            <a:r>
              <a:rPr lang="en-US" sz="1600" b="1" dirty="0"/>
              <a:t>   Accounts </a:t>
            </a:r>
          </a:p>
          <a:p>
            <a:r>
              <a:rPr lang="en-US" sz="1600" b="1" dirty="0"/>
              <a:t>  Receivable</a:t>
            </a:r>
          </a:p>
        </p:txBody>
      </p:sp>
      <p:sp>
        <p:nvSpPr>
          <p:cNvPr id="92" name="TextBox 91">
            <a:extLst>
              <a:ext uri="{FF2B5EF4-FFF2-40B4-BE49-F238E27FC236}">
                <a16:creationId xmlns:a16="http://schemas.microsoft.com/office/drawing/2014/main" id="{4DE1E56D-33A3-413E-9F19-47A718FA4EBF}"/>
              </a:ext>
            </a:extLst>
          </p:cNvPr>
          <p:cNvSpPr txBox="1"/>
          <p:nvPr/>
        </p:nvSpPr>
        <p:spPr>
          <a:xfrm>
            <a:off x="3440057" y="6585643"/>
            <a:ext cx="765418" cy="276999"/>
          </a:xfrm>
          <a:prstGeom prst="rect">
            <a:avLst/>
          </a:prstGeom>
          <a:noFill/>
        </p:spPr>
        <p:txBody>
          <a:bodyPr wrap="square" rtlCol="0">
            <a:spAutoFit/>
          </a:bodyPr>
          <a:lstStyle/>
          <a:p>
            <a:r>
              <a:rPr lang="en-US" sz="1200" b="1" dirty="0"/>
              <a:t>1,200</a:t>
            </a:r>
          </a:p>
        </p:txBody>
      </p:sp>
      <p:sp>
        <p:nvSpPr>
          <p:cNvPr id="93" name="TextBox 92">
            <a:extLst>
              <a:ext uri="{FF2B5EF4-FFF2-40B4-BE49-F238E27FC236}">
                <a16:creationId xmlns:a16="http://schemas.microsoft.com/office/drawing/2014/main" id="{F8FEABD2-427C-4218-A55B-F5175DEC4616}"/>
              </a:ext>
            </a:extLst>
          </p:cNvPr>
          <p:cNvSpPr txBox="1"/>
          <p:nvPr/>
        </p:nvSpPr>
        <p:spPr>
          <a:xfrm>
            <a:off x="9744357" y="6565696"/>
            <a:ext cx="765418" cy="276999"/>
          </a:xfrm>
          <a:prstGeom prst="rect">
            <a:avLst/>
          </a:prstGeom>
          <a:noFill/>
        </p:spPr>
        <p:txBody>
          <a:bodyPr wrap="square" rtlCol="0">
            <a:spAutoFit/>
          </a:bodyPr>
          <a:lstStyle/>
          <a:p>
            <a:r>
              <a:rPr lang="en-US" sz="1200" b="1" dirty="0"/>
              <a:t>2,500</a:t>
            </a:r>
          </a:p>
        </p:txBody>
      </p:sp>
      <p:sp>
        <p:nvSpPr>
          <p:cNvPr id="94" name="TextBox 93">
            <a:extLst>
              <a:ext uri="{FF2B5EF4-FFF2-40B4-BE49-F238E27FC236}">
                <a16:creationId xmlns:a16="http://schemas.microsoft.com/office/drawing/2014/main" id="{454E818B-D5E5-4A4A-8B28-DD8080ED583A}"/>
              </a:ext>
            </a:extLst>
          </p:cNvPr>
          <p:cNvSpPr txBox="1"/>
          <p:nvPr/>
        </p:nvSpPr>
        <p:spPr>
          <a:xfrm>
            <a:off x="10510322" y="6566933"/>
            <a:ext cx="765418" cy="276999"/>
          </a:xfrm>
          <a:prstGeom prst="rect">
            <a:avLst/>
          </a:prstGeom>
          <a:noFill/>
        </p:spPr>
        <p:txBody>
          <a:bodyPr wrap="square" rtlCol="0">
            <a:spAutoFit/>
          </a:bodyPr>
          <a:lstStyle/>
          <a:p>
            <a:r>
              <a:rPr lang="en-US" sz="1200" b="1" dirty="0"/>
              <a:t>4,750</a:t>
            </a:r>
          </a:p>
        </p:txBody>
      </p:sp>
      <p:graphicFrame>
        <p:nvGraphicFramePr>
          <p:cNvPr id="95" name="Table 94">
            <a:extLst>
              <a:ext uri="{FF2B5EF4-FFF2-40B4-BE49-F238E27FC236}">
                <a16:creationId xmlns:a16="http://schemas.microsoft.com/office/drawing/2014/main" id="{76BC2FE0-0C32-4211-9F5A-A4A87D559EC2}"/>
              </a:ext>
            </a:extLst>
          </p:cNvPr>
          <p:cNvGraphicFramePr>
            <a:graphicFrameLocks noGrp="1"/>
          </p:cNvGraphicFramePr>
          <p:nvPr>
            <p:extLst/>
          </p:nvPr>
        </p:nvGraphicFramePr>
        <p:xfrm>
          <a:off x="1571691" y="6641011"/>
          <a:ext cx="757288" cy="365760"/>
        </p:xfrm>
        <a:graphic>
          <a:graphicData uri="http://schemas.openxmlformats.org/drawingml/2006/table">
            <a:tbl>
              <a:tblPr/>
              <a:tblGrid>
                <a:gridCol w="75728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7" name="Table 96">
            <a:extLst>
              <a:ext uri="{FF2B5EF4-FFF2-40B4-BE49-F238E27FC236}">
                <a16:creationId xmlns:a16="http://schemas.microsoft.com/office/drawing/2014/main" id="{D694B5D6-4F26-4F53-8882-39D28738BCEF}"/>
              </a:ext>
            </a:extLst>
          </p:cNvPr>
          <p:cNvGraphicFramePr>
            <a:graphicFrameLocks noGrp="1"/>
          </p:cNvGraphicFramePr>
          <p:nvPr>
            <p:extLst/>
          </p:nvPr>
        </p:nvGraphicFramePr>
        <p:xfrm>
          <a:off x="9451569" y="6630850"/>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8" name="Table 97">
            <a:extLst>
              <a:ext uri="{FF2B5EF4-FFF2-40B4-BE49-F238E27FC236}">
                <a16:creationId xmlns:a16="http://schemas.microsoft.com/office/drawing/2014/main" id="{0CE6ACBC-981D-4E76-8D1E-7C3A09708FB8}"/>
              </a:ext>
            </a:extLst>
          </p:cNvPr>
          <p:cNvGraphicFramePr>
            <a:graphicFrameLocks noGrp="1"/>
          </p:cNvGraphicFramePr>
          <p:nvPr>
            <p:extLst/>
          </p:nvPr>
        </p:nvGraphicFramePr>
        <p:xfrm>
          <a:off x="3134054" y="6641011"/>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graphicFrame>
        <p:nvGraphicFramePr>
          <p:cNvPr id="99" name="Table 98">
            <a:extLst>
              <a:ext uri="{FF2B5EF4-FFF2-40B4-BE49-F238E27FC236}">
                <a16:creationId xmlns:a16="http://schemas.microsoft.com/office/drawing/2014/main" id="{5D169DAC-63C8-41D5-B402-629D2EB3A57F}"/>
              </a:ext>
            </a:extLst>
          </p:cNvPr>
          <p:cNvGraphicFramePr>
            <a:graphicFrameLocks noGrp="1"/>
          </p:cNvGraphicFramePr>
          <p:nvPr>
            <p:extLst/>
          </p:nvPr>
        </p:nvGraphicFramePr>
        <p:xfrm>
          <a:off x="10207717" y="6624836"/>
          <a:ext cx="743578" cy="365760"/>
        </p:xfrm>
        <a:graphic>
          <a:graphicData uri="http://schemas.openxmlformats.org/drawingml/2006/table">
            <a:tbl>
              <a:tblPr/>
              <a:tblGrid>
                <a:gridCol w="743578">
                  <a:extLst>
                    <a:ext uri="{9D8B030D-6E8A-4147-A177-3AD203B41FA5}">
                      <a16:colId xmlns:a16="http://schemas.microsoft.com/office/drawing/2014/main" val="1150067656"/>
                    </a:ext>
                  </a:extLst>
                </a:gridCol>
              </a:tblGrid>
              <a:tr h="216963">
                <a:tc>
                  <a:txBody>
                    <a:bodyPr/>
                    <a:lstStyle/>
                    <a:p>
                      <a:endParaRPr lang="en-US" b="1"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86538383"/>
                  </a:ext>
                </a:extLst>
              </a:tr>
            </a:tbl>
          </a:graphicData>
        </a:graphic>
      </p:graphicFrame>
      <p:sp>
        <p:nvSpPr>
          <p:cNvPr id="23" name="Rectangle 22"/>
          <p:cNvSpPr/>
          <p:nvPr/>
        </p:nvSpPr>
        <p:spPr>
          <a:xfrm>
            <a:off x="703603" y="3503700"/>
            <a:ext cx="10784793" cy="25199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a:t>The final balances from the transaction recording process is the source of the amounts used on financial statements.</a:t>
            </a:r>
            <a:endParaRPr lang="en-US"/>
          </a:p>
          <a:p>
            <a:r>
              <a:rPr lang="en-US"/>
              <a:t> </a:t>
            </a:r>
          </a:p>
          <a:p>
            <a:r>
              <a:rPr lang="en-US"/>
              <a:t> </a:t>
            </a:r>
          </a:p>
        </p:txBody>
      </p:sp>
      <p:cxnSp>
        <p:nvCxnSpPr>
          <p:cNvPr id="31" name="Straight Connector 30"/>
          <p:cNvCxnSpPr/>
          <p:nvPr/>
        </p:nvCxnSpPr>
        <p:spPr>
          <a:xfrm>
            <a:off x="1551735" y="3515125"/>
            <a:ext cx="939956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518621" y="6010359"/>
            <a:ext cx="9399568" cy="2183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074959" y="4211185"/>
            <a:ext cx="8504547" cy="1477328"/>
          </a:xfrm>
          <a:prstGeom prst="rect">
            <a:avLst/>
          </a:prstGeom>
          <a:noFill/>
        </p:spPr>
        <p:txBody>
          <a:bodyPr wrap="square" rtlCol="0">
            <a:spAutoFit/>
          </a:bodyPr>
          <a:lstStyle/>
          <a:p>
            <a:r>
              <a:rPr lang="en-US" sz="2400" b="1" dirty="0"/>
              <a:t>The final balances of each asset, liability and owner’s equity (below) from the transaction recording process are used in the balance sheet.</a:t>
            </a:r>
            <a:endParaRPr lang="en-US" sz="2400" dirty="0"/>
          </a:p>
          <a:p>
            <a:endParaRPr lang="en-US" dirty="0"/>
          </a:p>
        </p:txBody>
      </p:sp>
      <p:sp>
        <p:nvSpPr>
          <p:cNvPr id="101" name="TextBox 100">
            <a:extLst>
              <a:ext uri="{FF2B5EF4-FFF2-40B4-BE49-F238E27FC236}">
                <a16:creationId xmlns:a16="http://schemas.microsoft.com/office/drawing/2014/main" id="{1D7DC8F6-D381-4013-B131-582A064FCC5A}"/>
              </a:ext>
            </a:extLst>
          </p:cNvPr>
          <p:cNvSpPr txBox="1"/>
          <p:nvPr/>
        </p:nvSpPr>
        <p:spPr>
          <a:xfrm>
            <a:off x="10177141" y="2025631"/>
            <a:ext cx="817871" cy="969496"/>
          </a:xfrm>
          <a:prstGeom prst="rect">
            <a:avLst/>
          </a:prstGeom>
          <a:noFill/>
        </p:spPr>
        <p:txBody>
          <a:bodyPr wrap="square" rtlCol="0">
            <a:spAutoFit/>
          </a:bodyPr>
          <a:lstStyle/>
          <a:p>
            <a:r>
              <a:rPr lang="en-US" sz="1100" b="1" dirty="0">
                <a:solidFill>
                  <a:schemeClr val="bg1"/>
                </a:solidFill>
              </a:rPr>
              <a:t>Revenue</a:t>
            </a:r>
          </a:p>
          <a:p>
            <a:r>
              <a:rPr lang="en-US" sz="1100" b="1" dirty="0">
                <a:solidFill>
                  <a:schemeClr val="bg1"/>
                </a:solidFill>
              </a:rPr>
              <a:t>     </a:t>
            </a:r>
            <a:r>
              <a:rPr lang="en-US" dirty="0">
                <a:solidFill>
                  <a:schemeClr val="bg1"/>
                </a:solidFill>
              </a:rPr>
              <a:t> +</a:t>
            </a:r>
          </a:p>
          <a:p>
            <a:pPr algn="ctr"/>
            <a:endParaRPr lang="en-US" sz="1000" b="1" dirty="0">
              <a:solidFill>
                <a:schemeClr val="bg1"/>
              </a:solidFill>
            </a:endParaRPr>
          </a:p>
          <a:p>
            <a:endParaRPr lang="en-US" dirty="0"/>
          </a:p>
        </p:txBody>
      </p:sp>
    </p:spTree>
    <p:extLst>
      <p:ext uri="{BB962C8B-B14F-4D97-AF65-F5344CB8AC3E}">
        <p14:creationId xmlns:p14="http://schemas.microsoft.com/office/powerpoint/2010/main" val="382638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FD4F-9B6D-4640-B225-6DFCEBE08108}"/>
              </a:ext>
            </a:extLst>
          </p:cNvPr>
          <p:cNvSpPr>
            <a:spLocks noGrp="1"/>
          </p:cNvSpPr>
          <p:nvPr>
            <p:ph type="title"/>
          </p:nvPr>
        </p:nvSpPr>
        <p:spPr>
          <a:xfrm>
            <a:off x="838200" y="365126"/>
            <a:ext cx="10515600" cy="365125"/>
          </a:xfrm>
        </p:spPr>
        <p:txBody>
          <a:bodyPr>
            <a:normAutofit fontScale="90000"/>
          </a:bodyPr>
          <a:lstStyle/>
          <a:p>
            <a:pPr algn="ctr"/>
            <a:r>
              <a:rPr lang="en-US" sz="3100" b="1" dirty="0">
                <a:solidFill>
                  <a:schemeClr val="accent1">
                    <a:lumMod val="75000"/>
                  </a:schemeClr>
                </a:solidFill>
              </a:rPr>
              <a:t>Identify and Prepare a Balance Sheet</a:t>
            </a:r>
            <a:br>
              <a:rPr lang="en-US" dirty="0"/>
            </a:br>
            <a:endParaRPr lang="en-US" dirty="0"/>
          </a:p>
        </p:txBody>
      </p:sp>
      <p:sp>
        <p:nvSpPr>
          <p:cNvPr id="3" name="Footer Placeholder 2">
            <a:extLst>
              <a:ext uri="{FF2B5EF4-FFF2-40B4-BE49-F238E27FC236}">
                <a16:creationId xmlns:a16="http://schemas.microsoft.com/office/drawing/2014/main" id="{418E1B30-108C-4B92-BF9B-C4E05262E340}"/>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E01E56A8-787A-4E97-8781-F23A5E88C661}"/>
              </a:ext>
            </a:extLst>
          </p:cNvPr>
          <p:cNvSpPr/>
          <p:nvPr/>
        </p:nvSpPr>
        <p:spPr>
          <a:xfrm>
            <a:off x="987878" y="2011060"/>
            <a:ext cx="1069524"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Example:</a:t>
            </a:r>
          </a:p>
        </p:txBody>
      </p:sp>
      <p:graphicFrame>
        <p:nvGraphicFramePr>
          <p:cNvPr id="5" name="Table 4">
            <a:extLst>
              <a:ext uri="{FF2B5EF4-FFF2-40B4-BE49-F238E27FC236}">
                <a16:creationId xmlns:a16="http://schemas.microsoft.com/office/drawing/2014/main" id="{84DCBA92-43E7-42CE-BF2F-6EE49F3DFF3A}"/>
              </a:ext>
            </a:extLst>
          </p:cNvPr>
          <p:cNvGraphicFramePr>
            <a:graphicFrameLocks noGrp="1"/>
          </p:cNvGraphicFramePr>
          <p:nvPr>
            <p:extLst>
              <p:ext uri="{D42A27DB-BD31-4B8C-83A1-F6EECF244321}">
                <p14:modId xmlns:p14="http://schemas.microsoft.com/office/powerpoint/2010/main" val="4033445392"/>
              </p:ext>
            </p:extLst>
          </p:nvPr>
        </p:nvGraphicFramePr>
        <p:xfrm>
          <a:off x="2649196" y="914917"/>
          <a:ext cx="6644829" cy="3017159"/>
        </p:xfrm>
        <a:graphic>
          <a:graphicData uri="http://schemas.openxmlformats.org/drawingml/2006/table">
            <a:tbl>
              <a:tblPr firstRow="1" firstCol="1" bandRow="1">
                <a:tableStyleId>{2D5ABB26-0587-4C30-8999-92F81FD0307C}</a:tableStyleId>
              </a:tblPr>
              <a:tblGrid>
                <a:gridCol w="2429716">
                  <a:extLst>
                    <a:ext uri="{9D8B030D-6E8A-4147-A177-3AD203B41FA5}">
                      <a16:colId xmlns:a16="http://schemas.microsoft.com/office/drawing/2014/main" val="1332691376"/>
                    </a:ext>
                  </a:extLst>
                </a:gridCol>
                <a:gridCol w="730319">
                  <a:extLst>
                    <a:ext uri="{9D8B030D-6E8A-4147-A177-3AD203B41FA5}">
                      <a16:colId xmlns:a16="http://schemas.microsoft.com/office/drawing/2014/main" val="2436630329"/>
                    </a:ext>
                  </a:extLst>
                </a:gridCol>
                <a:gridCol w="250158">
                  <a:extLst>
                    <a:ext uri="{9D8B030D-6E8A-4147-A177-3AD203B41FA5}">
                      <a16:colId xmlns:a16="http://schemas.microsoft.com/office/drawing/2014/main" val="617611733"/>
                    </a:ext>
                  </a:extLst>
                </a:gridCol>
                <a:gridCol w="2057534">
                  <a:extLst>
                    <a:ext uri="{9D8B030D-6E8A-4147-A177-3AD203B41FA5}">
                      <a16:colId xmlns:a16="http://schemas.microsoft.com/office/drawing/2014/main" val="2082845060"/>
                    </a:ext>
                  </a:extLst>
                </a:gridCol>
                <a:gridCol w="926944">
                  <a:extLst>
                    <a:ext uri="{9D8B030D-6E8A-4147-A177-3AD203B41FA5}">
                      <a16:colId xmlns:a16="http://schemas.microsoft.com/office/drawing/2014/main" val="230161831"/>
                    </a:ext>
                  </a:extLst>
                </a:gridCol>
                <a:gridCol w="250158">
                  <a:extLst>
                    <a:ext uri="{9D8B030D-6E8A-4147-A177-3AD203B41FA5}">
                      <a16:colId xmlns:a16="http://schemas.microsoft.com/office/drawing/2014/main" val="3021693974"/>
                    </a:ext>
                  </a:extLst>
                </a:gridCol>
              </a:tblGrid>
              <a:tr h="457149">
                <a:tc gridSpan="6">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Balance Sheet</a:t>
                      </a:r>
                    </a:p>
                    <a:p>
                      <a:pPr marL="0" marR="0" algn="ctr">
                        <a:spcBef>
                          <a:spcPts val="0"/>
                        </a:spcBef>
                        <a:spcAft>
                          <a:spcPts val="0"/>
                        </a:spcAft>
                      </a:pPr>
                      <a:r>
                        <a:rPr lang="en-US" sz="1400" b="1" dirty="0">
                          <a:effectLst/>
                        </a:rPr>
                        <a:t>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1857500"/>
                  </a:ext>
                </a:extLst>
              </a:tr>
              <a:tr h="152383">
                <a:tc>
                  <a:txBody>
                    <a:bodyPr/>
                    <a:lstStyle/>
                    <a:p>
                      <a:pPr marL="0" marR="0" algn="ctr">
                        <a:spcBef>
                          <a:spcPts val="600"/>
                        </a:spcBef>
                        <a:spcAft>
                          <a:spcPts val="0"/>
                        </a:spcAft>
                      </a:pPr>
                      <a:r>
                        <a:rPr lang="en-US" sz="1400" b="1" dirty="0">
                          <a:effectLst/>
                        </a:rPr>
                        <a:t>Assets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dirty="0">
                          <a:effectLst/>
                        </a:rPr>
                        <a:t>         </a:t>
                      </a:r>
                      <a:r>
                        <a:rPr lang="en-US" sz="1400" b="1" dirty="0">
                          <a:effectLst/>
                        </a:rPr>
                        <a:t>Liabilities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2847792"/>
                  </a:ext>
                </a:extLst>
              </a:tr>
              <a:tr h="253920">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dirty="0">
                          <a:effectLst/>
                        </a:rPr>
                        <a:t> $ 7,750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3603938"/>
                  </a:ext>
                </a:extLst>
              </a:tr>
              <a:tr h="253920">
                <a:tc>
                  <a:txBody>
                    <a:bodyPr/>
                    <a:lstStyle/>
                    <a:p>
                      <a:pPr marL="0" marR="0">
                        <a:spcBef>
                          <a:spcPts val="0"/>
                        </a:spcBef>
                        <a:spcAft>
                          <a:spcPts val="0"/>
                        </a:spcAft>
                      </a:pPr>
                      <a:r>
                        <a:rPr lang="en-US" sz="1400">
                          <a:effectLst/>
                        </a:rPr>
                        <a:t>Accounts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94728207"/>
                  </a:ext>
                </a:extLst>
              </a:tr>
              <a:tr h="253920">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2,400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9845203"/>
                  </a:ext>
                </a:extLst>
              </a:tr>
              <a:tr h="1523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r>
                        <a:rPr lang="en-US" sz="1400" b="1" dirty="0">
                          <a:effectLst/>
                        </a:rPr>
                        <a:t>Owner’s Equity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55594170"/>
                  </a:ext>
                </a:extLst>
              </a:tr>
              <a:tr h="1523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R. Flores,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05364113"/>
                  </a:ext>
                </a:extLst>
              </a:tr>
              <a:tr h="1523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92973914"/>
                  </a:ext>
                </a:extLst>
              </a:tr>
              <a:tr h="15238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Total liabilities 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06377373"/>
                  </a:ext>
                </a:extLst>
              </a:tr>
              <a:tr h="380879">
                <a:tc>
                  <a:txBody>
                    <a:bodyPr/>
                    <a:lstStyle/>
                    <a:p>
                      <a:pPr marL="0" marR="0">
                        <a:spcBef>
                          <a:spcPts val="0"/>
                        </a:spcBef>
                        <a:spcAft>
                          <a:spcPts val="0"/>
                        </a:spcAft>
                      </a:pPr>
                      <a:r>
                        <a:rPr lang="en-US" sz="1400" dirty="0">
                          <a:effectLst/>
                        </a:rPr>
                        <a:t>  Total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u="sng" baseline="0" dirty="0">
                          <a:effectLst/>
                        </a:rPr>
                        <a:t>$11,350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owner’s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baseline="0" dirty="0">
                          <a:effectLst/>
                        </a:rPr>
                        <a:t>$11,350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2677876"/>
                  </a:ext>
                </a:extLst>
              </a:tr>
              <a:tr h="152383">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5307888"/>
                  </a:ext>
                </a:extLst>
              </a:tr>
            </a:tbl>
          </a:graphicData>
        </a:graphic>
      </p:graphicFrame>
      <p:sp>
        <p:nvSpPr>
          <p:cNvPr id="9" name="Rectangle 8">
            <a:extLst>
              <a:ext uri="{FF2B5EF4-FFF2-40B4-BE49-F238E27FC236}">
                <a16:creationId xmlns:a16="http://schemas.microsoft.com/office/drawing/2014/main" id="{2B0BC8E6-CFD4-422E-A2C7-1CA58E60EEC5}"/>
              </a:ext>
            </a:extLst>
          </p:cNvPr>
          <p:cNvSpPr/>
          <p:nvPr/>
        </p:nvSpPr>
        <p:spPr>
          <a:xfrm>
            <a:off x="401652" y="3661201"/>
            <a:ext cx="11656464" cy="270073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Key Points:</a:t>
            </a:r>
            <a:endParaRPr lang="en-US"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174625" indent="-174625">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1. Just like the accounting equation, the balance sheet shows wealth (assets) and claims (liabilities and owner's equity) on the wealth.  Each side balances at </a:t>
            </a:r>
            <a:r>
              <a:rPr lang="en-US" dirty="0">
                <a:latin typeface="Times New Roman" panose="02020603050405020304" pitchFamily="18" charset="0"/>
                <a:ea typeface="MS Mincho" panose="02020609040205080304" pitchFamily="49" charset="-128"/>
                <a:cs typeface="Times New Roman" panose="02020603050405020304" pitchFamily="18" charset="0"/>
              </a:rPr>
              <a:t>$11,350</a:t>
            </a:r>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174625" indent="-174625">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2. The balance sheet is a point in time, not a period of time. It shows position, like a flash photograph.  In this case, after the close of business on May 31. </a:t>
            </a:r>
          </a:p>
          <a:p>
            <a:pPr marL="174625" indent="-174625">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3. Notice that the owner's equity of $9,750 is exactly the same balance as shows on the statement of owner's equity. </a:t>
            </a:r>
          </a:p>
          <a:p>
            <a:pPr marL="174625" indent="-174625">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4. Amounts on the balance sheet come from the final balances after recording all transactions, and from the final balance on the statement of owner's equity. </a:t>
            </a:r>
          </a:p>
        </p:txBody>
      </p:sp>
      <p:cxnSp>
        <p:nvCxnSpPr>
          <p:cNvPr id="10" name="Straight Connector 9">
            <a:extLst>
              <a:ext uri="{FF2B5EF4-FFF2-40B4-BE49-F238E27FC236}">
                <a16:creationId xmlns:a16="http://schemas.microsoft.com/office/drawing/2014/main" id="{F3C4A84F-94B1-4445-A12E-E49A9520D1AD}"/>
              </a:ext>
            </a:extLst>
          </p:cNvPr>
          <p:cNvCxnSpPr>
            <a:cxnSpLocks/>
          </p:cNvCxnSpPr>
          <p:nvPr/>
        </p:nvCxnSpPr>
        <p:spPr>
          <a:xfrm>
            <a:off x="5238437" y="2482485"/>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C4A84F-94B1-4445-A12E-E49A9520D1AD}"/>
              </a:ext>
            </a:extLst>
          </p:cNvPr>
          <p:cNvCxnSpPr>
            <a:cxnSpLocks/>
          </p:cNvCxnSpPr>
          <p:nvPr/>
        </p:nvCxnSpPr>
        <p:spPr>
          <a:xfrm>
            <a:off x="8451791" y="2956845"/>
            <a:ext cx="527534" cy="42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2586695-E028-424D-8026-5C2D7CC37DB3}"/>
              </a:ext>
            </a:extLst>
          </p:cNvPr>
          <p:cNvCxnSpPr>
            <a:cxnSpLocks/>
          </p:cNvCxnSpPr>
          <p:nvPr/>
        </p:nvCxnSpPr>
        <p:spPr>
          <a:xfrm>
            <a:off x="5184278" y="3600099"/>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586695-E028-424D-8026-5C2D7CC37DB3}"/>
              </a:ext>
            </a:extLst>
          </p:cNvPr>
          <p:cNvCxnSpPr>
            <a:cxnSpLocks/>
          </p:cNvCxnSpPr>
          <p:nvPr/>
        </p:nvCxnSpPr>
        <p:spPr>
          <a:xfrm>
            <a:off x="8431680" y="3600099"/>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323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47D3-601D-424F-A665-B0588537CB5E}"/>
              </a:ext>
            </a:extLst>
          </p:cNvPr>
          <p:cNvSpPr>
            <a:spLocks noGrp="1"/>
          </p:cNvSpPr>
          <p:nvPr>
            <p:ph type="title"/>
          </p:nvPr>
        </p:nvSpPr>
        <p:spPr>
          <a:xfrm>
            <a:off x="1143000" y="32802"/>
            <a:ext cx="10515600" cy="626187"/>
          </a:xfrm>
        </p:spPr>
        <p:txBody>
          <a:bodyPr>
            <a:normAutofit/>
          </a:bodyPr>
          <a:lstStyle/>
          <a:p>
            <a:pPr algn="ctr"/>
            <a:r>
              <a:rPr lang="en-US" sz="2800" b="1" dirty="0">
                <a:solidFill>
                  <a:schemeClr val="accent1">
                    <a:lumMod val="75000"/>
                  </a:schemeClr>
                </a:solidFill>
              </a:rPr>
              <a:t>How to properly format a balance sheet</a:t>
            </a:r>
            <a:endParaRPr lang="en-US" sz="2800" dirty="0">
              <a:solidFill>
                <a:schemeClr val="accent1">
                  <a:lumMod val="75000"/>
                </a:schemeClr>
              </a:solidFill>
            </a:endParaRPr>
          </a:p>
        </p:txBody>
      </p:sp>
      <p:sp>
        <p:nvSpPr>
          <p:cNvPr id="3" name="Footer Placeholder 2">
            <a:extLst>
              <a:ext uri="{FF2B5EF4-FFF2-40B4-BE49-F238E27FC236}">
                <a16:creationId xmlns:a16="http://schemas.microsoft.com/office/drawing/2014/main" id="{9071197E-B14C-49EA-A1F3-A1F1B32EEDB4}"/>
              </a:ext>
            </a:extLst>
          </p:cNvPr>
          <p:cNvSpPr>
            <a:spLocks noGrp="1"/>
          </p:cNvSpPr>
          <p:nvPr>
            <p:ph type="ftr" sz="quarter" idx="11"/>
          </p:nvPr>
        </p:nvSpPr>
        <p:spPr/>
        <p:txBody>
          <a:bodyPr/>
          <a:lstStyle/>
          <a:p>
            <a:r>
              <a:rPr lang="en-US"/>
              <a:t>© Copyright 2018 Worthy and James Publishing</a:t>
            </a:r>
          </a:p>
        </p:txBody>
      </p:sp>
      <p:graphicFrame>
        <p:nvGraphicFramePr>
          <p:cNvPr id="5" name="Table 4">
            <a:extLst>
              <a:ext uri="{FF2B5EF4-FFF2-40B4-BE49-F238E27FC236}">
                <a16:creationId xmlns:a16="http://schemas.microsoft.com/office/drawing/2014/main" id="{3FB89DE7-DFAB-432F-B1C6-B33B8A3A0869}"/>
              </a:ext>
            </a:extLst>
          </p:cNvPr>
          <p:cNvGraphicFramePr>
            <a:graphicFrameLocks noGrp="1"/>
          </p:cNvGraphicFramePr>
          <p:nvPr>
            <p:extLst>
              <p:ext uri="{D42A27DB-BD31-4B8C-83A1-F6EECF244321}">
                <p14:modId xmlns:p14="http://schemas.microsoft.com/office/powerpoint/2010/main" val="3885234705"/>
              </p:ext>
            </p:extLst>
          </p:nvPr>
        </p:nvGraphicFramePr>
        <p:xfrm>
          <a:off x="2674833" y="788747"/>
          <a:ext cx="7118647" cy="2821228"/>
        </p:xfrm>
        <a:graphic>
          <a:graphicData uri="http://schemas.openxmlformats.org/drawingml/2006/table">
            <a:tbl>
              <a:tblPr firstRow="1" firstCol="1" bandRow="1">
                <a:tableStyleId>{2D5ABB26-0587-4C30-8999-92F81FD0307C}</a:tableStyleId>
              </a:tblPr>
              <a:tblGrid>
                <a:gridCol w="2602970">
                  <a:extLst>
                    <a:ext uri="{9D8B030D-6E8A-4147-A177-3AD203B41FA5}">
                      <a16:colId xmlns:a16="http://schemas.microsoft.com/office/drawing/2014/main" val="1489749147"/>
                    </a:ext>
                  </a:extLst>
                </a:gridCol>
                <a:gridCol w="782395">
                  <a:extLst>
                    <a:ext uri="{9D8B030D-6E8A-4147-A177-3AD203B41FA5}">
                      <a16:colId xmlns:a16="http://schemas.microsoft.com/office/drawing/2014/main" val="756495388"/>
                    </a:ext>
                  </a:extLst>
                </a:gridCol>
                <a:gridCol w="267996">
                  <a:extLst>
                    <a:ext uri="{9D8B030D-6E8A-4147-A177-3AD203B41FA5}">
                      <a16:colId xmlns:a16="http://schemas.microsoft.com/office/drawing/2014/main" val="856827790"/>
                    </a:ext>
                  </a:extLst>
                </a:gridCol>
                <a:gridCol w="2204249">
                  <a:extLst>
                    <a:ext uri="{9D8B030D-6E8A-4147-A177-3AD203B41FA5}">
                      <a16:colId xmlns:a16="http://schemas.microsoft.com/office/drawing/2014/main" val="3032255839"/>
                    </a:ext>
                  </a:extLst>
                </a:gridCol>
                <a:gridCol w="993041">
                  <a:extLst>
                    <a:ext uri="{9D8B030D-6E8A-4147-A177-3AD203B41FA5}">
                      <a16:colId xmlns:a16="http://schemas.microsoft.com/office/drawing/2014/main" val="3166444339"/>
                    </a:ext>
                  </a:extLst>
                </a:gridCol>
                <a:gridCol w="267996">
                  <a:extLst>
                    <a:ext uri="{9D8B030D-6E8A-4147-A177-3AD203B41FA5}">
                      <a16:colId xmlns:a16="http://schemas.microsoft.com/office/drawing/2014/main" val="3984554253"/>
                    </a:ext>
                  </a:extLst>
                </a:gridCol>
              </a:tblGrid>
              <a:tr h="617289">
                <a:tc gridSpan="6">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Balance Sheet</a:t>
                      </a:r>
                    </a:p>
                    <a:p>
                      <a:pPr marL="0" marR="0" algn="ctr">
                        <a:spcBef>
                          <a:spcPts val="0"/>
                        </a:spcBef>
                        <a:spcAft>
                          <a:spcPts val="0"/>
                        </a:spcAft>
                      </a:pPr>
                      <a:r>
                        <a:rPr lang="en-US" sz="1400" b="1" dirty="0">
                          <a:effectLst/>
                        </a:rPr>
                        <a:t>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43054064"/>
                  </a:ext>
                </a:extLst>
              </a:tr>
              <a:tr h="205763">
                <a:tc>
                  <a:txBody>
                    <a:bodyPr/>
                    <a:lstStyle/>
                    <a:p>
                      <a:pPr marL="0" marR="0" algn="ctr">
                        <a:spcBef>
                          <a:spcPts val="600"/>
                        </a:spcBef>
                        <a:spcAft>
                          <a:spcPts val="0"/>
                        </a:spcAft>
                      </a:pPr>
                      <a:r>
                        <a:rPr lang="en-US" sz="1400" b="1" dirty="0">
                          <a:effectLst/>
                        </a:rPr>
                        <a:t>Assets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dirty="0">
                          <a:effectLst/>
                        </a:rPr>
                        <a:t>         </a:t>
                      </a:r>
                      <a:r>
                        <a:rPr lang="en-US" sz="1400" b="1" dirty="0">
                          <a:effectLst/>
                        </a:rPr>
                        <a:t>Liabilities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r">
                        <a:spcBef>
                          <a:spcPts val="60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19551842"/>
                  </a:ext>
                </a:extLst>
              </a:tr>
              <a:tr h="205763">
                <a:tc>
                  <a:txBody>
                    <a:bodyPr/>
                    <a:lstStyle/>
                    <a:p>
                      <a:pPr marL="0" marR="0">
                        <a:spcBef>
                          <a:spcPts val="0"/>
                        </a:spcBef>
                        <a:spcAft>
                          <a:spcPts val="0"/>
                        </a:spcAft>
                      </a:pPr>
                      <a:r>
                        <a:rPr lang="en-US" sz="1400" dirty="0">
                          <a:effectLst/>
                        </a:rPr>
                        <a:t>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dirty="0">
                          <a:effectLst/>
                        </a:rPr>
                        <a:t> $ 7,750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62887641"/>
                  </a:ext>
                </a:extLst>
              </a:tr>
              <a:tr h="205763">
                <a:tc>
                  <a:txBody>
                    <a:bodyPr/>
                    <a:lstStyle/>
                    <a:p>
                      <a:pPr marL="0" marR="0">
                        <a:spcBef>
                          <a:spcPts val="0"/>
                        </a:spcBef>
                        <a:spcAft>
                          <a:spcPts val="0"/>
                        </a:spcAft>
                      </a:pPr>
                      <a:r>
                        <a:rPr lang="en-US" sz="1400">
                          <a:effectLst/>
                        </a:rPr>
                        <a:t>Accounts receivable..................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47583515"/>
                  </a:ext>
                </a:extLst>
              </a:tr>
              <a:tr h="205763">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2,400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1722443"/>
                  </a:ext>
                </a:extLst>
              </a:tr>
              <a:tr h="20576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r>
                        <a:rPr lang="en-US" sz="1400" b="1" dirty="0">
                          <a:effectLst/>
                        </a:rPr>
                        <a:t>Owner’s Equity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18541664"/>
                  </a:ext>
                </a:extLst>
              </a:tr>
              <a:tr h="20576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R. Flores,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3303578"/>
                  </a:ext>
                </a:extLst>
              </a:tr>
              <a:tr h="20576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99294547"/>
                  </a:ext>
                </a:extLst>
              </a:tr>
              <a:tr h="205763">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Total liabilities 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8687783"/>
                  </a:ext>
                </a:extLst>
              </a:tr>
              <a:tr h="306628">
                <a:tc>
                  <a:txBody>
                    <a:bodyPr/>
                    <a:lstStyle/>
                    <a:p>
                      <a:pPr marL="0" marR="0">
                        <a:spcBef>
                          <a:spcPts val="0"/>
                        </a:spcBef>
                        <a:spcAft>
                          <a:spcPts val="0"/>
                        </a:spcAft>
                      </a:pPr>
                      <a:r>
                        <a:rPr lang="en-US" sz="1400">
                          <a:effectLst/>
                        </a:rPr>
                        <a:t>    Total assets...............................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u="sng" baseline="0" dirty="0">
                          <a:effectLst/>
                        </a:rPr>
                        <a:t>$11,350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owner’s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baseline="0" dirty="0">
                          <a:effectLst/>
                        </a:rPr>
                        <a:t>$11,350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0639077"/>
                  </a:ext>
                </a:extLst>
              </a:tr>
              <a:tr h="161671">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0297561"/>
                  </a:ext>
                </a:extLst>
              </a:tr>
            </a:tbl>
          </a:graphicData>
        </a:graphic>
      </p:graphicFrame>
      <p:sp>
        <p:nvSpPr>
          <p:cNvPr id="6" name="Rectangle 5">
            <a:extLst>
              <a:ext uri="{FF2B5EF4-FFF2-40B4-BE49-F238E27FC236}">
                <a16:creationId xmlns:a16="http://schemas.microsoft.com/office/drawing/2014/main" id="{D22AD81D-E230-44E9-B911-E17825B44488}"/>
              </a:ext>
            </a:extLst>
          </p:cNvPr>
          <p:cNvSpPr/>
          <p:nvPr/>
        </p:nvSpPr>
        <p:spPr>
          <a:xfrm>
            <a:off x="273465" y="3678773"/>
            <a:ext cx="11512269" cy="3916457"/>
          </a:xfrm>
          <a:prstGeom prst="rect">
            <a:avLst/>
          </a:prstGeom>
        </p:spPr>
        <p:txBody>
          <a:bodyPr wrap="square">
            <a:spAutoFit/>
          </a:bodyPr>
          <a:lstStyle/>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The same formatting rules apply to the balance sheet as to the prior statements.  In this basic example, there is no need to create indented columns.  </a:t>
            </a: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Balance sheet format rules:</a:t>
            </a:r>
            <a:endParaRPr lang="en-US" dirty="0">
              <a:latin typeface="Times" panose="02020603050405020304" pitchFamily="18" charset="0"/>
              <a:ea typeface="MS Mincho" panose="02020609040205080304" pitchFamily="49" charset="-128"/>
              <a:cs typeface="Times New Roman" panose="02020603050405020304" pitchFamily="18" charset="0"/>
            </a:endParaRPr>
          </a:p>
          <a:p>
            <a:pPr marL="171450" indent="-171450">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 Title format rule</a:t>
            </a:r>
            <a:r>
              <a:rPr lang="en-US" dirty="0">
                <a:latin typeface="Times" panose="02020603050405020304" pitchFamily="18" charset="0"/>
                <a:ea typeface="MS Mincho" panose="02020609040205080304" pitchFamily="49" charset="-128"/>
                <a:cs typeface="Times New Roman" panose="02020603050405020304" pitchFamily="18" charset="0"/>
              </a:rPr>
              <a:t>: first line: name of business, second line: name of financial statement, third  line: Date. NOTE:  The date is a point in time, not a period of time. </a:t>
            </a:r>
          </a:p>
          <a:p>
            <a:pPr marL="171450" indent="-171450">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t>
            </a:r>
            <a:r>
              <a:rPr lang="en-US" b="1" dirty="0">
                <a:latin typeface="Times" panose="02020603050405020304" pitchFamily="18" charset="0"/>
                <a:ea typeface="MS Mincho" panose="02020609040205080304" pitchFamily="49" charset="-128"/>
                <a:cs typeface="Times New Roman" panose="02020603050405020304" pitchFamily="18" charset="0"/>
              </a:rPr>
              <a:t> Items sequence rule</a:t>
            </a:r>
            <a:r>
              <a:rPr lang="en-US" dirty="0">
                <a:latin typeface="Times" panose="02020603050405020304" pitchFamily="18" charset="0"/>
                <a:ea typeface="MS Mincho" panose="02020609040205080304" pitchFamily="49" charset="-128"/>
                <a:cs typeface="Times New Roman" panose="02020603050405020304" pitchFamily="18" charset="0"/>
              </a:rPr>
              <a:t>:  Assets are listed in the order of “liquidity”.  “Liquidity” means cash, so cash is shown first.  Under cash, the assets are listed in order of ability to provide cash or be used and not require cash.  Liabilities are listed in the order of most likely to require cash. </a:t>
            </a:r>
          </a:p>
          <a:p>
            <a:pPr>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 As you practice with more balance sheets, you will become familiar with listing more assets and liabilities.</a:t>
            </a:r>
          </a:p>
          <a:p>
            <a:r>
              <a:rPr lang="en-US" sz="2000" b="1"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r>
              <a:rPr lang="en-US" sz="1200" b="1" dirty="0">
                <a:latin typeface="Times" panose="02020603050405020304" pitchFamily="18" charset="0"/>
                <a:ea typeface="MS Mincho" panose="02020609040205080304" pitchFamily="49" charset="-128"/>
                <a:cs typeface="Times New Roman" panose="02020603050405020304" pitchFamily="18" charset="0"/>
              </a:rPr>
              <a:t> </a:t>
            </a:r>
            <a:endParaRPr lang="en-US" sz="1200" dirty="0">
              <a:latin typeface="Times" panose="02020603050405020304" pitchFamily="18" charset="0"/>
              <a:ea typeface="MS Mincho" panose="02020609040205080304" pitchFamily="49" charset="-128"/>
              <a:cs typeface="Times New Roman" panose="02020603050405020304" pitchFamily="18" charset="0"/>
            </a:endParaRPr>
          </a:p>
          <a:p>
            <a:r>
              <a:rPr lang="en-US" sz="1200" b="1" dirty="0">
                <a:latin typeface="Times" panose="02020603050405020304" pitchFamily="18" charset="0"/>
                <a:ea typeface="MS Mincho" panose="02020609040205080304" pitchFamily="49" charset="-128"/>
                <a:cs typeface="Times New Roman" panose="02020603050405020304" pitchFamily="18" charset="0"/>
              </a:rPr>
              <a:t> </a:t>
            </a:r>
            <a:endParaRPr lang="en-US" sz="1200" dirty="0">
              <a:latin typeface="Times" panose="02020603050405020304" pitchFamily="18" charset="0"/>
              <a:ea typeface="MS Mincho" panose="02020609040205080304" pitchFamily="49" charset="-128"/>
              <a:cs typeface="Times New Roman" panose="02020603050405020304" pitchFamily="18" charset="0"/>
            </a:endParaRPr>
          </a:p>
          <a:p>
            <a:r>
              <a:rPr lang="en-US" sz="1200" b="1" dirty="0">
                <a:latin typeface="Times" panose="02020603050405020304" pitchFamily="18" charset="0"/>
                <a:ea typeface="MS Mincho" panose="02020609040205080304" pitchFamily="49" charset="-128"/>
                <a:cs typeface="Times New Roman" panose="02020603050405020304" pitchFamily="18" charset="0"/>
              </a:rPr>
              <a:t> </a:t>
            </a:r>
            <a:endParaRPr lang="en-US" sz="12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dirty="0">
              <a:latin typeface="Times" panose="02020603050405020304" pitchFamily="18" charset="0"/>
              <a:ea typeface="MS Mincho" panose="02020609040205080304" pitchFamily="49" charset="-128"/>
              <a:cs typeface="Times New Roman" panose="02020603050405020304" pitchFamily="18" charset="0"/>
            </a:endParaRPr>
          </a:p>
        </p:txBody>
      </p:sp>
      <p:cxnSp>
        <p:nvCxnSpPr>
          <p:cNvPr id="7" name="Straight Connector 6">
            <a:extLst>
              <a:ext uri="{FF2B5EF4-FFF2-40B4-BE49-F238E27FC236}">
                <a16:creationId xmlns:a16="http://schemas.microsoft.com/office/drawing/2014/main" id="{F3C4A84F-94B1-4445-A12E-E49A9520D1AD}"/>
              </a:ext>
            </a:extLst>
          </p:cNvPr>
          <p:cNvCxnSpPr>
            <a:cxnSpLocks/>
          </p:cNvCxnSpPr>
          <p:nvPr/>
        </p:nvCxnSpPr>
        <p:spPr>
          <a:xfrm>
            <a:off x="5520448" y="2328660"/>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3C4A84F-94B1-4445-A12E-E49A9520D1AD}"/>
              </a:ext>
            </a:extLst>
          </p:cNvPr>
          <p:cNvCxnSpPr>
            <a:cxnSpLocks/>
          </p:cNvCxnSpPr>
          <p:nvPr/>
        </p:nvCxnSpPr>
        <p:spPr>
          <a:xfrm>
            <a:off x="8988616" y="2771617"/>
            <a:ext cx="493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2586695-E028-424D-8026-5C2D7CC37DB3}"/>
              </a:ext>
            </a:extLst>
          </p:cNvPr>
          <p:cNvCxnSpPr>
            <a:cxnSpLocks/>
          </p:cNvCxnSpPr>
          <p:nvPr/>
        </p:nvCxnSpPr>
        <p:spPr>
          <a:xfrm>
            <a:off x="8908819" y="3352534"/>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2586695-E028-424D-8026-5C2D7CC37DB3}"/>
              </a:ext>
            </a:extLst>
          </p:cNvPr>
          <p:cNvCxnSpPr>
            <a:cxnSpLocks/>
          </p:cNvCxnSpPr>
          <p:nvPr/>
        </p:nvCxnSpPr>
        <p:spPr>
          <a:xfrm>
            <a:off x="5432105" y="3351254"/>
            <a:ext cx="547645" cy="1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173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4F72-CF3C-43C9-88A1-24F8CC08F515}"/>
              </a:ext>
            </a:extLst>
          </p:cNvPr>
          <p:cNvSpPr>
            <a:spLocks noGrp="1"/>
          </p:cNvSpPr>
          <p:nvPr>
            <p:ph type="title"/>
          </p:nvPr>
        </p:nvSpPr>
        <p:spPr>
          <a:xfrm>
            <a:off x="768532" y="228956"/>
            <a:ext cx="10515600" cy="677462"/>
          </a:xfrm>
        </p:spPr>
        <p:txBody>
          <a:bodyPr>
            <a:normAutofit/>
          </a:bodyPr>
          <a:lstStyle/>
          <a:p>
            <a:pPr algn="ctr"/>
            <a:r>
              <a:rPr lang="en-US" sz="2800" b="1" dirty="0">
                <a:solidFill>
                  <a:schemeClr val="accent1">
                    <a:lumMod val="75000"/>
                  </a:schemeClr>
                </a:solidFill>
              </a:rPr>
              <a:t>Alternative balance sheet format</a:t>
            </a:r>
            <a:endParaRPr lang="en-US" sz="2800" dirty="0">
              <a:solidFill>
                <a:schemeClr val="accent1">
                  <a:lumMod val="75000"/>
                </a:schemeClr>
              </a:solidFill>
            </a:endParaRPr>
          </a:p>
        </p:txBody>
      </p:sp>
      <p:sp>
        <p:nvSpPr>
          <p:cNvPr id="3" name="Footer Placeholder 2">
            <a:extLst>
              <a:ext uri="{FF2B5EF4-FFF2-40B4-BE49-F238E27FC236}">
                <a16:creationId xmlns:a16="http://schemas.microsoft.com/office/drawing/2014/main" id="{87D56DDD-0BD4-45F2-AEBC-DFF8BECD823E}"/>
              </a:ext>
            </a:extLst>
          </p:cNvPr>
          <p:cNvSpPr>
            <a:spLocks noGrp="1"/>
          </p:cNvSpPr>
          <p:nvPr>
            <p:ph type="ftr" sz="quarter" idx="11"/>
          </p:nvPr>
        </p:nvSpPr>
        <p:spPr/>
        <p:txBody>
          <a:bodyPr/>
          <a:lstStyle/>
          <a:p>
            <a:r>
              <a:rPr lang="en-US"/>
              <a:t>© Copyright 2018 Worthy and James Publishing</a:t>
            </a:r>
          </a:p>
        </p:txBody>
      </p:sp>
      <p:graphicFrame>
        <p:nvGraphicFramePr>
          <p:cNvPr id="4" name="Table 3">
            <a:extLst>
              <a:ext uri="{FF2B5EF4-FFF2-40B4-BE49-F238E27FC236}">
                <a16:creationId xmlns:a16="http://schemas.microsoft.com/office/drawing/2014/main" id="{0143718F-62D6-4CFE-B987-8E628AF7851A}"/>
              </a:ext>
            </a:extLst>
          </p:cNvPr>
          <p:cNvGraphicFramePr>
            <a:graphicFrameLocks noGrp="1"/>
          </p:cNvGraphicFramePr>
          <p:nvPr>
            <p:extLst>
              <p:ext uri="{D42A27DB-BD31-4B8C-83A1-F6EECF244321}">
                <p14:modId xmlns:p14="http://schemas.microsoft.com/office/powerpoint/2010/main" val="552744537"/>
              </p:ext>
            </p:extLst>
          </p:nvPr>
        </p:nvGraphicFramePr>
        <p:xfrm>
          <a:off x="3001575" y="1008406"/>
          <a:ext cx="6188850" cy="3379391"/>
        </p:xfrm>
        <a:graphic>
          <a:graphicData uri="http://schemas.openxmlformats.org/drawingml/2006/table">
            <a:tbl>
              <a:tblPr firstRow="1" firstCol="1" bandRow="1">
                <a:tableStyleId>{2D5ABB26-0587-4C30-8999-92F81FD0307C}</a:tableStyleId>
              </a:tblPr>
              <a:tblGrid>
                <a:gridCol w="324353">
                  <a:extLst>
                    <a:ext uri="{9D8B030D-6E8A-4147-A177-3AD203B41FA5}">
                      <a16:colId xmlns:a16="http://schemas.microsoft.com/office/drawing/2014/main" val="1807504752"/>
                    </a:ext>
                  </a:extLst>
                </a:gridCol>
                <a:gridCol w="3756196">
                  <a:extLst>
                    <a:ext uri="{9D8B030D-6E8A-4147-A177-3AD203B41FA5}">
                      <a16:colId xmlns:a16="http://schemas.microsoft.com/office/drawing/2014/main" val="2737479220"/>
                    </a:ext>
                  </a:extLst>
                </a:gridCol>
                <a:gridCol w="486532">
                  <a:extLst>
                    <a:ext uri="{9D8B030D-6E8A-4147-A177-3AD203B41FA5}">
                      <a16:colId xmlns:a16="http://schemas.microsoft.com/office/drawing/2014/main" val="1837334562"/>
                    </a:ext>
                  </a:extLst>
                </a:gridCol>
                <a:gridCol w="1216421">
                  <a:extLst>
                    <a:ext uri="{9D8B030D-6E8A-4147-A177-3AD203B41FA5}">
                      <a16:colId xmlns:a16="http://schemas.microsoft.com/office/drawing/2014/main" val="2811207501"/>
                    </a:ext>
                  </a:extLst>
                </a:gridCol>
                <a:gridCol w="405348">
                  <a:extLst>
                    <a:ext uri="{9D8B030D-6E8A-4147-A177-3AD203B41FA5}">
                      <a16:colId xmlns:a16="http://schemas.microsoft.com/office/drawing/2014/main" val="320622300"/>
                    </a:ext>
                  </a:extLst>
                </a:gridCol>
              </a:tblGrid>
              <a:tr h="590671">
                <a:tc gridSpan="5">
                  <a:txBody>
                    <a:bodyPr/>
                    <a:lstStyle/>
                    <a:p>
                      <a:pPr marL="0" marR="0" algn="ctr">
                        <a:spcBef>
                          <a:spcPts val="0"/>
                        </a:spcBef>
                        <a:spcAft>
                          <a:spcPts val="0"/>
                        </a:spcAft>
                      </a:pPr>
                      <a:r>
                        <a:rPr lang="en-US" sz="1400" b="1" dirty="0">
                          <a:effectLst/>
                        </a:rPr>
                        <a:t>ABC Computer Services</a:t>
                      </a:r>
                    </a:p>
                    <a:p>
                      <a:pPr marL="0" marR="0" algn="ctr">
                        <a:spcBef>
                          <a:spcPts val="0"/>
                        </a:spcBef>
                        <a:spcAft>
                          <a:spcPts val="0"/>
                        </a:spcAft>
                      </a:pPr>
                      <a:r>
                        <a:rPr lang="en-US" sz="1400" b="1" dirty="0">
                          <a:effectLst/>
                        </a:rPr>
                        <a:t>Balance Sheet</a:t>
                      </a:r>
                    </a:p>
                    <a:p>
                      <a:pPr marL="0" marR="0" algn="ctr">
                        <a:spcBef>
                          <a:spcPts val="0"/>
                        </a:spcBef>
                        <a:spcAft>
                          <a:spcPts val="300"/>
                        </a:spcAft>
                      </a:pPr>
                      <a:r>
                        <a:rPr lang="en-US" sz="1400" b="1" dirty="0">
                          <a:effectLst/>
                        </a:rPr>
                        <a:t>May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06726953"/>
                  </a:ext>
                </a:extLst>
              </a:tr>
              <a:tr h="178991">
                <a:tc>
                  <a:txBody>
                    <a:bodyPr/>
                    <a:lstStyle/>
                    <a:p>
                      <a:pPr marL="0" marR="0" algn="ctr">
                        <a:spcBef>
                          <a:spcPts val="600"/>
                        </a:spcBef>
                        <a:spcAft>
                          <a:spcPts val="60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4">
                  <a:txBody>
                    <a:bodyPr/>
                    <a:lstStyle/>
                    <a:p>
                      <a:pPr marL="0" marR="0" algn="ctr">
                        <a:spcBef>
                          <a:spcPts val="600"/>
                        </a:spcBef>
                        <a:spcAft>
                          <a:spcPts val="600"/>
                        </a:spcAft>
                      </a:pPr>
                      <a:r>
                        <a:rPr lang="en-US" sz="1400" b="1" dirty="0">
                          <a:effectLst/>
                        </a:rPr>
                        <a:t>Assets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5174059"/>
                  </a:ext>
                </a:extLst>
              </a:tr>
              <a:tr h="196890">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$7,750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9180013"/>
                  </a:ext>
                </a:extLst>
              </a:tr>
              <a:tr h="19689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Accounts receivable............................................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5737988"/>
                  </a:ext>
                </a:extLst>
              </a:tr>
              <a:tr h="19689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Supplies..............................................................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2,400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0212649"/>
                  </a:ext>
                </a:extLst>
              </a:tr>
              <a:tr h="19689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Total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strike="noStrike" baseline="0" dirty="0">
                          <a:effectLst/>
                        </a:rPr>
                        <a:t>$11,350</a:t>
                      </a:r>
                      <a:endParaRPr lang="en-US" sz="1400" u="sng" strike="noStrike"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3190013"/>
                  </a:ext>
                </a:extLst>
              </a:tr>
              <a:tr h="178991">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baseline="0" dirty="0">
                          <a:effectLst/>
                        </a:rPr>
                        <a:t> </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32360288"/>
                  </a:ext>
                </a:extLst>
              </a:tr>
              <a:tr h="178991">
                <a:tc gridSpan="5">
                  <a:txBody>
                    <a:bodyPr/>
                    <a:lstStyle/>
                    <a:p>
                      <a:pPr marL="0" marR="0" algn="ctr">
                        <a:spcBef>
                          <a:spcPts val="0"/>
                        </a:spcBef>
                        <a:spcAft>
                          <a:spcPts val="0"/>
                        </a:spcAft>
                      </a:pPr>
                      <a:r>
                        <a:rPr lang="en-US" sz="1400" b="1" dirty="0">
                          <a:effectLst/>
                        </a:rPr>
                        <a:t>         Liabilities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5086310"/>
                  </a:ext>
                </a:extLst>
              </a:tr>
              <a:tr h="196890">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99738045"/>
                  </a:ext>
                </a:extLst>
              </a:tr>
              <a:tr h="178991">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77895438"/>
                  </a:ext>
                </a:extLst>
              </a:tr>
              <a:tr h="178991">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dirty="0">
                          <a:effectLst/>
                        </a:rPr>
                        <a:t>Owner’s Equity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59269021"/>
                  </a:ext>
                </a:extLst>
              </a:tr>
              <a:tr h="19689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R. Flores, Capital...............................................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84063858"/>
                  </a:ext>
                </a:extLst>
              </a:tr>
              <a:tr h="19689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Total liabilities and owner’s equity...............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baseline="0" dirty="0">
                          <a:effectLst/>
                        </a:rPr>
                        <a:t>$11,350</a:t>
                      </a:r>
                      <a:endParaRPr lang="en-US" sz="14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33372064"/>
                  </a:ext>
                </a:extLst>
              </a:tr>
              <a:tr h="178991">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u="sng" baseline="0" dirty="0">
                          <a:effectLst/>
                        </a:rPr>
                        <a:t> </a:t>
                      </a:r>
                      <a:endParaRPr lang="en-US" sz="1100" u="sng" baseline="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0177279"/>
                  </a:ext>
                </a:extLst>
              </a:tr>
            </a:tbl>
          </a:graphicData>
        </a:graphic>
      </p:graphicFrame>
      <p:sp>
        <p:nvSpPr>
          <p:cNvPr id="8" name="Rectangle 7">
            <a:extLst>
              <a:ext uri="{FF2B5EF4-FFF2-40B4-BE49-F238E27FC236}">
                <a16:creationId xmlns:a16="http://schemas.microsoft.com/office/drawing/2014/main" id="{E9B435E2-E889-4363-A3FF-10E25E4DA457}"/>
              </a:ext>
            </a:extLst>
          </p:cNvPr>
          <p:cNvSpPr/>
          <p:nvPr/>
        </p:nvSpPr>
        <p:spPr>
          <a:xfrm>
            <a:off x="1482437" y="4613206"/>
            <a:ext cx="9254836" cy="1985159"/>
          </a:xfrm>
          <a:prstGeom prst="rect">
            <a:avLst/>
          </a:prstGeom>
        </p:spPr>
        <p:txBody>
          <a:bodyPr wrap="square">
            <a:spAutoFit/>
          </a:bodyPr>
          <a:lstStyle/>
          <a:p>
            <a:pPr>
              <a:spcAft>
                <a:spcPts val="300"/>
              </a:spcAft>
            </a:pPr>
            <a:r>
              <a:rPr lang="en-US" sz="2000" b="1" dirty="0">
                <a:latin typeface="Times" panose="02020603050405020304" pitchFamily="18" charset="0"/>
                <a:ea typeface="MS Mincho" panose="02020609040205080304" pitchFamily="49" charset="-128"/>
                <a:cs typeface="Times New Roman" panose="02020603050405020304" pitchFamily="18" charset="0"/>
              </a:rPr>
              <a:t>Alternative format:</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pPr>
              <a:spcBef>
                <a:spcPts val="300"/>
              </a:spcBef>
            </a:pPr>
            <a:r>
              <a:rPr lang="en-US" sz="2000" dirty="0">
                <a:latin typeface="Times" panose="02020603050405020304" pitchFamily="18" charset="0"/>
                <a:ea typeface="MS Mincho" panose="02020609040205080304" pitchFamily="49" charset="-128"/>
                <a:cs typeface="Times New Roman" panose="02020603050405020304" pitchFamily="18" charset="0"/>
              </a:rPr>
              <a:t>An alternative balance sheet format is sometimes used in which assets are placed on top and liabilities and owner's equity are placed underneath.  This is called the </a:t>
            </a:r>
            <a:r>
              <a:rPr lang="en-US" sz="2000" b="1" i="1" dirty="0">
                <a:latin typeface="Times" panose="02020603050405020304" pitchFamily="18" charset="0"/>
                <a:ea typeface="MS Mincho" panose="02020609040205080304" pitchFamily="49" charset="-128"/>
                <a:cs typeface="Times New Roman" panose="02020603050405020304" pitchFamily="18" charset="0"/>
              </a:rPr>
              <a:t>report form</a:t>
            </a:r>
            <a:r>
              <a:rPr lang="en-US" sz="2000" dirty="0">
                <a:latin typeface="Times" panose="02020603050405020304" pitchFamily="18" charset="0"/>
                <a:ea typeface="MS Mincho" panose="02020609040205080304" pitchFamily="49" charset="-128"/>
                <a:cs typeface="Times New Roman" panose="02020603050405020304" pitchFamily="18" charset="0"/>
              </a:rPr>
              <a:t> balance sheet.   The left/right presentation on the previous slide is called </a:t>
            </a:r>
            <a:r>
              <a:rPr lang="en-US" sz="2000" b="1" i="1" dirty="0">
                <a:latin typeface="Times" panose="02020603050405020304" pitchFamily="18" charset="0"/>
                <a:ea typeface="MS Mincho" panose="02020609040205080304" pitchFamily="49" charset="-128"/>
                <a:cs typeface="Times New Roman" panose="02020603050405020304" pitchFamily="18" charset="0"/>
              </a:rPr>
              <a:t>the account form</a:t>
            </a:r>
            <a:r>
              <a:rPr lang="en-US" sz="2000" dirty="0">
                <a:latin typeface="Times" panose="02020603050405020304" pitchFamily="18" charset="0"/>
                <a:ea typeface="MS Mincho" panose="02020609040205080304" pitchFamily="49" charset="-128"/>
                <a:cs typeface="Times New Roman" panose="02020603050405020304" pitchFamily="18" charset="0"/>
              </a:rPr>
              <a:t>.  Both formats are acceptable.</a:t>
            </a:r>
          </a:p>
          <a:p>
            <a:r>
              <a:rPr lang="en-US" dirty="0">
                <a:latin typeface="Times" panose="02020603050405020304" pitchFamily="18" charset="0"/>
                <a:ea typeface="MS Mincho" panose="02020609040205080304" pitchFamily="49" charset="-128"/>
                <a:cs typeface="Times New Roman" panose="02020603050405020304" pitchFamily="18" charset="0"/>
              </a:rPr>
              <a:t> </a:t>
            </a:r>
          </a:p>
        </p:txBody>
      </p:sp>
      <p:cxnSp>
        <p:nvCxnSpPr>
          <p:cNvPr id="9" name="Straight Connector 8">
            <a:extLst>
              <a:ext uri="{FF2B5EF4-FFF2-40B4-BE49-F238E27FC236}">
                <a16:creationId xmlns:a16="http://schemas.microsoft.com/office/drawing/2014/main" id="{F3C4A84F-94B1-4445-A12E-E49A9520D1AD}"/>
              </a:ext>
            </a:extLst>
          </p:cNvPr>
          <p:cNvCxnSpPr>
            <a:cxnSpLocks/>
          </p:cNvCxnSpPr>
          <p:nvPr/>
        </p:nvCxnSpPr>
        <p:spPr>
          <a:xfrm flipV="1">
            <a:off x="8127763" y="2507344"/>
            <a:ext cx="569550"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C4A84F-94B1-4445-A12E-E49A9520D1AD}"/>
              </a:ext>
            </a:extLst>
          </p:cNvPr>
          <p:cNvCxnSpPr>
            <a:cxnSpLocks/>
          </p:cNvCxnSpPr>
          <p:nvPr/>
        </p:nvCxnSpPr>
        <p:spPr>
          <a:xfrm flipV="1">
            <a:off x="8153400" y="3985121"/>
            <a:ext cx="569550"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C4A84F-94B1-4445-A12E-E49A9520D1AD}"/>
              </a:ext>
            </a:extLst>
          </p:cNvPr>
          <p:cNvCxnSpPr>
            <a:cxnSpLocks/>
          </p:cNvCxnSpPr>
          <p:nvPr/>
        </p:nvCxnSpPr>
        <p:spPr>
          <a:xfrm flipV="1">
            <a:off x="8127763" y="2715661"/>
            <a:ext cx="569550"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C4A84F-94B1-4445-A12E-E49A9520D1AD}"/>
              </a:ext>
            </a:extLst>
          </p:cNvPr>
          <p:cNvCxnSpPr>
            <a:cxnSpLocks/>
          </p:cNvCxnSpPr>
          <p:nvPr/>
        </p:nvCxnSpPr>
        <p:spPr>
          <a:xfrm flipV="1">
            <a:off x="8134002" y="4216705"/>
            <a:ext cx="569550" cy="4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09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331</TotalTime>
  <Words>1992</Words>
  <Application>Microsoft Office PowerPoint</Application>
  <PresentationFormat>Widescreen</PresentationFormat>
  <Paragraphs>1158</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Goals 12 - 16 </vt:lpstr>
      <vt:lpstr>PowerPoint Presentation</vt:lpstr>
      <vt:lpstr>What Are The Financial Statements? </vt:lpstr>
      <vt:lpstr>The four required general-purpose financial statements, continued </vt:lpstr>
      <vt:lpstr>PowerPoint Presentation</vt:lpstr>
      <vt:lpstr>Identify and Prepare a Balance Sheet </vt:lpstr>
      <vt:lpstr>How to properly format a balance sheet</vt:lpstr>
      <vt:lpstr>Alternative balance sheet format</vt:lpstr>
      <vt:lpstr>PowerPoint Presentation</vt:lpstr>
      <vt:lpstr>Identify and Prepare an Income Statement </vt:lpstr>
      <vt:lpstr>How to properly format an income statement </vt:lpstr>
      <vt:lpstr>PowerPoint Presentation</vt:lpstr>
      <vt:lpstr>Identify and Prepare a Statement of Owner's Equity</vt:lpstr>
      <vt:lpstr>How to properly format a statement of owner's equity </vt:lpstr>
      <vt:lpstr>Identify a Statement of Cash Flows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51</cp:revision>
  <dcterms:created xsi:type="dcterms:W3CDTF">2018-10-21T20:30:52Z</dcterms:created>
  <dcterms:modified xsi:type="dcterms:W3CDTF">2018-10-27T21:59:28Z</dcterms:modified>
</cp:coreProperties>
</file>