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61" r:id="rId4"/>
    <p:sldId id="260" r:id="rId5"/>
    <p:sldId id="262" r:id="rId6"/>
    <p:sldId id="276" r:id="rId7"/>
    <p:sldId id="277" r:id="rId8"/>
    <p:sldId id="278" r:id="rId9"/>
    <p:sldId id="279" r:id="rId10"/>
    <p:sldId id="263" r:id="rId11"/>
    <p:sldId id="264" r:id="rId12"/>
    <p:sldId id="280" r:id="rId13"/>
    <p:sldId id="265" r:id="rId14"/>
    <p:sldId id="266" r:id="rId15"/>
    <p:sldId id="267" r:id="rId16"/>
    <p:sldId id="268" r:id="rId17"/>
    <p:sldId id="269" r:id="rId18"/>
    <p:sldId id="270" r:id="rId19"/>
    <p:sldId id="271" r:id="rId20"/>
    <p:sldId id="272" r:id="rId21"/>
    <p:sldId id="273" r:id="rId22"/>
    <p:sldId id="274"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20" userDrawn="1">
          <p15:clr>
            <a:srgbClr val="A4A3A4"/>
          </p15:clr>
        </p15:guide>
        <p15:guide id="2" pos="1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9" d="100"/>
          <a:sy n="79" d="100"/>
        </p:scale>
        <p:origin x="730" y="82"/>
      </p:cViewPr>
      <p:guideLst>
        <p:guide orient="horz" pos="2520"/>
        <p:guide pos="1032"/>
      </p:guideLst>
    </p:cSldViewPr>
  </p:slideViewPr>
  <p:notesTextViewPr>
    <p:cViewPr>
      <p:scale>
        <a:sx n="1" d="1"/>
        <a:sy n="1" d="1"/>
      </p:scale>
      <p:origin x="0" y="0"/>
    </p:cViewPr>
  </p:notesTextViewPr>
  <p:sorterViewPr>
    <p:cViewPr>
      <p:scale>
        <a:sx n="100" d="100"/>
        <a:sy n="100" d="100"/>
      </p:scale>
      <p:origin x="0" y="-60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E01A74-63F5-46D2-B803-9EC221ACB3C6}"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C65637-4674-497E-84E3-7D1C9B11DB54}" type="slidenum">
              <a:rPr lang="en-US" smtClean="0"/>
              <a:t>‹#›</a:t>
            </a:fld>
            <a:endParaRPr lang="en-US"/>
          </a:p>
        </p:txBody>
      </p:sp>
    </p:spTree>
    <p:extLst>
      <p:ext uri="{BB962C8B-B14F-4D97-AF65-F5344CB8AC3E}">
        <p14:creationId xmlns:p14="http://schemas.microsoft.com/office/powerpoint/2010/main" val="2164325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F11D59B-2275-49EB-86EA-A5D92FB010C8}"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BB5C49E5-DD2F-4440-BB3B-ADDEBFD804C7}" type="slidenum">
              <a:rPr lang="en-US" smtClean="0"/>
              <a:t>‹#›</a:t>
            </a:fld>
            <a:endParaRPr lang="en-US"/>
          </a:p>
        </p:txBody>
      </p:sp>
    </p:spTree>
    <p:extLst>
      <p:ext uri="{BB962C8B-B14F-4D97-AF65-F5344CB8AC3E}">
        <p14:creationId xmlns:p14="http://schemas.microsoft.com/office/powerpoint/2010/main" val="2276441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040E28-0550-4B07-A550-4CD1E5EEE239}"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BB5C49E5-DD2F-4440-BB3B-ADDEBFD804C7}" type="slidenum">
              <a:rPr lang="en-US" smtClean="0"/>
              <a:t>‹#›</a:t>
            </a:fld>
            <a:endParaRPr lang="en-US"/>
          </a:p>
        </p:txBody>
      </p:sp>
    </p:spTree>
    <p:extLst>
      <p:ext uri="{BB962C8B-B14F-4D97-AF65-F5344CB8AC3E}">
        <p14:creationId xmlns:p14="http://schemas.microsoft.com/office/powerpoint/2010/main" val="369813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8105CA-F49F-4A16-B5F5-67A0677CA277}"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BB5C49E5-DD2F-4440-BB3B-ADDEBFD804C7}" type="slidenum">
              <a:rPr lang="en-US" smtClean="0"/>
              <a:t>‹#›</a:t>
            </a:fld>
            <a:endParaRPr lang="en-US"/>
          </a:p>
        </p:txBody>
      </p:sp>
    </p:spTree>
    <p:extLst>
      <p:ext uri="{BB962C8B-B14F-4D97-AF65-F5344CB8AC3E}">
        <p14:creationId xmlns:p14="http://schemas.microsoft.com/office/powerpoint/2010/main" val="3295281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AF7F8-01B5-4E3D-9BAE-7FA552EF11E8}"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BB5C49E5-DD2F-4440-BB3B-ADDEBFD804C7}" type="slidenum">
              <a:rPr lang="en-US" smtClean="0"/>
              <a:t>‹#›</a:t>
            </a:fld>
            <a:endParaRPr lang="en-US"/>
          </a:p>
        </p:txBody>
      </p:sp>
    </p:spTree>
    <p:extLst>
      <p:ext uri="{BB962C8B-B14F-4D97-AF65-F5344CB8AC3E}">
        <p14:creationId xmlns:p14="http://schemas.microsoft.com/office/powerpoint/2010/main" val="1488565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6B6517-63C5-4E6E-942C-B5CFEF1731AD}"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BB5C49E5-DD2F-4440-BB3B-ADDEBFD804C7}" type="slidenum">
              <a:rPr lang="en-US" smtClean="0"/>
              <a:t>‹#›</a:t>
            </a:fld>
            <a:endParaRPr lang="en-US"/>
          </a:p>
        </p:txBody>
      </p:sp>
    </p:spTree>
    <p:extLst>
      <p:ext uri="{BB962C8B-B14F-4D97-AF65-F5344CB8AC3E}">
        <p14:creationId xmlns:p14="http://schemas.microsoft.com/office/powerpoint/2010/main" val="404496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BA288E-D44C-4BB7-94BD-7ED825FB7F69}" type="datetime1">
              <a:rPr lang="en-US" smtClean="0"/>
              <a:t>11/8/2018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BB5C49E5-DD2F-4440-BB3B-ADDEBFD804C7}" type="slidenum">
              <a:rPr lang="en-US" smtClean="0"/>
              <a:t>‹#›</a:t>
            </a:fld>
            <a:endParaRPr lang="en-US"/>
          </a:p>
        </p:txBody>
      </p:sp>
    </p:spTree>
    <p:extLst>
      <p:ext uri="{BB962C8B-B14F-4D97-AF65-F5344CB8AC3E}">
        <p14:creationId xmlns:p14="http://schemas.microsoft.com/office/powerpoint/2010/main" val="63876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AED657-BA01-469A-A9CB-2DF72B62428A}" type="datetime1">
              <a:rPr lang="en-US" smtClean="0"/>
              <a:t>11/8/2018</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BB5C49E5-DD2F-4440-BB3B-ADDEBFD804C7}" type="slidenum">
              <a:rPr lang="en-US" smtClean="0"/>
              <a:t>‹#›</a:t>
            </a:fld>
            <a:endParaRPr lang="en-US"/>
          </a:p>
        </p:txBody>
      </p:sp>
    </p:spTree>
    <p:extLst>
      <p:ext uri="{BB962C8B-B14F-4D97-AF65-F5344CB8AC3E}">
        <p14:creationId xmlns:p14="http://schemas.microsoft.com/office/powerpoint/2010/main" val="1714819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7FD896-B7AB-42E0-98D2-699B05F673F9}" type="datetime1">
              <a:rPr lang="en-US" smtClean="0"/>
              <a:t>11/8/2018</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BB5C49E5-DD2F-4440-BB3B-ADDEBFD804C7}" type="slidenum">
              <a:rPr lang="en-US" smtClean="0"/>
              <a:t>‹#›</a:t>
            </a:fld>
            <a:endParaRPr lang="en-US"/>
          </a:p>
        </p:txBody>
      </p:sp>
    </p:spTree>
    <p:extLst>
      <p:ext uri="{BB962C8B-B14F-4D97-AF65-F5344CB8AC3E}">
        <p14:creationId xmlns:p14="http://schemas.microsoft.com/office/powerpoint/2010/main" val="387587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429AE-33DD-4F8B-93AA-A7926DB83CA8}" type="datetime1">
              <a:rPr lang="en-US" smtClean="0"/>
              <a:t>11/8/2018</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BB5C49E5-DD2F-4440-BB3B-ADDEBFD804C7}" type="slidenum">
              <a:rPr lang="en-US" smtClean="0"/>
              <a:t>‹#›</a:t>
            </a:fld>
            <a:endParaRPr lang="en-US"/>
          </a:p>
        </p:txBody>
      </p:sp>
    </p:spTree>
    <p:extLst>
      <p:ext uri="{BB962C8B-B14F-4D97-AF65-F5344CB8AC3E}">
        <p14:creationId xmlns:p14="http://schemas.microsoft.com/office/powerpoint/2010/main" val="2524839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885BA9-2A5F-459F-A5A5-2BA5ADB210CD}" type="datetime1">
              <a:rPr lang="en-US" smtClean="0"/>
              <a:t>11/8/2018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BB5C49E5-DD2F-4440-BB3B-ADDEBFD804C7}" type="slidenum">
              <a:rPr lang="en-US" smtClean="0"/>
              <a:t>‹#›</a:t>
            </a:fld>
            <a:endParaRPr lang="en-US"/>
          </a:p>
        </p:txBody>
      </p:sp>
    </p:spTree>
    <p:extLst>
      <p:ext uri="{BB962C8B-B14F-4D97-AF65-F5344CB8AC3E}">
        <p14:creationId xmlns:p14="http://schemas.microsoft.com/office/powerpoint/2010/main" val="253523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EF64C9-74BC-4093-8DAC-A8CFC00CAB78}" type="datetime1">
              <a:rPr lang="en-US" smtClean="0"/>
              <a:t>11/8/2018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BB5C49E5-DD2F-4440-BB3B-ADDEBFD804C7}" type="slidenum">
              <a:rPr lang="en-US" smtClean="0"/>
              <a:t>‹#›</a:t>
            </a:fld>
            <a:endParaRPr lang="en-US"/>
          </a:p>
        </p:txBody>
      </p:sp>
    </p:spTree>
    <p:extLst>
      <p:ext uri="{BB962C8B-B14F-4D97-AF65-F5344CB8AC3E}">
        <p14:creationId xmlns:p14="http://schemas.microsoft.com/office/powerpoint/2010/main" val="4154652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431A0-F87A-4DC7-AD6E-D4512E3EB288}" type="datetime1">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C49E5-DD2F-4440-BB3B-ADDEBFD804C7}" type="slidenum">
              <a:rPr lang="en-US" smtClean="0"/>
              <a:t>‹#›</a:t>
            </a:fld>
            <a:endParaRPr lang="en-US"/>
          </a:p>
        </p:txBody>
      </p:sp>
    </p:spTree>
    <p:extLst>
      <p:ext uri="{BB962C8B-B14F-4D97-AF65-F5344CB8AC3E}">
        <p14:creationId xmlns:p14="http://schemas.microsoft.com/office/powerpoint/2010/main" val="2311625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2193228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048000" y="1859340"/>
            <a:ext cx="6096000" cy="3416320"/>
          </a:xfrm>
          <a:prstGeom prst="rect">
            <a:avLst/>
          </a:prstGeom>
          <a:ln>
            <a:solidFill>
              <a:schemeClr val="tx1"/>
            </a:solidFill>
          </a:ln>
        </p:spPr>
        <p:txBody>
          <a:bodyPr>
            <a:spAutoFit/>
          </a:bodyPr>
          <a:lstStyle/>
          <a:p>
            <a:pPr algn="ctr"/>
            <a:r>
              <a:rPr lang="en-US" b="1" dirty="0">
                <a:latin typeface="Times New Roman" panose="02020603050405020304" pitchFamily="18" charset="0"/>
                <a:ea typeface="MS Mincho"/>
                <a:cs typeface="Times New Roman" panose="02020603050405020304" pitchFamily="18" charset="0"/>
              </a:rPr>
              <a:t>Summary</a:t>
            </a:r>
            <a:endParaRPr lang="en-US" dirty="0">
              <a:latin typeface="Times" panose="02020603050405020304" pitchFamily="18" charset="0"/>
              <a:ea typeface="MS Mincho"/>
              <a:cs typeface="Times New Roman" panose="02020603050405020304" pitchFamily="18" charset="0"/>
            </a:endParaRPr>
          </a:p>
          <a:p>
            <a:r>
              <a:rPr lang="en-US" b="1"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1.  </a:t>
            </a:r>
            <a:r>
              <a:rPr lang="en-US" b="1" dirty="0">
                <a:latin typeface="Times New Roman" panose="02020603050405020304" pitchFamily="18" charset="0"/>
                <a:ea typeface="MS Mincho"/>
                <a:cs typeface="Times New Roman" panose="02020603050405020304" pitchFamily="18" charset="0"/>
              </a:rPr>
              <a:t>Find a transaction by date</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r>
              <a:rPr lang="en-US" b="1" dirty="0">
                <a:latin typeface="Times New Roman" panose="02020603050405020304" pitchFamily="18" charset="0"/>
                <a:ea typeface="MS Mincho"/>
                <a:cs typeface="Times New Roman" panose="02020603050405020304" pitchFamily="18" charset="0"/>
              </a:rPr>
              <a:t>2</a:t>
            </a:r>
            <a:r>
              <a:rPr lang="en-US" dirty="0">
                <a:latin typeface="Times New Roman" panose="02020603050405020304" pitchFamily="18" charset="0"/>
                <a:ea typeface="MS Mincho"/>
                <a:cs typeface="Times New Roman" panose="02020603050405020304" pitchFamily="18" charset="0"/>
              </a:rPr>
              <a:t>. </a:t>
            </a:r>
            <a:r>
              <a:rPr lang="en-US" b="1" dirty="0">
                <a:latin typeface="Times New Roman" panose="02020603050405020304" pitchFamily="18" charset="0"/>
                <a:ea typeface="MS Mincho"/>
                <a:cs typeface="Times New Roman" panose="02020603050405020304" pitchFamily="18" charset="0"/>
              </a:rPr>
              <a:t> See all parts of a transaction</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r>
              <a:rPr lang="en-US" b="1" dirty="0">
                <a:latin typeface="Times New Roman" panose="02020603050405020304" pitchFamily="18" charset="0"/>
                <a:ea typeface="MS Mincho"/>
                <a:cs typeface="Times New Roman" panose="02020603050405020304" pitchFamily="18" charset="0"/>
              </a:rPr>
              <a:t>3.  See if the equation stays in balance</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r>
              <a:rPr lang="en-US" b="1" dirty="0">
                <a:latin typeface="Times New Roman" panose="02020603050405020304" pitchFamily="18" charset="0"/>
                <a:ea typeface="MS Mincho"/>
                <a:cs typeface="Times New Roman" panose="02020603050405020304" pitchFamily="18" charset="0"/>
              </a:rPr>
              <a:t>4. See the historical detail of each item</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r>
              <a:rPr lang="en-US" b="1" dirty="0">
                <a:latin typeface="Times New Roman" panose="02020603050405020304" pitchFamily="18" charset="0"/>
                <a:ea typeface="MS Mincho"/>
                <a:cs typeface="Times New Roman" panose="02020603050405020304" pitchFamily="18" charset="0"/>
              </a:rPr>
              <a:t>5. Determine the balance of each item</a:t>
            </a:r>
          </a:p>
          <a:p>
            <a:endParaRPr lang="en-US" dirty="0">
              <a:latin typeface="Times" panose="02020603050405020304" pitchFamily="18" charset="0"/>
              <a:ea typeface="MS Mincho"/>
              <a:cs typeface="Times New Roman" panose="02020603050405020304" pitchFamily="18" charset="0"/>
            </a:endParaRPr>
          </a:p>
        </p:txBody>
      </p:sp>
      <p:sp>
        <p:nvSpPr>
          <p:cNvPr id="4" name="Rectangle 3"/>
          <p:cNvSpPr/>
          <p:nvPr/>
        </p:nvSpPr>
        <p:spPr>
          <a:xfrm>
            <a:off x="3185400" y="501651"/>
            <a:ext cx="554773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Five Basic Data Arrangements</a:t>
            </a:r>
            <a:endParaRPr lang="en-US" sz="2800" dirty="0">
              <a:solidFill>
                <a:schemeClr val="accent1">
                  <a:lumMod val="50000"/>
                </a:schemeClr>
              </a:solidFill>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598018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16367" y="384867"/>
            <a:ext cx="6096000" cy="738664"/>
          </a:xfrm>
          <a:prstGeom prst="rect">
            <a:avLst/>
          </a:prstGeom>
        </p:spPr>
        <p:txBody>
          <a:bodyPr>
            <a:spAutoFit/>
          </a:bodyPr>
          <a:lstStyle/>
          <a:p>
            <a:r>
              <a:rPr lang="en-US" sz="1400" b="1" dirty="0">
                <a:latin typeface="Times New Roman" panose="02020603050405020304" pitchFamily="18" charset="0"/>
                <a:ea typeface="MS Mincho"/>
                <a:cs typeface="Times New Roman" panose="02020603050405020304" pitchFamily="18" charset="0"/>
              </a:rPr>
              <a:t> </a:t>
            </a:r>
            <a:endParaRPr lang="en-US" sz="1400" dirty="0">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New Roman" panose="02020603050405020304" pitchFamily="18" charset="0"/>
                <a:ea typeface="MS Mincho"/>
                <a:cs typeface="Times New Roman" panose="02020603050405020304" pitchFamily="18" charset="0"/>
              </a:rPr>
              <a:t>The Account and How It Is Used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3048000" y="1997839"/>
            <a:ext cx="6096000" cy="3416320"/>
          </a:xfrm>
          <a:prstGeom prst="rect">
            <a:avLst/>
          </a:prstGeom>
          <a:ln>
            <a:solidFill>
              <a:schemeClr val="tx1"/>
            </a:solidFill>
          </a:ln>
        </p:spPr>
        <p:txBody>
          <a:bodyPr>
            <a:spAutoFit/>
          </a:bodyPr>
          <a:lstStyle/>
          <a:p>
            <a:pPr marL="285750" indent="-285750">
              <a:buFont typeface="Arial" panose="020B0604020202020204" pitchFamily="34" charset="0"/>
              <a:buChar char="•"/>
            </a:pPr>
            <a:endParaRPr lang="en-US" dirty="0">
              <a:latin typeface="Times New Roman"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We now begin to examine the basic elements of a working accounting system.  </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The first part of a system that we discuss is the </a:t>
            </a:r>
            <a:r>
              <a:rPr lang="en-US" b="1" dirty="0">
                <a:latin typeface="Times New Roman" panose="02020603050405020304" pitchFamily="18" charset="0"/>
                <a:ea typeface="MS Mincho"/>
                <a:cs typeface="Times New Roman" panose="02020603050405020304" pitchFamily="18" charset="0"/>
              </a:rPr>
              <a:t>account</a:t>
            </a:r>
            <a:r>
              <a:rPr lang="en-US" dirty="0">
                <a:latin typeface="Times New Roman" panose="02020603050405020304" pitchFamily="18" charset="0"/>
                <a:ea typeface="MS Mincho"/>
                <a:cs typeface="Times New Roman" panose="02020603050405020304" pitchFamily="18" charset="0"/>
              </a:rPr>
              <a:t>.</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An account provides the last two of the five essential data arrangements:</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  </a:t>
            </a:r>
            <a:r>
              <a:rPr lang="en-US" b="1" dirty="0">
                <a:latin typeface="Times New Roman" panose="02020603050405020304" pitchFamily="18" charset="0"/>
                <a:ea typeface="MS Mincho"/>
                <a:cs typeface="Times New Roman" panose="02020603050405020304" pitchFamily="18" charset="0"/>
              </a:rPr>
              <a:t>See the historical detail of each item</a:t>
            </a:r>
            <a:endParaRPr lang="en-US" dirty="0">
              <a:latin typeface="Times" panose="02020603050405020304" pitchFamily="18" charset="0"/>
              <a:ea typeface="MS Mincho"/>
              <a:cs typeface="Times New Roman" panose="02020603050405020304" pitchFamily="18" charset="0"/>
            </a:endParaRPr>
          </a:p>
          <a:p>
            <a:r>
              <a:rPr lang="en-US" b="1" dirty="0">
                <a:latin typeface="Times New Roman" panose="02020603050405020304" pitchFamily="18" charset="0"/>
                <a:ea typeface="MS Mincho"/>
                <a:cs typeface="Times New Roman" panose="02020603050405020304" pitchFamily="18" charset="0"/>
              </a:rPr>
              <a:t>   •  Determine the balance of each item</a:t>
            </a:r>
          </a:p>
          <a:p>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34119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C32382-02EA-4A78-B253-BB052B7F4981}"/>
              </a:ext>
            </a:extLst>
          </p:cNvPr>
          <p:cNvGraphicFramePr>
            <a:graphicFrameLocks noGrp="1"/>
          </p:cNvGraphicFramePr>
          <p:nvPr>
            <p:extLst/>
          </p:nvPr>
        </p:nvGraphicFramePr>
        <p:xfrm>
          <a:off x="1539295" y="2026187"/>
          <a:ext cx="4659107" cy="4831807"/>
        </p:xfrm>
        <a:graphic>
          <a:graphicData uri="http://schemas.openxmlformats.org/drawingml/2006/table">
            <a:tbl>
              <a:tblPr firstRow="1" bandRow="1">
                <a:tableStyleId>{5C22544A-7EE6-4342-B048-85BDC9FD1C3A}</a:tableStyleId>
              </a:tblPr>
              <a:tblGrid>
                <a:gridCol w="795649">
                  <a:extLst>
                    <a:ext uri="{9D8B030D-6E8A-4147-A177-3AD203B41FA5}">
                      <a16:colId xmlns:a16="http://schemas.microsoft.com/office/drawing/2014/main" val="3022953582"/>
                    </a:ext>
                  </a:extLst>
                </a:gridCol>
                <a:gridCol w="767274">
                  <a:extLst>
                    <a:ext uri="{9D8B030D-6E8A-4147-A177-3AD203B41FA5}">
                      <a16:colId xmlns:a16="http://schemas.microsoft.com/office/drawing/2014/main" val="3882599105"/>
                    </a:ext>
                  </a:extLst>
                </a:gridCol>
                <a:gridCol w="774046">
                  <a:extLst>
                    <a:ext uri="{9D8B030D-6E8A-4147-A177-3AD203B41FA5}">
                      <a16:colId xmlns:a16="http://schemas.microsoft.com/office/drawing/2014/main" val="1151896857"/>
                    </a:ext>
                  </a:extLst>
                </a:gridCol>
                <a:gridCol w="774046">
                  <a:extLst>
                    <a:ext uri="{9D8B030D-6E8A-4147-A177-3AD203B41FA5}">
                      <a16:colId xmlns:a16="http://schemas.microsoft.com/office/drawing/2014/main" val="1788540601"/>
                    </a:ext>
                  </a:extLst>
                </a:gridCol>
                <a:gridCol w="774046">
                  <a:extLst>
                    <a:ext uri="{9D8B030D-6E8A-4147-A177-3AD203B41FA5}">
                      <a16:colId xmlns:a16="http://schemas.microsoft.com/office/drawing/2014/main" val="4086622036"/>
                    </a:ext>
                  </a:extLst>
                </a:gridCol>
                <a:gridCol w="774046">
                  <a:extLst>
                    <a:ext uri="{9D8B030D-6E8A-4147-A177-3AD203B41FA5}">
                      <a16:colId xmlns:a16="http://schemas.microsoft.com/office/drawing/2014/main" val="2458802061"/>
                    </a:ext>
                  </a:extLst>
                </a:gridCol>
              </a:tblGrid>
              <a:tr h="643207">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7150">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7150">
                <a:tc>
                  <a:txBody>
                    <a:bodyPr/>
                    <a:lstStyle/>
                    <a:p>
                      <a:endParaRPr lang="en-US"/>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8" name="TextBox 7">
            <a:extLst>
              <a:ext uri="{FF2B5EF4-FFF2-40B4-BE49-F238E27FC236}">
                <a16:creationId xmlns:a16="http://schemas.microsoft.com/office/drawing/2014/main" id="{5DA19369-3B30-4F9F-BD6F-9DF81E2EF967}"/>
              </a:ext>
            </a:extLst>
          </p:cNvPr>
          <p:cNvSpPr txBox="1"/>
          <p:nvPr/>
        </p:nvSpPr>
        <p:spPr>
          <a:xfrm>
            <a:off x="1692250" y="2574698"/>
            <a:ext cx="765418" cy="369332"/>
          </a:xfrm>
          <a:prstGeom prst="rect">
            <a:avLst/>
          </a:prstGeom>
          <a:noFill/>
        </p:spPr>
        <p:txBody>
          <a:bodyPr wrap="square" rtlCol="0">
            <a:spAutoFit/>
          </a:bodyPr>
          <a:lstStyle/>
          <a:p>
            <a:r>
              <a:rPr lang="en-US" b="1" dirty="0"/>
              <a:t>8,000</a:t>
            </a:r>
          </a:p>
        </p:txBody>
      </p:sp>
      <p:sp>
        <p:nvSpPr>
          <p:cNvPr id="10" name="TextBox 9">
            <a:extLst>
              <a:ext uri="{FF2B5EF4-FFF2-40B4-BE49-F238E27FC236}">
                <a16:creationId xmlns:a16="http://schemas.microsoft.com/office/drawing/2014/main" id="{87005556-FB17-4CDF-BE6E-64E39438CCCA}"/>
              </a:ext>
            </a:extLst>
          </p:cNvPr>
          <p:cNvSpPr txBox="1"/>
          <p:nvPr/>
        </p:nvSpPr>
        <p:spPr>
          <a:xfrm>
            <a:off x="1987324" y="1676792"/>
            <a:ext cx="666750" cy="338554"/>
          </a:xfrm>
          <a:prstGeom prst="rect">
            <a:avLst/>
          </a:prstGeom>
          <a:noFill/>
        </p:spPr>
        <p:txBody>
          <a:bodyPr wrap="square" rtlCol="0">
            <a:spAutoFit/>
          </a:bodyPr>
          <a:lstStyle/>
          <a:p>
            <a:r>
              <a:rPr lang="en-US" sz="1600" b="1" dirty="0"/>
              <a:t>Cash</a:t>
            </a:r>
          </a:p>
        </p:txBody>
      </p:sp>
      <p:sp>
        <p:nvSpPr>
          <p:cNvPr id="11" name="TextBox 10">
            <a:extLst>
              <a:ext uri="{FF2B5EF4-FFF2-40B4-BE49-F238E27FC236}">
                <a16:creationId xmlns:a16="http://schemas.microsoft.com/office/drawing/2014/main" id="{F2FCCEF2-6863-4AE1-9BE3-0D948E09E4CC}"/>
              </a:ext>
            </a:extLst>
          </p:cNvPr>
          <p:cNvSpPr txBox="1"/>
          <p:nvPr/>
        </p:nvSpPr>
        <p:spPr>
          <a:xfrm>
            <a:off x="1518621" y="2039878"/>
            <a:ext cx="781675"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2" name="TextBox 11">
            <a:extLst>
              <a:ext uri="{FF2B5EF4-FFF2-40B4-BE49-F238E27FC236}">
                <a16:creationId xmlns:a16="http://schemas.microsoft.com/office/drawing/2014/main" id="{E1B61305-F594-4252-ADB6-E800F9294B80}"/>
              </a:ext>
            </a:extLst>
          </p:cNvPr>
          <p:cNvSpPr txBox="1"/>
          <p:nvPr/>
        </p:nvSpPr>
        <p:spPr>
          <a:xfrm>
            <a:off x="2367361" y="2036286"/>
            <a:ext cx="75552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13" name="TextBox 12">
            <a:extLst>
              <a:ext uri="{FF2B5EF4-FFF2-40B4-BE49-F238E27FC236}">
                <a16:creationId xmlns:a16="http://schemas.microsoft.com/office/drawing/2014/main" id="{29B07D78-93B0-4485-93FD-478CEC1C7EC9}"/>
              </a:ext>
            </a:extLst>
          </p:cNvPr>
          <p:cNvSpPr txBox="1"/>
          <p:nvPr/>
        </p:nvSpPr>
        <p:spPr>
          <a:xfrm>
            <a:off x="7374822" y="1896435"/>
            <a:ext cx="73935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4" name="TextBox 13">
            <a:extLst>
              <a:ext uri="{FF2B5EF4-FFF2-40B4-BE49-F238E27FC236}">
                <a16:creationId xmlns:a16="http://schemas.microsoft.com/office/drawing/2014/main" id="{CC87DC5C-8ED3-47FD-B5F0-1853482368D1}"/>
              </a:ext>
            </a:extLst>
          </p:cNvPr>
          <p:cNvSpPr txBox="1"/>
          <p:nvPr/>
        </p:nvSpPr>
        <p:spPr>
          <a:xfrm>
            <a:off x="5346275" y="204042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6" name="TextBox 15">
            <a:extLst>
              <a:ext uri="{FF2B5EF4-FFF2-40B4-BE49-F238E27FC236}">
                <a16:creationId xmlns:a16="http://schemas.microsoft.com/office/drawing/2014/main" id="{3D192B61-0BE5-4282-95B6-3130C259866C}"/>
              </a:ext>
            </a:extLst>
          </p:cNvPr>
          <p:cNvSpPr txBox="1"/>
          <p:nvPr/>
        </p:nvSpPr>
        <p:spPr>
          <a:xfrm>
            <a:off x="3128080" y="2033721"/>
            <a:ext cx="755526" cy="784830"/>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7" name="TextBox 16">
            <a:extLst>
              <a:ext uri="{FF2B5EF4-FFF2-40B4-BE49-F238E27FC236}">
                <a16:creationId xmlns:a16="http://schemas.microsoft.com/office/drawing/2014/main" id="{66EC8F0C-CFA1-41B7-A522-F364CC136F19}"/>
              </a:ext>
            </a:extLst>
          </p:cNvPr>
          <p:cNvSpPr txBox="1"/>
          <p:nvPr/>
        </p:nvSpPr>
        <p:spPr>
          <a:xfrm>
            <a:off x="4662479" y="2035663"/>
            <a:ext cx="746132" cy="677108"/>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sz="1100" dirty="0"/>
          </a:p>
        </p:txBody>
      </p:sp>
      <p:graphicFrame>
        <p:nvGraphicFramePr>
          <p:cNvPr id="15" name="Table 14">
            <a:extLst>
              <a:ext uri="{FF2B5EF4-FFF2-40B4-BE49-F238E27FC236}">
                <a16:creationId xmlns:a16="http://schemas.microsoft.com/office/drawing/2014/main" id="{4D96FF9E-69E8-4BB2-A2A7-03626BB2EC6E}"/>
              </a:ext>
            </a:extLst>
          </p:cNvPr>
          <p:cNvGraphicFramePr>
            <a:graphicFrameLocks noGrp="1"/>
          </p:cNvGraphicFramePr>
          <p:nvPr>
            <p:extLst/>
          </p:nvPr>
        </p:nvGraphicFramePr>
        <p:xfrm>
          <a:off x="6375863" y="2039878"/>
          <a:ext cx="4588002" cy="4831807"/>
        </p:xfrm>
        <a:graphic>
          <a:graphicData uri="http://schemas.openxmlformats.org/drawingml/2006/table">
            <a:tbl>
              <a:tblPr firstRow="1" bandRow="1">
                <a:tableStyleId>{5C22544A-7EE6-4342-B048-85BDC9FD1C3A}</a:tableStyleId>
              </a:tblPr>
              <a:tblGrid>
                <a:gridCol w="776837">
                  <a:extLst>
                    <a:ext uri="{9D8B030D-6E8A-4147-A177-3AD203B41FA5}">
                      <a16:colId xmlns:a16="http://schemas.microsoft.com/office/drawing/2014/main" val="3022953582"/>
                    </a:ext>
                  </a:extLst>
                </a:gridCol>
                <a:gridCol w="762233">
                  <a:extLst>
                    <a:ext uri="{9D8B030D-6E8A-4147-A177-3AD203B41FA5}">
                      <a16:colId xmlns:a16="http://schemas.microsoft.com/office/drawing/2014/main" val="3882599105"/>
                    </a:ext>
                  </a:extLst>
                </a:gridCol>
                <a:gridCol w="762233">
                  <a:extLst>
                    <a:ext uri="{9D8B030D-6E8A-4147-A177-3AD203B41FA5}">
                      <a16:colId xmlns:a16="http://schemas.microsoft.com/office/drawing/2014/main" val="1151896857"/>
                    </a:ext>
                  </a:extLst>
                </a:gridCol>
                <a:gridCol w="762233">
                  <a:extLst>
                    <a:ext uri="{9D8B030D-6E8A-4147-A177-3AD203B41FA5}">
                      <a16:colId xmlns:a16="http://schemas.microsoft.com/office/drawing/2014/main" val="1788540601"/>
                    </a:ext>
                  </a:extLst>
                </a:gridCol>
                <a:gridCol w="762233">
                  <a:extLst>
                    <a:ext uri="{9D8B030D-6E8A-4147-A177-3AD203B41FA5}">
                      <a16:colId xmlns:a16="http://schemas.microsoft.com/office/drawing/2014/main" val="4086622036"/>
                    </a:ext>
                  </a:extLst>
                </a:gridCol>
                <a:gridCol w="762233">
                  <a:extLst>
                    <a:ext uri="{9D8B030D-6E8A-4147-A177-3AD203B41FA5}">
                      <a16:colId xmlns:a16="http://schemas.microsoft.com/office/drawing/2014/main" val="2458802061"/>
                    </a:ext>
                  </a:extLst>
                </a:gridCol>
              </a:tblGrid>
              <a:tr h="660143">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2916">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2" name="TextBox 1">
            <a:extLst>
              <a:ext uri="{FF2B5EF4-FFF2-40B4-BE49-F238E27FC236}">
                <a16:creationId xmlns:a16="http://schemas.microsoft.com/office/drawing/2014/main" id="{BDBE253E-CB9E-4E1F-83FD-994316925EA1}"/>
              </a:ext>
            </a:extLst>
          </p:cNvPr>
          <p:cNvSpPr txBox="1"/>
          <p:nvPr/>
        </p:nvSpPr>
        <p:spPr>
          <a:xfrm>
            <a:off x="8365334" y="1662488"/>
            <a:ext cx="1266825" cy="338554"/>
          </a:xfrm>
          <a:prstGeom prst="rect">
            <a:avLst/>
          </a:prstGeom>
          <a:noFill/>
        </p:spPr>
        <p:txBody>
          <a:bodyPr wrap="square" rtlCol="0">
            <a:spAutoFit/>
          </a:bodyPr>
          <a:lstStyle/>
          <a:p>
            <a:r>
              <a:rPr lang="en-US" sz="1600" b="1" dirty="0"/>
              <a:t>Capital</a:t>
            </a:r>
          </a:p>
        </p:txBody>
      </p:sp>
      <p:sp>
        <p:nvSpPr>
          <p:cNvPr id="25" name="TextBox 24">
            <a:extLst>
              <a:ext uri="{FF2B5EF4-FFF2-40B4-BE49-F238E27FC236}">
                <a16:creationId xmlns:a16="http://schemas.microsoft.com/office/drawing/2014/main" id="{3CEFE3F4-09F2-4A59-931F-3A54F9E78878}"/>
              </a:ext>
            </a:extLst>
          </p:cNvPr>
          <p:cNvSpPr txBox="1"/>
          <p:nvPr/>
        </p:nvSpPr>
        <p:spPr>
          <a:xfrm>
            <a:off x="9626206" y="1506146"/>
            <a:ext cx="1266825" cy="584775"/>
          </a:xfrm>
          <a:prstGeom prst="rect">
            <a:avLst/>
          </a:prstGeom>
          <a:noFill/>
        </p:spPr>
        <p:txBody>
          <a:bodyPr wrap="square" rtlCol="0">
            <a:spAutoFit/>
          </a:bodyPr>
          <a:lstStyle/>
          <a:p>
            <a:r>
              <a:rPr lang="en-US" sz="1600" b="1" dirty="0"/>
              <a:t>Operational </a:t>
            </a:r>
          </a:p>
          <a:p>
            <a:r>
              <a:rPr lang="en-US" sz="1600" b="1" dirty="0"/>
              <a:t>    Change</a:t>
            </a:r>
          </a:p>
        </p:txBody>
      </p:sp>
      <p:sp>
        <p:nvSpPr>
          <p:cNvPr id="6" name="TextBox 5">
            <a:extLst>
              <a:ext uri="{FF2B5EF4-FFF2-40B4-BE49-F238E27FC236}">
                <a16:creationId xmlns:a16="http://schemas.microsoft.com/office/drawing/2014/main" id="{4CBCA121-DEFA-44FB-8EE3-F3A6F11B69EC}"/>
              </a:ext>
            </a:extLst>
          </p:cNvPr>
          <p:cNvSpPr txBox="1"/>
          <p:nvPr/>
        </p:nvSpPr>
        <p:spPr>
          <a:xfrm>
            <a:off x="1091370" y="2570510"/>
            <a:ext cx="757935" cy="369332"/>
          </a:xfrm>
          <a:prstGeom prst="rect">
            <a:avLst/>
          </a:prstGeom>
          <a:noFill/>
        </p:spPr>
        <p:txBody>
          <a:bodyPr wrap="square" rtlCol="0">
            <a:spAutoFit/>
          </a:bodyPr>
          <a:lstStyle/>
          <a:p>
            <a:r>
              <a:rPr lang="en-US" b="1" dirty="0"/>
              <a:t>5/5</a:t>
            </a:r>
          </a:p>
        </p:txBody>
      </p:sp>
      <p:sp>
        <p:nvSpPr>
          <p:cNvPr id="22" name="TextBox 21">
            <a:extLst>
              <a:ext uri="{FF2B5EF4-FFF2-40B4-BE49-F238E27FC236}">
                <a16:creationId xmlns:a16="http://schemas.microsoft.com/office/drawing/2014/main" id="{1D68F77F-BC77-44BA-BDE4-08EBC5D1B316}"/>
              </a:ext>
            </a:extLst>
          </p:cNvPr>
          <p:cNvSpPr txBox="1"/>
          <p:nvPr/>
        </p:nvSpPr>
        <p:spPr>
          <a:xfrm>
            <a:off x="8813034" y="2574698"/>
            <a:ext cx="706654" cy="369332"/>
          </a:xfrm>
          <a:prstGeom prst="rect">
            <a:avLst/>
          </a:prstGeom>
          <a:noFill/>
        </p:spPr>
        <p:txBody>
          <a:bodyPr wrap="square" rtlCol="0">
            <a:spAutoFit/>
          </a:bodyPr>
          <a:lstStyle/>
          <a:p>
            <a:r>
              <a:rPr lang="en-US" b="1" dirty="0"/>
              <a:t>8,000</a:t>
            </a:r>
          </a:p>
        </p:txBody>
      </p:sp>
      <p:sp>
        <p:nvSpPr>
          <p:cNvPr id="27" name="TextBox 26">
            <a:extLst>
              <a:ext uri="{FF2B5EF4-FFF2-40B4-BE49-F238E27FC236}">
                <a16:creationId xmlns:a16="http://schemas.microsoft.com/office/drawing/2014/main" id="{36A2C6E8-6749-4CC8-97C0-A666911A3C4A}"/>
              </a:ext>
            </a:extLst>
          </p:cNvPr>
          <p:cNvSpPr txBox="1"/>
          <p:nvPr/>
        </p:nvSpPr>
        <p:spPr>
          <a:xfrm>
            <a:off x="7186156" y="2036583"/>
            <a:ext cx="713409"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28" name="TextBox 27">
            <a:extLst>
              <a:ext uri="{FF2B5EF4-FFF2-40B4-BE49-F238E27FC236}">
                <a16:creationId xmlns:a16="http://schemas.microsoft.com/office/drawing/2014/main" id="{FA8728FE-81B6-4D2F-83FE-73399413F141}"/>
              </a:ext>
            </a:extLst>
          </p:cNvPr>
          <p:cNvSpPr txBox="1"/>
          <p:nvPr/>
        </p:nvSpPr>
        <p:spPr>
          <a:xfrm>
            <a:off x="10232661" y="2039878"/>
            <a:ext cx="752635" cy="907941"/>
          </a:xfrm>
          <a:prstGeom prst="rect">
            <a:avLst/>
          </a:prstGeom>
          <a:noFill/>
          <a:ln>
            <a:noFill/>
          </a:ln>
        </p:spPr>
        <p:txBody>
          <a:bodyPr wrap="square" rtlCol="0">
            <a:spAutoFit/>
          </a:bodyPr>
          <a:lstStyle/>
          <a:p>
            <a:r>
              <a:rPr lang="en-US" sz="1100" b="1" dirty="0">
                <a:solidFill>
                  <a:schemeClr val="bg1"/>
                </a:solidFill>
              </a:rPr>
              <a:t>Revenue</a:t>
            </a:r>
          </a:p>
          <a:p>
            <a:r>
              <a:rPr lang="en-US" sz="1400" b="1" dirty="0">
                <a:solidFill>
                  <a:schemeClr val="bg1"/>
                </a:solidFill>
              </a:rPr>
              <a:t>      +</a:t>
            </a:r>
          </a:p>
          <a:p>
            <a:pPr algn="ctr"/>
            <a:endParaRPr lang="en-US" sz="1000" b="1" dirty="0">
              <a:solidFill>
                <a:schemeClr val="bg1"/>
              </a:solidFill>
            </a:endParaRPr>
          </a:p>
          <a:p>
            <a:endParaRPr lang="en-US" dirty="0"/>
          </a:p>
        </p:txBody>
      </p:sp>
      <p:sp>
        <p:nvSpPr>
          <p:cNvPr id="29" name="TextBox 28">
            <a:extLst>
              <a:ext uri="{FF2B5EF4-FFF2-40B4-BE49-F238E27FC236}">
                <a16:creationId xmlns:a16="http://schemas.microsoft.com/office/drawing/2014/main" id="{31CDADD4-1682-4F8D-B9AD-3FF54720119B}"/>
              </a:ext>
            </a:extLst>
          </p:cNvPr>
          <p:cNvSpPr txBox="1"/>
          <p:nvPr/>
        </p:nvSpPr>
        <p:spPr>
          <a:xfrm>
            <a:off x="8698709" y="2026188"/>
            <a:ext cx="717717" cy="754053"/>
          </a:xfrm>
          <a:prstGeom prst="rect">
            <a:avLst/>
          </a:prstGeom>
          <a:noFill/>
          <a:ln>
            <a:noFill/>
          </a:ln>
        </p:spPr>
        <p:txBody>
          <a:bodyPr wrap="square" rtlCol="0">
            <a:spAutoFit/>
          </a:bodyPr>
          <a:lstStyle/>
          <a:p>
            <a:r>
              <a:rPr lang="en-US" sz="1100" b="1" dirty="0">
                <a:solidFill>
                  <a:schemeClr val="bg1"/>
                </a:solidFill>
              </a:rPr>
              <a:t>Increase</a:t>
            </a:r>
          </a:p>
          <a:p>
            <a:pPr algn="ctr"/>
            <a:r>
              <a:rPr lang="en-US" sz="1400" b="1" dirty="0">
                <a:solidFill>
                  <a:schemeClr val="bg1"/>
                </a:solidFill>
              </a:rPr>
              <a:t>+</a:t>
            </a:r>
          </a:p>
          <a:p>
            <a:endParaRPr lang="en-US" dirty="0"/>
          </a:p>
        </p:txBody>
      </p:sp>
      <p:sp>
        <p:nvSpPr>
          <p:cNvPr id="32" name="TextBox 31">
            <a:extLst>
              <a:ext uri="{FF2B5EF4-FFF2-40B4-BE49-F238E27FC236}">
                <a16:creationId xmlns:a16="http://schemas.microsoft.com/office/drawing/2014/main" id="{4BEA0C32-2679-4FCB-943C-73F0D10A2AA7}"/>
              </a:ext>
            </a:extLst>
          </p:cNvPr>
          <p:cNvSpPr txBox="1"/>
          <p:nvPr/>
        </p:nvSpPr>
        <p:spPr>
          <a:xfrm>
            <a:off x="6395703" y="2040423"/>
            <a:ext cx="74673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33" name="TextBox 32">
            <a:extLst>
              <a:ext uri="{FF2B5EF4-FFF2-40B4-BE49-F238E27FC236}">
                <a16:creationId xmlns:a16="http://schemas.microsoft.com/office/drawing/2014/main" id="{F667CC5D-2E98-4C3F-AAE9-5EE48E377B75}"/>
              </a:ext>
            </a:extLst>
          </p:cNvPr>
          <p:cNvSpPr txBox="1"/>
          <p:nvPr/>
        </p:nvSpPr>
        <p:spPr>
          <a:xfrm>
            <a:off x="7904633" y="2036091"/>
            <a:ext cx="873151" cy="754053"/>
          </a:xfrm>
          <a:prstGeom prst="rect">
            <a:avLst/>
          </a:prstGeom>
          <a:noFill/>
        </p:spPr>
        <p:txBody>
          <a:bodyPr wrap="square" rtlCol="0">
            <a:spAutoFit/>
          </a:bodyPr>
          <a:lstStyle/>
          <a:p>
            <a:r>
              <a:rPr lang="en-US" sz="1100" b="1" dirty="0">
                <a:solidFill>
                  <a:schemeClr val="bg1"/>
                </a:solidFill>
              </a:rPr>
              <a:t>Decrease</a:t>
            </a:r>
          </a:p>
          <a:p>
            <a:pPr algn="ctr"/>
            <a:r>
              <a:rPr lang="en-US" sz="1400" b="1" dirty="0">
                <a:solidFill>
                  <a:schemeClr val="bg1"/>
                </a:solidFill>
              </a:rPr>
              <a:t>-</a:t>
            </a:r>
          </a:p>
          <a:p>
            <a:endParaRPr lang="en-US" dirty="0"/>
          </a:p>
        </p:txBody>
      </p:sp>
      <p:sp>
        <p:nvSpPr>
          <p:cNvPr id="34" name="TextBox 33">
            <a:extLst>
              <a:ext uri="{FF2B5EF4-FFF2-40B4-BE49-F238E27FC236}">
                <a16:creationId xmlns:a16="http://schemas.microsoft.com/office/drawing/2014/main" id="{C876E978-F905-49D4-A173-6512B1AC61A9}"/>
              </a:ext>
            </a:extLst>
          </p:cNvPr>
          <p:cNvSpPr txBox="1"/>
          <p:nvPr/>
        </p:nvSpPr>
        <p:spPr>
          <a:xfrm>
            <a:off x="9511671" y="2030057"/>
            <a:ext cx="817871" cy="969496"/>
          </a:xfrm>
          <a:prstGeom prst="rect">
            <a:avLst/>
          </a:prstGeom>
          <a:noFill/>
        </p:spPr>
        <p:txBody>
          <a:bodyPr wrap="square" rtlCol="0">
            <a:spAutoFit/>
          </a:bodyPr>
          <a:lstStyle/>
          <a:p>
            <a:r>
              <a:rPr lang="en-US" sz="1100" b="1" dirty="0">
                <a:solidFill>
                  <a:schemeClr val="bg1"/>
                </a:solidFill>
              </a:rPr>
              <a:t>Expense</a:t>
            </a:r>
          </a:p>
          <a:p>
            <a:r>
              <a:rPr lang="en-US" sz="1100" b="1" dirty="0">
                <a:solidFill>
                  <a:schemeClr val="bg1"/>
                </a:solidFill>
              </a:rPr>
              <a:t>     </a:t>
            </a:r>
            <a:r>
              <a:rPr lang="en-US" dirty="0">
                <a:solidFill>
                  <a:schemeClr val="bg1"/>
                </a:solidFill>
              </a:rPr>
              <a:t> -</a:t>
            </a:r>
          </a:p>
          <a:p>
            <a:pPr algn="ctr"/>
            <a:endParaRPr lang="en-US" sz="1000" b="1" dirty="0">
              <a:solidFill>
                <a:schemeClr val="bg1"/>
              </a:solidFill>
            </a:endParaRPr>
          </a:p>
          <a:p>
            <a:endParaRPr lang="en-US" dirty="0"/>
          </a:p>
        </p:txBody>
      </p:sp>
      <p:sp>
        <p:nvSpPr>
          <p:cNvPr id="30" name="TextBox 29">
            <a:extLst>
              <a:ext uri="{FF2B5EF4-FFF2-40B4-BE49-F238E27FC236}">
                <a16:creationId xmlns:a16="http://schemas.microsoft.com/office/drawing/2014/main" id="{2594C2D5-4500-491C-95DB-CBE3C7BAC3E0}"/>
              </a:ext>
            </a:extLst>
          </p:cNvPr>
          <p:cNvSpPr txBox="1"/>
          <p:nvPr/>
        </p:nvSpPr>
        <p:spPr>
          <a:xfrm>
            <a:off x="1059261" y="2934021"/>
            <a:ext cx="722049" cy="369332"/>
          </a:xfrm>
          <a:prstGeom prst="rect">
            <a:avLst/>
          </a:prstGeom>
          <a:noFill/>
        </p:spPr>
        <p:txBody>
          <a:bodyPr wrap="square" rtlCol="0">
            <a:spAutoFit/>
          </a:bodyPr>
          <a:lstStyle/>
          <a:p>
            <a:r>
              <a:rPr lang="en-US" b="1" dirty="0"/>
              <a:t>5/9</a:t>
            </a:r>
          </a:p>
        </p:txBody>
      </p:sp>
      <p:sp>
        <p:nvSpPr>
          <p:cNvPr id="35" name="TextBox 34">
            <a:extLst>
              <a:ext uri="{FF2B5EF4-FFF2-40B4-BE49-F238E27FC236}">
                <a16:creationId xmlns:a16="http://schemas.microsoft.com/office/drawing/2014/main" id="{7E8DF7A2-0F1A-40A3-847D-658A01969315}"/>
              </a:ext>
            </a:extLst>
          </p:cNvPr>
          <p:cNvSpPr txBox="1"/>
          <p:nvPr/>
        </p:nvSpPr>
        <p:spPr>
          <a:xfrm>
            <a:off x="2473452" y="2934021"/>
            <a:ext cx="765418" cy="369332"/>
          </a:xfrm>
          <a:prstGeom prst="rect">
            <a:avLst/>
          </a:prstGeom>
          <a:noFill/>
        </p:spPr>
        <p:txBody>
          <a:bodyPr wrap="square" rtlCol="0">
            <a:spAutoFit/>
          </a:bodyPr>
          <a:lstStyle/>
          <a:p>
            <a:r>
              <a:rPr lang="en-US" b="1" dirty="0"/>
              <a:t>1,200</a:t>
            </a:r>
          </a:p>
        </p:txBody>
      </p:sp>
      <p:sp>
        <p:nvSpPr>
          <p:cNvPr id="36" name="TextBox 35">
            <a:extLst>
              <a:ext uri="{FF2B5EF4-FFF2-40B4-BE49-F238E27FC236}">
                <a16:creationId xmlns:a16="http://schemas.microsoft.com/office/drawing/2014/main" id="{63F4E44F-2A32-4368-A28D-D8D91B958436}"/>
              </a:ext>
            </a:extLst>
          </p:cNvPr>
          <p:cNvSpPr txBox="1"/>
          <p:nvPr/>
        </p:nvSpPr>
        <p:spPr>
          <a:xfrm>
            <a:off x="4803465" y="2934021"/>
            <a:ext cx="765418" cy="369332"/>
          </a:xfrm>
          <a:prstGeom prst="rect">
            <a:avLst/>
          </a:prstGeom>
          <a:noFill/>
        </p:spPr>
        <p:txBody>
          <a:bodyPr wrap="square" rtlCol="0">
            <a:spAutoFit/>
          </a:bodyPr>
          <a:lstStyle/>
          <a:p>
            <a:r>
              <a:rPr lang="en-US" b="1" dirty="0"/>
              <a:t>1,200</a:t>
            </a:r>
          </a:p>
        </p:txBody>
      </p:sp>
      <p:sp>
        <p:nvSpPr>
          <p:cNvPr id="37" name="TextBox 36">
            <a:extLst>
              <a:ext uri="{FF2B5EF4-FFF2-40B4-BE49-F238E27FC236}">
                <a16:creationId xmlns:a16="http://schemas.microsoft.com/office/drawing/2014/main" id="{D77994A6-08A1-48BD-B75C-664F1ED19CDE}"/>
              </a:ext>
            </a:extLst>
          </p:cNvPr>
          <p:cNvSpPr txBox="1"/>
          <p:nvPr/>
        </p:nvSpPr>
        <p:spPr>
          <a:xfrm>
            <a:off x="4931504" y="1656856"/>
            <a:ext cx="1046226" cy="338554"/>
          </a:xfrm>
          <a:prstGeom prst="rect">
            <a:avLst/>
          </a:prstGeom>
          <a:noFill/>
        </p:spPr>
        <p:txBody>
          <a:bodyPr wrap="square" rtlCol="0">
            <a:spAutoFit/>
          </a:bodyPr>
          <a:lstStyle/>
          <a:p>
            <a:r>
              <a:rPr lang="en-US" sz="1600" b="1" dirty="0"/>
              <a:t>Supplies</a:t>
            </a:r>
          </a:p>
        </p:txBody>
      </p:sp>
      <p:sp>
        <p:nvSpPr>
          <p:cNvPr id="38" name="TextBox 37">
            <a:extLst>
              <a:ext uri="{FF2B5EF4-FFF2-40B4-BE49-F238E27FC236}">
                <a16:creationId xmlns:a16="http://schemas.microsoft.com/office/drawing/2014/main" id="{B0AC9844-AC4A-4BBC-A5B1-D8DBA3A0907E}"/>
              </a:ext>
            </a:extLst>
          </p:cNvPr>
          <p:cNvSpPr txBox="1"/>
          <p:nvPr/>
        </p:nvSpPr>
        <p:spPr>
          <a:xfrm>
            <a:off x="917835" y="3230091"/>
            <a:ext cx="765418" cy="276999"/>
          </a:xfrm>
          <a:prstGeom prst="rect">
            <a:avLst/>
          </a:prstGeom>
          <a:noFill/>
        </p:spPr>
        <p:txBody>
          <a:bodyPr wrap="square" rtlCol="0">
            <a:spAutoFit/>
          </a:bodyPr>
          <a:lstStyle/>
          <a:p>
            <a:r>
              <a:rPr lang="en-US" sz="1200" b="1" dirty="0"/>
              <a:t>Balance</a:t>
            </a:r>
          </a:p>
        </p:txBody>
      </p:sp>
      <p:sp>
        <p:nvSpPr>
          <p:cNvPr id="39" name="TextBox 38">
            <a:extLst>
              <a:ext uri="{FF2B5EF4-FFF2-40B4-BE49-F238E27FC236}">
                <a16:creationId xmlns:a16="http://schemas.microsoft.com/office/drawing/2014/main" id="{AE3E52D0-667A-4AAE-A078-9943F334B02F}"/>
              </a:ext>
            </a:extLst>
          </p:cNvPr>
          <p:cNvSpPr txBox="1"/>
          <p:nvPr/>
        </p:nvSpPr>
        <p:spPr>
          <a:xfrm>
            <a:off x="1821398" y="3238126"/>
            <a:ext cx="765418" cy="276999"/>
          </a:xfrm>
          <a:prstGeom prst="rect">
            <a:avLst/>
          </a:prstGeom>
          <a:noFill/>
        </p:spPr>
        <p:txBody>
          <a:bodyPr wrap="square" rtlCol="0">
            <a:spAutoFit/>
          </a:bodyPr>
          <a:lstStyle/>
          <a:p>
            <a:r>
              <a:rPr lang="en-US" sz="1200" b="1" dirty="0"/>
              <a:t>6,800</a:t>
            </a:r>
          </a:p>
        </p:txBody>
      </p:sp>
      <p:graphicFrame>
        <p:nvGraphicFramePr>
          <p:cNvPr id="3" name="Table 2">
            <a:extLst>
              <a:ext uri="{FF2B5EF4-FFF2-40B4-BE49-F238E27FC236}">
                <a16:creationId xmlns:a16="http://schemas.microsoft.com/office/drawing/2014/main" id="{974A8693-732F-44FA-A1DF-3D1FF44DC6B7}"/>
              </a:ext>
            </a:extLst>
          </p:cNvPr>
          <p:cNvGraphicFramePr>
            <a:graphicFrameLocks noGrp="1"/>
          </p:cNvGraphicFramePr>
          <p:nvPr>
            <p:extLst/>
          </p:nvPr>
        </p:nvGraphicFramePr>
        <p:xfrm>
          <a:off x="1551735" y="3283168"/>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41" name="TextBox 40">
            <a:extLst>
              <a:ext uri="{FF2B5EF4-FFF2-40B4-BE49-F238E27FC236}">
                <a16:creationId xmlns:a16="http://schemas.microsoft.com/office/drawing/2014/main" id="{20786646-0A9D-4FC4-B97C-8D087A3B7F41}"/>
              </a:ext>
            </a:extLst>
          </p:cNvPr>
          <p:cNvSpPr txBox="1"/>
          <p:nvPr/>
        </p:nvSpPr>
        <p:spPr>
          <a:xfrm>
            <a:off x="1006430" y="3463980"/>
            <a:ext cx="757935" cy="369332"/>
          </a:xfrm>
          <a:prstGeom prst="rect">
            <a:avLst/>
          </a:prstGeom>
          <a:noFill/>
        </p:spPr>
        <p:txBody>
          <a:bodyPr wrap="square" rtlCol="0">
            <a:spAutoFit/>
          </a:bodyPr>
          <a:lstStyle/>
          <a:p>
            <a:r>
              <a:rPr lang="en-US" b="1" dirty="0"/>
              <a:t>5/11</a:t>
            </a:r>
          </a:p>
        </p:txBody>
      </p:sp>
      <p:sp>
        <p:nvSpPr>
          <p:cNvPr id="43" name="TextBox 42">
            <a:extLst>
              <a:ext uri="{FF2B5EF4-FFF2-40B4-BE49-F238E27FC236}">
                <a16:creationId xmlns:a16="http://schemas.microsoft.com/office/drawing/2014/main" id="{CE3BC12F-A45F-42C4-B851-8A1D3F81065B}"/>
              </a:ext>
            </a:extLst>
          </p:cNvPr>
          <p:cNvSpPr txBox="1"/>
          <p:nvPr/>
        </p:nvSpPr>
        <p:spPr>
          <a:xfrm>
            <a:off x="4776990" y="3503700"/>
            <a:ext cx="765418" cy="369332"/>
          </a:xfrm>
          <a:prstGeom prst="rect">
            <a:avLst/>
          </a:prstGeom>
          <a:noFill/>
        </p:spPr>
        <p:txBody>
          <a:bodyPr wrap="square" rtlCol="0">
            <a:spAutoFit/>
          </a:bodyPr>
          <a:lstStyle/>
          <a:p>
            <a:r>
              <a:rPr lang="en-US" b="1" dirty="0"/>
              <a:t>1,500</a:t>
            </a:r>
          </a:p>
        </p:txBody>
      </p:sp>
      <p:sp>
        <p:nvSpPr>
          <p:cNvPr id="44" name="TextBox 43">
            <a:extLst>
              <a:ext uri="{FF2B5EF4-FFF2-40B4-BE49-F238E27FC236}">
                <a16:creationId xmlns:a16="http://schemas.microsoft.com/office/drawing/2014/main" id="{E6A2C32F-9209-44DA-89A1-31B0C0354A77}"/>
              </a:ext>
            </a:extLst>
          </p:cNvPr>
          <p:cNvSpPr txBox="1"/>
          <p:nvPr/>
        </p:nvSpPr>
        <p:spPr>
          <a:xfrm>
            <a:off x="7277355" y="3503700"/>
            <a:ext cx="765418" cy="369332"/>
          </a:xfrm>
          <a:prstGeom prst="rect">
            <a:avLst/>
          </a:prstGeom>
          <a:noFill/>
        </p:spPr>
        <p:txBody>
          <a:bodyPr wrap="square" rtlCol="0">
            <a:spAutoFit/>
          </a:bodyPr>
          <a:lstStyle/>
          <a:p>
            <a:r>
              <a:rPr lang="en-US" b="1" dirty="0"/>
              <a:t>1,500</a:t>
            </a:r>
          </a:p>
        </p:txBody>
      </p:sp>
      <p:sp>
        <p:nvSpPr>
          <p:cNvPr id="48" name="TextBox 47">
            <a:extLst>
              <a:ext uri="{FF2B5EF4-FFF2-40B4-BE49-F238E27FC236}">
                <a16:creationId xmlns:a16="http://schemas.microsoft.com/office/drawing/2014/main" id="{A8AD0015-5651-4130-BB71-A1BEA119B3C0}"/>
              </a:ext>
            </a:extLst>
          </p:cNvPr>
          <p:cNvSpPr txBox="1"/>
          <p:nvPr/>
        </p:nvSpPr>
        <p:spPr>
          <a:xfrm>
            <a:off x="3879535" y="203724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49" name="TextBox 48">
            <a:extLst>
              <a:ext uri="{FF2B5EF4-FFF2-40B4-BE49-F238E27FC236}">
                <a16:creationId xmlns:a16="http://schemas.microsoft.com/office/drawing/2014/main" id="{A1233498-FF0F-4EE2-8341-159A41BD9A04}"/>
              </a:ext>
            </a:extLst>
          </p:cNvPr>
          <p:cNvSpPr txBox="1"/>
          <p:nvPr/>
        </p:nvSpPr>
        <p:spPr>
          <a:xfrm>
            <a:off x="6682828" y="1449103"/>
            <a:ext cx="1046226" cy="584775"/>
          </a:xfrm>
          <a:prstGeom prst="rect">
            <a:avLst/>
          </a:prstGeom>
          <a:noFill/>
        </p:spPr>
        <p:txBody>
          <a:bodyPr wrap="square" rtlCol="0">
            <a:spAutoFit/>
          </a:bodyPr>
          <a:lstStyle/>
          <a:p>
            <a:r>
              <a:rPr lang="en-US" sz="1600" b="1" dirty="0"/>
              <a:t>Accounts </a:t>
            </a:r>
          </a:p>
          <a:p>
            <a:r>
              <a:rPr lang="en-US" sz="1600" b="1" dirty="0"/>
              <a:t>  Payable</a:t>
            </a:r>
          </a:p>
        </p:txBody>
      </p:sp>
      <p:graphicFrame>
        <p:nvGraphicFramePr>
          <p:cNvPr id="47" name="Table 46">
            <a:extLst>
              <a:ext uri="{FF2B5EF4-FFF2-40B4-BE49-F238E27FC236}">
                <a16:creationId xmlns:a16="http://schemas.microsoft.com/office/drawing/2014/main" id="{A9DDB062-6532-4254-A13F-EE5D80B3982B}"/>
              </a:ext>
            </a:extLst>
          </p:cNvPr>
          <p:cNvGraphicFramePr>
            <a:graphicFrameLocks noGrp="1"/>
          </p:cNvGraphicFramePr>
          <p:nvPr>
            <p:extLst/>
          </p:nvPr>
        </p:nvGraphicFramePr>
        <p:xfrm>
          <a:off x="1615535" y="409581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0" name="TextBox 49">
            <a:extLst>
              <a:ext uri="{FF2B5EF4-FFF2-40B4-BE49-F238E27FC236}">
                <a16:creationId xmlns:a16="http://schemas.microsoft.com/office/drawing/2014/main" id="{6CE5386F-FACB-4925-9CBC-F77074734F07}"/>
              </a:ext>
            </a:extLst>
          </p:cNvPr>
          <p:cNvSpPr txBox="1"/>
          <p:nvPr/>
        </p:nvSpPr>
        <p:spPr>
          <a:xfrm>
            <a:off x="995715" y="3813432"/>
            <a:ext cx="757935" cy="369332"/>
          </a:xfrm>
          <a:prstGeom prst="rect">
            <a:avLst/>
          </a:prstGeom>
          <a:noFill/>
        </p:spPr>
        <p:txBody>
          <a:bodyPr wrap="square" rtlCol="0">
            <a:spAutoFit/>
          </a:bodyPr>
          <a:lstStyle/>
          <a:p>
            <a:r>
              <a:rPr lang="en-US" b="1" dirty="0"/>
              <a:t>5/14</a:t>
            </a:r>
          </a:p>
        </p:txBody>
      </p:sp>
      <p:sp>
        <p:nvSpPr>
          <p:cNvPr id="51" name="TextBox 50">
            <a:extLst>
              <a:ext uri="{FF2B5EF4-FFF2-40B4-BE49-F238E27FC236}">
                <a16:creationId xmlns:a16="http://schemas.microsoft.com/office/drawing/2014/main" id="{492BF80C-6BF5-4C6F-BAEA-4C2724A08BBE}"/>
              </a:ext>
            </a:extLst>
          </p:cNvPr>
          <p:cNvSpPr txBox="1"/>
          <p:nvPr/>
        </p:nvSpPr>
        <p:spPr>
          <a:xfrm>
            <a:off x="1717930" y="3798126"/>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2" name="TextBox 51">
            <a:extLst>
              <a:ext uri="{FF2B5EF4-FFF2-40B4-BE49-F238E27FC236}">
                <a16:creationId xmlns:a16="http://schemas.microsoft.com/office/drawing/2014/main" id="{12D4D722-F88D-4533-BD36-3834CDE6B867}"/>
              </a:ext>
            </a:extLst>
          </p:cNvPr>
          <p:cNvSpPr txBox="1"/>
          <p:nvPr/>
        </p:nvSpPr>
        <p:spPr>
          <a:xfrm>
            <a:off x="1871685" y="4072686"/>
            <a:ext cx="765418" cy="276999"/>
          </a:xfrm>
          <a:prstGeom prst="rect">
            <a:avLst/>
          </a:prstGeom>
          <a:noFill/>
        </p:spPr>
        <p:txBody>
          <a:bodyPr wrap="square" rtlCol="0">
            <a:spAutoFit/>
          </a:bodyPr>
          <a:lstStyle/>
          <a:p>
            <a:r>
              <a:rPr lang="en-US" sz="1200" b="1" dirty="0"/>
              <a:t>9,550</a:t>
            </a:r>
          </a:p>
        </p:txBody>
      </p:sp>
      <p:sp>
        <p:nvSpPr>
          <p:cNvPr id="53" name="TextBox 52">
            <a:extLst>
              <a:ext uri="{FF2B5EF4-FFF2-40B4-BE49-F238E27FC236}">
                <a16:creationId xmlns:a16="http://schemas.microsoft.com/office/drawing/2014/main" id="{1DC597C0-D4F0-4B79-B41A-46F3B39E3366}"/>
              </a:ext>
            </a:extLst>
          </p:cNvPr>
          <p:cNvSpPr txBox="1"/>
          <p:nvPr/>
        </p:nvSpPr>
        <p:spPr>
          <a:xfrm>
            <a:off x="4948517" y="3789845"/>
            <a:ext cx="765418" cy="276999"/>
          </a:xfrm>
          <a:prstGeom prst="rect">
            <a:avLst/>
          </a:prstGeom>
          <a:noFill/>
        </p:spPr>
        <p:txBody>
          <a:bodyPr wrap="square" rtlCol="0">
            <a:spAutoFit/>
          </a:bodyPr>
          <a:lstStyle/>
          <a:p>
            <a:r>
              <a:rPr lang="en-US" sz="1200" b="1" dirty="0"/>
              <a:t>2,700</a:t>
            </a:r>
          </a:p>
        </p:txBody>
      </p:sp>
      <p:graphicFrame>
        <p:nvGraphicFramePr>
          <p:cNvPr id="55" name="Table 54">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87299" y="380710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1936">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6" name="TextBox 55">
            <a:extLst>
              <a:ext uri="{FF2B5EF4-FFF2-40B4-BE49-F238E27FC236}">
                <a16:creationId xmlns:a16="http://schemas.microsoft.com/office/drawing/2014/main" id="{92BFE499-A865-4CFB-8BBC-D17FFF6B81A1}"/>
              </a:ext>
            </a:extLst>
          </p:cNvPr>
          <p:cNvSpPr txBox="1"/>
          <p:nvPr/>
        </p:nvSpPr>
        <p:spPr>
          <a:xfrm>
            <a:off x="10316848" y="3815629"/>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4" name="TextBox 53">
            <a:extLst>
              <a:ext uri="{FF2B5EF4-FFF2-40B4-BE49-F238E27FC236}">
                <a16:creationId xmlns:a16="http://schemas.microsoft.com/office/drawing/2014/main" id="{6CE5386F-FACB-4925-9CBC-F77074734F07}"/>
              </a:ext>
            </a:extLst>
          </p:cNvPr>
          <p:cNvSpPr txBox="1"/>
          <p:nvPr/>
        </p:nvSpPr>
        <p:spPr>
          <a:xfrm>
            <a:off x="995714" y="4237382"/>
            <a:ext cx="757935" cy="369332"/>
          </a:xfrm>
          <a:prstGeom prst="rect">
            <a:avLst/>
          </a:prstGeom>
          <a:noFill/>
        </p:spPr>
        <p:txBody>
          <a:bodyPr wrap="square" rtlCol="0">
            <a:spAutoFit/>
          </a:bodyPr>
          <a:lstStyle/>
          <a:p>
            <a:r>
              <a:rPr lang="en-US" b="1" dirty="0"/>
              <a:t>5/17</a:t>
            </a:r>
          </a:p>
        </p:txBody>
      </p:sp>
      <p:sp>
        <p:nvSpPr>
          <p:cNvPr id="57" name="TextBox 56">
            <a:extLst>
              <a:ext uri="{FF2B5EF4-FFF2-40B4-BE49-F238E27FC236}">
                <a16:creationId xmlns:a16="http://schemas.microsoft.com/office/drawing/2014/main" id="{7E8DF7A2-0F1A-40A3-847D-658A01969315}"/>
              </a:ext>
            </a:extLst>
          </p:cNvPr>
          <p:cNvSpPr txBox="1"/>
          <p:nvPr/>
        </p:nvSpPr>
        <p:spPr>
          <a:xfrm>
            <a:off x="5742233" y="4231673"/>
            <a:ext cx="765418" cy="369332"/>
          </a:xfrm>
          <a:prstGeom prst="rect">
            <a:avLst/>
          </a:prstGeom>
          <a:noFill/>
        </p:spPr>
        <p:txBody>
          <a:bodyPr wrap="square" rtlCol="0">
            <a:spAutoFit/>
          </a:bodyPr>
          <a:lstStyle/>
          <a:p>
            <a:r>
              <a:rPr lang="en-US" b="1" dirty="0"/>
              <a:t>300</a:t>
            </a:r>
          </a:p>
        </p:txBody>
      </p:sp>
      <p:sp>
        <p:nvSpPr>
          <p:cNvPr id="58" name="TextBox 57">
            <a:extLst>
              <a:ext uri="{FF2B5EF4-FFF2-40B4-BE49-F238E27FC236}">
                <a16:creationId xmlns:a16="http://schemas.microsoft.com/office/drawing/2014/main" id="{7E8DF7A2-0F1A-40A3-847D-658A01969315}"/>
              </a:ext>
            </a:extLst>
          </p:cNvPr>
          <p:cNvSpPr txBox="1"/>
          <p:nvPr/>
        </p:nvSpPr>
        <p:spPr>
          <a:xfrm>
            <a:off x="9732482" y="4276904"/>
            <a:ext cx="765418" cy="369332"/>
          </a:xfrm>
          <a:prstGeom prst="rect">
            <a:avLst/>
          </a:prstGeom>
          <a:noFill/>
        </p:spPr>
        <p:txBody>
          <a:bodyPr wrap="square" rtlCol="0">
            <a:spAutoFit/>
          </a:bodyPr>
          <a:lstStyle/>
          <a:p>
            <a:r>
              <a:rPr lang="en-US" b="1" dirty="0"/>
              <a:t>300</a:t>
            </a:r>
          </a:p>
        </p:txBody>
      </p:sp>
      <p:graphicFrame>
        <p:nvGraphicFramePr>
          <p:cNvPr id="59" name="Table 58">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78293" y="664015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0" name="TextBox 59">
            <a:extLst>
              <a:ext uri="{FF2B5EF4-FFF2-40B4-BE49-F238E27FC236}">
                <a16:creationId xmlns:a16="http://schemas.microsoft.com/office/drawing/2014/main" id="{1DC597C0-D4F0-4B79-B41A-46F3B39E3366}"/>
              </a:ext>
            </a:extLst>
          </p:cNvPr>
          <p:cNvSpPr txBox="1"/>
          <p:nvPr/>
        </p:nvSpPr>
        <p:spPr>
          <a:xfrm>
            <a:off x="4990168" y="6578301"/>
            <a:ext cx="765418" cy="276999"/>
          </a:xfrm>
          <a:prstGeom prst="rect">
            <a:avLst/>
          </a:prstGeom>
          <a:noFill/>
        </p:spPr>
        <p:txBody>
          <a:bodyPr wrap="square" rtlCol="0">
            <a:spAutoFit/>
          </a:bodyPr>
          <a:lstStyle/>
          <a:p>
            <a:r>
              <a:rPr lang="en-US" sz="1200" b="1" dirty="0"/>
              <a:t>2,400</a:t>
            </a:r>
          </a:p>
        </p:txBody>
      </p:sp>
      <p:sp>
        <p:nvSpPr>
          <p:cNvPr id="61" name="TextBox 60">
            <a:extLst>
              <a:ext uri="{FF2B5EF4-FFF2-40B4-BE49-F238E27FC236}">
                <a16:creationId xmlns:a16="http://schemas.microsoft.com/office/drawing/2014/main" id="{6CD99C10-D99C-4A15-9C8A-FFD84DEA66DC}"/>
              </a:ext>
            </a:extLst>
          </p:cNvPr>
          <p:cNvSpPr txBox="1"/>
          <p:nvPr/>
        </p:nvSpPr>
        <p:spPr>
          <a:xfrm>
            <a:off x="995713" y="4631141"/>
            <a:ext cx="757935" cy="369332"/>
          </a:xfrm>
          <a:prstGeom prst="rect">
            <a:avLst/>
          </a:prstGeom>
          <a:noFill/>
        </p:spPr>
        <p:txBody>
          <a:bodyPr wrap="square" rtlCol="0">
            <a:spAutoFit/>
          </a:bodyPr>
          <a:lstStyle/>
          <a:p>
            <a:r>
              <a:rPr lang="en-US" b="1" dirty="0"/>
              <a:t>5/20</a:t>
            </a:r>
          </a:p>
        </p:txBody>
      </p:sp>
      <p:sp>
        <p:nvSpPr>
          <p:cNvPr id="62" name="TextBox 61">
            <a:extLst>
              <a:ext uri="{FF2B5EF4-FFF2-40B4-BE49-F238E27FC236}">
                <a16:creationId xmlns:a16="http://schemas.microsoft.com/office/drawing/2014/main" id="{A7DFFCD3-1411-4234-BB9B-9D3EE9778F58}"/>
              </a:ext>
            </a:extLst>
          </p:cNvPr>
          <p:cNvSpPr txBox="1"/>
          <p:nvPr/>
        </p:nvSpPr>
        <p:spPr>
          <a:xfrm>
            <a:off x="1891500" y="4635695"/>
            <a:ext cx="581952" cy="369332"/>
          </a:xfrm>
          <a:prstGeom prst="rect">
            <a:avLst/>
          </a:prstGeom>
          <a:noFill/>
        </p:spPr>
        <p:txBody>
          <a:bodyPr wrap="square" rtlCol="0">
            <a:spAutoFit/>
          </a:bodyPr>
          <a:lstStyle/>
          <a:p>
            <a:r>
              <a:rPr lang="en-US" b="1" dirty="0"/>
              <a:t>600</a:t>
            </a:r>
          </a:p>
        </p:txBody>
      </p:sp>
      <p:sp>
        <p:nvSpPr>
          <p:cNvPr id="63" name="TextBox 62">
            <a:extLst>
              <a:ext uri="{FF2B5EF4-FFF2-40B4-BE49-F238E27FC236}">
                <a16:creationId xmlns:a16="http://schemas.microsoft.com/office/drawing/2014/main" id="{93C5C5B4-A566-468B-BDB9-E946A9D7B55A}"/>
              </a:ext>
            </a:extLst>
          </p:cNvPr>
          <p:cNvSpPr txBox="1"/>
          <p:nvPr/>
        </p:nvSpPr>
        <p:spPr>
          <a:xfrm>
            <a:off x="3263259" y="4632968"/>
            <a:ext cx="735321" cy="369332"/>
          </a:xfrm>
          <a:prstGeom prst="rect">
            <a:avLst/>
          </a:prstGeom>
          <a:noFill/>
        </p:spPr>
        <p:txBody>
          <a:bodyPr wrap="square" rtlCol="0">
            <a:spAutoFit/>
          </a:bodyPr>
          <a:lstStyle/>
          <a:p>
            <a:r>
              <a:rPr lang="en-US" b="1" dirty="0"/>
              <a:t>1,400</a:t>
            </a:r>
          </a:p>
        </p:txBody>
      </p:sp>
      <p:sp>
        <p:nvSpPr>
          <p:cNvPr id="64" name="TextBox 63">
            <a:extLst>
              <a:ext uri="{FF2B5EF4-FFF2-40B4-BE49-F238E27FC236}">
                <a16:creationId xmlns:a16="http://schemas.microsoft.com/office/drawing/2014/main" id="{377DAE6D-49A0-4CA7-8DE9-B8764524C70F}"/>
              </a:ext>
            </a:extLst>
          </p:cNvPr>
          <p:cNvSpPr txBox="1"/>
          <p:nvPr/>
        </p:nvSpPr>
        <p:spPr>
          <a:xfrm>
            <a:off x="10364129" y="4601005"/>
            <a:ext cx="714058" cy="369332"/>
          </a:xfrm>
          <a:prstGeom prst="rect">
            <a:avLst/>
          </a:prstGeom>
          <a:noFill/>
        </p:spPr>
        <p:txBody>
          <a:bodyPr wrap="square" rtlCol="0">
            <a:spAutoFit/>
          </a:bodyPr>
          <a:lstStyle/>
          <a:p>
            <a:r>
              <a:rPr lang="en-US" b="1" dirty="0"/>
              <a:t>2,000</a:t>
            </a:r>
          </a:p>
        </p:txBody>
      </p:sp>
      <p:graphicFrame>
        <p:nvGraphicFramePr>
          <p:cNvPr id="66" name="Table 65">
            <a:extLst>
              <a:ext uri="{FF2B5EF4-FFF2-40B4-BE49-F238E27FC236}">
                <a16:creationId xmlns:a16="http://schemas.microsoft.com/office/drawing/2014/main" id="{9A6291D1-DDEE-486D-8B10-3C24F14E8FEC}"/>
              </a:ext>
            </a:extLst>
          </p:cNvPr>
          <p:cNvGraphicFramePr>
            <a:graphicFrameLocks noGrp="1"/>
          </p:cNvGraphicFramePr>
          <p:nvPr>
            <p:extLst/>
          </p:nvPr>
        </p:nvGraphicFramePr>
        <p:xfrm>
          <a:off x="1600298" y="497333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8" name="TextBox 67">
            <a:extLst>
              <a:ext uri="{FF2B5EF4-FFF2-40B4-BE49-F238E27FC236}">
                <a16:creationId xmlns:a16="http://schemas.microsoft.com/office/drawing/2014/main" id="{4A2D6B6F-0A0F-4743-94A8-B35B51775888}"/>
              </a:ext>
            </a:extLst>
          </p:cNvPr>
          <p:cNvSpPr txBox="1"/>
          <p:nvPr/>
        </p:nvSpPr>
        <p:spPr>
          <a:xfrm>
            <a:off x="1813424" y="4956218"/>
            <a:ext cx="1060903" cy="276999"/>
          </a:xfrm>
          <a:prstGeom prst="rect">
            <a:avLst/>
          </a:prstGeom>
          <a:noFill/>
        </p:spPr>
        <p:txBody>
          <a:bodyPr wrap="square" rtlCol="0">
            <a:spAutoFit/>
          </a:bodyPr>
          <a:lstStyle/>
          <a:p>
            <a:r>
              <a:rPr lang="en-US" sz="1200" b="1" dirty="0"/>
              <a:t>10,150</a:t>
            </a:r>
          </a:p>
        </p:txBody>
      </p:sp>
      <p:sp>
        <p:nvSpPr>
          <p:cNvPr id="65" name="TextBox 64">
            <a:extLst>
              <a:ext uri="{FF2B5EF4-FFF2-40B4-BE49-F238E27FC236}">
                <a16:creationId xmlns:a16="http://schemas.microsoft.com/office/drawing/2014/main" id="{C59962E9-768E-4DAC-87D9-097622D758E3}"/>
              </a:ext>
            </a:extLst>
          </p:cNvPr>
          <p:cNvSpPr txBox="1"/>
          <p:nvPr/>
        </p:nvSpPr>
        <p:spPr>
          <a:xfrm>
            <a:off x="1006058" y="5191862"/>
            <a:ext cx="757935" cy="369332"/>
          </a:xfrm>
          <a:prstGeom prst="rect">
            <a:avLst/>
          </a:prstGeom>
          <a:noFill/>
        </p:spPr>
        <p:txBody>
          <a:bodyPr wrap="square" rtlCol="0">
            <a:spAutoFit/>
          </a:bodyPr>
          <a:lstStyle/>
          <a:p>
            <a:r>
              <a:rPr lang="en-US" b="1" dirty="0"/>
              <a:t>5/23</a:t>
            </a:r>
          </a:p>
        </p:txBody>
      </p:sp>
      <p:sp>
        <p:nvSpPr>
          <p:cNvPr id="67" name="TextBox 66">
            <a:extLst>
              <a:ext uri="{FF2B5EF4-FFF2-40B4-BE49-F238E27FC236}">
                <a16:creationId xmlns:a16="http://schemas.microsoft.com/office/drawing/2014/main" id="{2E8BED10-2D13-474A-8A7F-C935BE07E8AC}"/>
              </a:ext>
            </a:extLst>
          </p:cNvPr>
          <p:cNvSpPr txBox="1"/>
          <p:nvPr/>
        </p:nvSpPr>
        <p:spPr>
          <a:xfrm>
            <a:off x="2475303" y="5186105"/>
            <a:ext cx="765418" cy="369332"/>
          </a:xfrm>
          <a:prstGeom prst="rect">
            <a:avLst/>
          </a:prstGeom>
          <a:noFill/>
        </p:spPr>
        <p:txBody>
          <a:bodyPr wrap="square" rtlCol="0">
            <a:spAutoFit/>
          </a:bodyPr>
          <a:lstStyle/>
          <a:p>
            <a:r>
              <a:rPr lang="en-US" b="1" dirty="0"/>
              <a:t>2,100</a:t>
            </a:r>
          </a:p>
        </p:txBody>
      </p:sp>
      <p:graphicFrame>
        <p:nvGraphicFramePr>
          <p:cNvPr id="69" name="Table 68">
            <a:extLst>
              <a:ext uri="{FF2B5EF4-FFF2-40B4-BE49-F238E27FC236}">
                <a16:creationId xmlns:a16="http://schemas.microsoft.com/office/drawing/2014/main" id="{A45B89A1-7BD0-4D73-A441-D623B5298CC1}"/>
              </a:ext>
            </a:extLst>
          </p:cNvPr>
          <p:cNvGraphicFramePr>
            <a:graphicFrameLocks noGrp="1"/>
          </p:cNvGraphicFramePr>
          <p:nvPr>
            <p:extLst/>
          </p:nvPr>
        </p:nvGraphicFramePr>
        <p:xfrm>
          <a:off x="1577121"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0" name="TextBox 69">
            <a:extLst>
              <a:ext uri="{FF2B5EF4-FFF2-40B4-BE49-F238E27FC236}">
                <a16:creationId xmlns:a16="http://schemas.microsoft.com/office/drawing/2014/main" id="{D63FC45D-7B0A-48DF-8CA2-20EF6392532D}"/>
              </a:ext>
            </a:extLst>
          </p:cNvPr>
          <p:cNvSpPr txBox="1"/>
          <p:nvPr/>
        </p:nvSpPr>
        <p:spPr>
          <a:xfrm>
            <a:off x="1891500" y="5412261"/>
            <a:ext cx="1060903" cy="276999"/>
          </a:xfrm>
          <a:prstGeom prst="rect">
            <a:avLst/>
          </a:prstGeom>
          <a:noFill/>
        </p:spPr>
        <p:txBody>
          <a:bodyPr wrap="square" rtlCol="0">
            <a:spAutoFit/>
          </a:bodyPr>
          <a:lstStyle/>
          <a:p>
            <a:r>
              <a:rPr lang="en-US" sz="1200" b="1" dirty="0"/>
              <a:t>8,050</a:t>
            </a:r>
          </a:p>
        </p:txBody>
      </p:sp>
      <p:sp>
        <p:nvSpPr>
          <p:cNvPr id="71" name="TextBox 70">
            <a:extLst>
              <a:ext uri="{FF2B5EF4-FFF2-40B4-BE49-F238E27FC236}">
                <a16:creationId xmlns:a16="http://schemas.microsoft.com/office/drawing/2014/main" id="{B2C45F71-A84F-4369-AF8D-6101F724E523}"/>
              </a:ext>
            </a:extLst>
          </p:cNvPr>
          <p:cNvSpPr txBox="1"/>
          <p:nvPr/>
        </p:nvSpPr>
        <p:spPr>
          <a:xfrm>
            <a:off x="9564124" y="5196012"/>
            <a:ext cx="765418" cy="369332"/>
          </a:xfrm>
          <a:prstGeom prst="rect">
            <a:avLst/>
          </a:prstGeom>
          <a:noFill/>
        </p:spPr>
        <p:txBody>
          <a:bodyPr wrap="square" rtlCol="0">
            <a:spAutoFit/>
          </a:bodyPr>
          <a:lstStyle/>
          <a:p>
            <a:r>
              <a:rPr lang="en-US" b="1" dirty="0"/>
              <a:t>1,200</a:t>
            </a:r>
          </a:p>
        </p:txBody>
      </p:sp>
      <p:sp>
        <p:nvSpPr>
          <p:cNvPr id="72" name="TextBox 71">
            <a:extLst>
              <a:ext uri="{FF2B5EF4-FFF2-40B4-BE49-F238E27FC236}">
                <a16:creationId xmlns:a16="http://schemas.microsoft.com/office/drawing/2014/main" id="{8E60B4B6-229C-465B-8ED7-69223C35F1EE}"/>
              </a:ext>
            </a:extLst>
          </p:cNvPr>
          <p:cNvSpPr txBox="1"/>
          <p:nvPr/>
        </p:nvSpPr>
        <p:spPr>
          <a:xfrm>
            <a:off x="6712312" y="5181428"/>
            <a:ext cx="565043" cy="369332"/>
          </a:xfrm>
          <a:prstGeom prst="rect">
            <a:avLst/>
          </a:prstGeom>
          <a:noFill/>
        </p:spPr>
        <p:txBody>
          <a:bodyPr wrap="square" rtlCol="0">
            <a:spAutoFit/>
          </a:bodyPr>
          <a:lstStyle/>
          <a:p>
            <a:r>
              <a:rPr lang="en-US" b="1" dirty="0"/>
              <a:t>900</a:t>
            </a:r>
          </a:p>
        </p:txBody>
      </p:sp>
      <p:sp>
        <p:nvSpPr>
          <p:cNvPr id="73" name="TextBox 72">
            <a:extLst>
              <a:ext uri="{FF2B5EF4-FFF2-40B4-BE49-F238E27FC236}">
                <a16:creationId xmlns:a16="http://schemas.microsoft.com/office/drawing/2014/main" id="{68460607-06AF-4167-AA5E-D10E515B6784}"/>
              </a:ext>
            </a:extLst>
          </p:cNvPr>
          <p:cNvSpPr txBox="1"/>
          <p:nvPr/>
        </p:nvSpPr>
        <p:spPr>
          <a:xfrm>
            <a:off x="1020923" y="5632829"/>
            <a:ext cx="757935" cy="369332"/>
          </a:xfrm>
          <a:prstGeom prst="rect">
            <a:avLst/>
          </a:prstGeom>
          <a:noFill/>
        </p:spPr>
        <p:txBody>
          <a:bodyPr wrap="square" rtlCol="0">
            <a:spAutoFit/>
          </a:bodyPr>
          <a:lstStyle/>
          <a:p>
            <a:r>
              <a:rPr lang="en-US" b="1" dirty="0"/>
              <a:t>5/26</a:t>
            </a:r>
          </a:p>
        </p:txBody>
      </p:sp>
      <p:graphicFrame>
        <p:nvGraphicFramePr>
          <p:cNvPr id="74" name="Table 73">
            <a:extLst>
              <a:ext uri="{FF2B5EF4-FFF2-40B4-BE49-F238E27FC236}">
                <a16:creationId xmlns:a16="http://schemas.microsoft.com/office/drawing/2014/main" id="{F98723C8-169E-4B0F-B008-E6FACD472FEB}"/>
              </a:ext>
            </a:extLst>
          </p:cNvPr>
          <p:cNvGraphicFramePr>
            <a:graphicFrameLocks noGrp="1"/>
          </p:cNvGraphicFramePr>
          <p:nvPr>
            <p:extLst/>
          </p:nvPr>
        </p:nvGraphicFramePr>
        <p:xfrm>
          <a:off x="7154047"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5" name="TextBox 74">
            <a:extLst>
              <a:ext uri="{FF2B5EF4-FFF2-40B4-BE49-F238E27FC236}">
                <a16:creationId xmlns:a16="http://schemas.microsoft.com/office/drawing/2014/main" id="{C1AA915C-32A8-4D81-9D44-A3AC1A6EB3EB}"/>
              </a:ext>
            </a:extLst>
          </p:cNvPr>
          <p:cNvSpPr txBox="1"/>
          <p:nvPr/>
        </p:nvSpPr>
        <p:spPr>
          <a:xfrm>
            <a:off x="7525836" y="5383932"/>
            <a:ext cx="765418" cy="276999"/>
          </a:xfrm>
          <a:prstGeom prst="rect">
            <a:avLst/>
          </a:prstGeom>
          <a:noFill/>
        </p:spPr>
        <p:txBody>
          <a:bodyPr wrap="square" rtlCol="0">
            <a:spAutoFit/>
          </a:bodyPr>
          <a:lstStyle/>
          <a:p>
            <a:r>
              <a:rPr lang="en-US" sz="1200" b="1" dirty="0"/>
              <a:t>600</a:t>
            </a:r>
          </a:p>
        </p:txBody>
      </p:sp>
      <p:sp>
        <p:nvSpPr>
          <p:cNvPr id="76" name="TextBox 75">
            <a:extLst>
              <a:ext uri="{FF2B5EF4-FFF2-40B4-BE49-F238E27FC236}">
                <a16:creationId xmlns:a16="http://schemas.microsoft.com/office/drawing/2014/main" id="{BF1CC0AF-C518-4F1E-83DA-2BA33D579F24}"/>
              </a:ext>
            </a:extLst>
          </p:cNvPr>
          <p:cNvSpPr txBox="1"/>
          <p:nvPr/>
        </p:nvSpPr>
        <p:spPr>
          <a:xfrm>
            <a:off x="7277355" y="5560271"/>
            <a:ext cx="765418" cy="369332"/>
          </a:xfrm>
          <a:prstGeom prst="rect">
            <a:avLst/>
          </a:prstGeom>
          <a:noFill/>
        </p:spPr>
        <p:txBody>
          <a:bodyPr wrap="square" rtlCol="0">
            <a:spAutoFit/>
          </a:bodyPr>
          <a:lstStyle/>
          <a:p>
            <a:r>
              <a:rPr lang="en-US" b="1" dirty="0"/>
              <a:t>1,000</a:t>
            </a:r>
          </a:p>
        </p:txBody>
      </p:sp>
      <p:sp>
        <p:nvSpPr>
          <p:cNvPr id="77" name="TextBox 76">
            <a:extLst>
              <a:ext uri="{FF2B5EF4-FFF2-40B4-BE49-F238E27FC236}">
                <a16:creationId xmlns:a16="http://schemas.microsoft.com/office/drawing/2014/main" id="{E48642D5-3430-482C-A7B9-8F6CC04A13EE}"/>
              </a:ext>
            </a:extLst>
          </p:cNvPr>
          <p:cNvSpPr txBox="1"/>
          <p:nvPr/>
        </p:nvSpPr>
        <p:spPr>
          <a:xfrm>
            <a:off x="9574840" y="5550591"/>
            <a:ext cx="765418" cy="369332"/>
          </a:xfrm>
          <a:prstGeom prst="rect">
            <a:avLst/>
          </a:prstGeom>
          <a:noFill/>
        </p:spPr>
        <p:txBody>
          <a:bodyPr wrap="square" rtlCol="0">
            <a:spAutoFit/>
          </a:bodyPr>
          <a:lstStyle/>
          <a:p>
            <a:r>
              <a:rPr lang="en-US" b="1" dirty="0"/>
              <a:t>1,000</a:t>
            </a:r>
          </a:p>
        </p:txBody>
      </p:sp>
      <p:graphicFrame>
        <p:nvGraphicFramePr>
          <p:cNvPr id="78" name="Table 77">
            <a:extLst>
              <a:ext uri="{FF2B5EF4-FFF2-40B4-BE49-F238E27FC236}">
                <a16:creationId xmlns:a16="http://schemas.microsoft.com/office/drawing/2014/main" id="{AAF49545-887A-4E4A-B5B6-7DA35045ED3F}"/>
              </a:ext>
            </a:extLst>
          </p:cNvPr>
          <p:cNvGraphicFramePr>
            <a:graphicFrameLocks noGrp="1"/>
          </p:cNvGraphicFramePr>
          <p:nvPr>
            <p:extLst/>
          </p:nvPr>
        </p:nvGraphicFramePr>
        <p:xfrm>
          <a:off x="7186156" y="6645389"/>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9" name="TextBox 78">
            <a:extLst>
              <a:ext uri="{FF2B5EF4-FFF2-40B4-BE49-F238E27FC236}">
                <a16:creationId xmlns:a16="http://schemas.microsoft.com/office/drawing/2014/main" id="{14577372-AB49-4F1E-B1E3-DED18BE98069}"/>
              </a:ext>
            </a:extLst>
          </p:cNvPr>
          <p:cNvSpPr txBox="1"/>
          <p:nvPr/>
        </p:nvSpPr>
        <p:spPr>
          <a:xfrm>
            <a:off x="7456622" y="6565696"/>
            <a:ext cx="765418" cy="276999"/>
          </a:xfrm>
          <a:prstGeom prst="rect">
            <a:avLst/>
          </a:prstGeom>
          <a:noFill/>
        </p:spPr>
        <p:txBody>
          <a:bodyPr wrap="square" rtlCol="0">
            <a:spAutoFit/>
          </a:bodyPr>
          <a:lstStyle/>
          <a:p>
            <a:r>
              <a:rPr lang="en-US" sz="1200" b="1" dirty="0"/>
              <a:t>1,600</a:t>
            </a:r>
          </a:p>
        </p:txBody>
      </p:sp>
      <p:sp>
        <p:nvSpPr>
          <p:cNvPr id="80" name="TextBox 79">
            <a:extLst>
              <a:ext uri="{FF2B5EF4-FFF2-40B4-BE49-F238E27FC236}">
                <a16:creationId xmlns:a16="http://schemas.microsoft.com/office/drawing/2014/main" id="{C863B0EB-FEC4-4A6B-BE2E-3F084FB9AD1D}"/>
              </a:ext>
            </a:extLst>
          </p:cNvPr>
          <p:cNvSpPr txBox="1"/>
          <p:nvPr/>
        </p:nvSpPr>
        <p:spPr>
          <a:xfrm>
            <a:off x="1020923" y="5939858"/>
            <a:ext cx="757935" cy="369332"/>
          </a:xfrm>
          <a:prstGeom prst="rect">
            <a:avLst/>
          </a:prstGeom>
          <a:noFill/>
        </p:spPr>
        <p:txBody>
          <a:bodyPr wrap="square" rtlCol="0">
            <a:spAutoFit/>
          </a:bodyPr>
          <a:lstStyle/>
          <a:p>
            <a:r>
              <a:rPr lang="en-US" b="1" dirty="0"/>
              <a:t>5/31</a:t>
            </a:r>
          </a:p>
        </p:txBody>
      </p:sp>
      <p:sp>
        <p:nvSpPr>
          <p:cNvPr id="81" name="TextBox 80">
            <a:extLst>
              <a:ext uri="{FF2B5EF4-FFF2-40B4-BE49-F238E27FC236}">
                <a16:creationId xmlns:a16="http://schemas.microsoft.com/office/drawing/2014/main" id="{0960FBAA-FFC3-47B1-8F86-93417B2A1E5D}"/>
              </a:ext>
            </a:extLst>
          </p:cNvPr>
          <p:cNvSpPr txBox="1"/>
          <p:nvPr/>
        </p:nvSpPr>
        <p:spPr>
          <a:xfrm>
            <a:off x="2654074" y="5939858"/>
            <a:ext cx="735321" cy="369332"/>
          </a:xfrm>
          <a:prstGeom prst="rect">
            <a:avLst/>
          </a:prstGeom>
          <a:noFill/>
        </p:spPr>
        <p:txBody>
          <a:bodyPr wrap="square" rtlCol="0">
            <a:spAutoFit/>
          </a:bodyPr>
          <a:lstStyle/>
          <a:p>
            <a:r>
              <a:rPr lang="en-US" b="1" dirty="0"/>
              <a:t>500</a:t>
            </a:r>
          </a:p>
        </p:txBody>
      </p:sp>
      <p:sp>
        <p:nvSpPr>
          <p:cNvPr id="82" name="TextBox 81">
            <a:extLst>
              <a:ext uri="{FF2B5EF4-FFF2-40B4-BE49-F238E27FC236}">
                <a16:creationId xmlns:a16="http://schemas.microsoft.com/office/drawing/2014/main" id="{02705595-0438-4986-9C10-20A957FCFF52}"/>
              </a:ext>
            </a:extLst>
          </p:cNvPr>
          <p:cNvSpPr txBox="1"/>
          <p:nvPr/>
        </p:nvSpPr>
        <p:spPr>
          <a:xfrm>
            <a:off x="8242397" y="5939858"/>
            <a:ext cx="735321" cy="369332"/>
          </a:xfrm>
          <a:prstGeom prst="rect">
            <a:avLst/>
          </a:prstGeom>
          <a:noFill/>
        </p:spPr>
        <p:txBody>
          <a:bodyPr wrap="square" rtlCol="0">
            <a:spAutoFit/>
          </a:bodyPr>
          <a:lstStyle/>
          <a:p>
            <a:r>
              <a:rPr lang="en-US" b="1" dirty="0"/>
              <a:t>500</a:t>
            </a:r>
          </a:p>
        </p:txBody>
      </p:sp>
      <p:graphicFrame>
        <p:nvGraphicFramePr>
          <p:cNvPr id="83" name="Table 82">
            <a:extLst>
              <a:ext uri="{FF2B5EF4-FFF2-40B4-BE49-F238E27FC236}">
                <a16:creationId xmlns:a16="http://schemas.microsoft.com/office/drawing/2014/main" id="{20762EF5-AD86-4F9A-9068-4AE515604094}"/>
              </a:ext>
            </a:extLst>
          </p:cNvPr>
          <p:cNvGraphicFramePr>
            <a:graphicFrameLocks noGrp="1"/>
          </p:cNvGraphicFramePr>
          <p:nvPr>
            <p:extLst/>
          </p:nvPr>
        </p:nvGraphicFramePr>
        <p:xfrm>
          <a:off x="8684027"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84" name="Table 83">
            <a:extLst>
              <a:ext uri="{FF2B5EF4-FFF2-40B4-BE49-F238E27FC236}">
                <a16:creationId xmlns:a16="http://schemas.microsoft.com/office/drawing/2014/main" id="{7C9106D5-5BE9-47F8-B5DB-75BCF10166C6}"/>
              </a:ext>
            </a:extLst>
          </p:cNvPr>
          <p:cNvGraphicFramePr>
            <a:graphicFrameLocks noGrp="1"/>
          </p:cNvGraphicFramePr>
          <p:nvPr>
            <p:extLst/>
          </p:nvPr>
        </p:nvGraphicFramePr>
        <p:xfrm>
          <a:off x="1592806" y="623014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85" name="TextBox 84">
            <a:extLst>
              <a:ext uri="{FF2B5EF4-FFF2-40B4-BE49-F238E27FC236}">
                <a16:creationId xmlns:a16="http://schemas.microsoft.com/office/drawing/2014/main" id="{0F7816E2-EAD9-4F14-B2A4-C00F27DFBDCA}"/>
              </a:ext>
            </a:extLst>
          </p:cNvPr>
          <p:cNvSpPr txBox="1"/>
          <p:nvPr/>
        </p:nvSpPr>
        <p:spPr>
          <a:xfrm>
            <a:off x="1882724" y="6578301"/>
            <a:ext cx="765418" cy="276999"/>
          </a:xfrm>
          <a:prstGeom prst="rect">
            <a:avLst/>
          </a:prstGeom>
          <a:noFill/>
        </p:spPr>
        <p:txBody>
          <a:bodyPr wrap="square" rtlCol="0">
            <a:spAutoFit/>
          </a:bodyPr>
          <a:lstStyle/>
          <a:p>
            <a:r>
              <a:rPr lang="en-US" sz="1200" b="1" dirty="0"/>
              <a:t>7,750</a:t>
            </a:r>
          </a:p>
        </p:txBody>
      </p:sp>
      <p:sp>
        <p:nvSpPr>
          <p:cNvPr id="86" name="TextBox 85">
            <a:extLst>
              <a:ext uri="{FF2B5EF4-FFF2-40B4-BE49-F238E27FC236}">
                <a16:creationId xmlns:a16="http://schemas.microsoft.com/office/drawing/2014/main" id="{934A0127-7F70-4F22-B8E8-701946211CED}"/>
              </a:ext>
            </a:extLst>
          </p:cNvPr>
          <p:cNvSpPr txBox="1"/>
          <p:nvPr/>
        </p:nvSpPr>
        <p:spPr>
          <a:xfrm>
            <a:off x="1899721" y="6170775"/>
            <a:ext cx="765418" cy="276999"/>
          </a:xfrm>
          <a:prstGeom prst="rect">
            <a:avLst/>
          </a:prstGeom>
          <a:noFill/>
        </p:spPr>
        <p:txBody>
          <a:bodyPr wrap="square" rtlCol="0">
            <a:spAutoFit/>
          </a:bodyPr>
          <a:lstStyle/>
          <a:p>
            <a:r>
              <a:rPr lang="en-US" sz="1200" b="1" dirty="0"/>
              <a:t>7,550</a:t>
            </a:r>
          </a:p>
        </p:txBody>
      </p:sp>
      <p:sp>
        <p:nvSpPr>
          <p:cNvPr id="87" name="TextBox 86">
            <a:extLst>
              <a:ext uri="{FF2B5EF4-FFF2-40B4-BE49-F238E27FC236}">
                <a16:creationId xmlns:a16="http://schemas.microsoft.com/office/drawing/2014/main" id="{72412398-F9B5-4BCC-B007-2AE87940AD15}"/>
              </a:ext>
            </a:extLst>
          </p:cNvPr>
          <p:cNvSpPr txBox="1"/>
          <p:nvPr/>
        </p:nvSpPr>
        <p:spPr>
          <a:xfrm>
            <a:off x="8977718" y="6565696"/>
            <a:ext cx="765418" cy="276999"/>
          </a:xfrm>
          <a:prstGeom prst="rect">
            <a:avLst/>
          </a:prstGeom>
          <a:noFill/>
        </p:spPr>
        <p:txBody>
          <a:bodyPr wrap="square" rtlCol="0">
            <a:spAutoFit/>
          </a:bodyPr>
          <a:lstStyle/>
          <a:p>
            <a:r>
              <a:rPr lang="en-US" sz="1200" b="1" dirty="0"/>
              <a:t>7,500</a:t>
            </a:r>
          </a:p>
        </p:txBody>
      </p:sp>
      <p:sp>
        <p:nvSpPr>
          <p:cNvPr id="88" name="TextBox 87">
            <a:extLst>
              <a:ext uri="{FF2B5EF4-FFF2-40B4-BE49-F238E27FC236}">
                <a16:creationId xmlns:a16="http://schemas.microsoft.com/office/drawing/2014/main" id="{A9093C6B-F8C3-45CD-BAC6-D490AB1B27C8}"/>
              </a:ext>
            </a:extLst>
          </p:cNvPr>
          <p:cNvSpPr txBox="1"/>
          <p:nvPr/>
        </p:nvSpPr>
        <p:spPr>
          <a:xfrm>
            <a:off x="1027464" y="6341697"/>
            <a:ext cx="757935" cy="369332"/>
          </a:xfrm>
          <a:prstGeom prst="rect">
            <a:avLst/>
          </a:prstGeom>
          <a:noFill/>
        </p:spPr>
        <p:txBody>
          <a:bodyPr wrap="square" rtlCol="0">
            <a:spAutoFit/>
          </a:bodyPr>
          <a:lstStyle/>
          <a:p>
            <a:r>
              <a:rPr lang="en-US" b="1" dirty="0"/>
              <a:t>5/31</a:t>
            </a:r>
          </a:p>
        </p:txBody>
      </p:sp>
      <p:sp>
        <p:nvSpPr>
          <p:cNvPr id="89" name="TextBox 88">
            <a:extLst>
              <a:ext uri="{FF2B5EF4-FFF2-40B4-BE49-F238E27FC236}">
                <a16:creationId xmlns:a16="http://schemas.microsoft.com/office/drawing/2014/main" id="{8E5BA272-9DE5-4956-9A5A-7E07BCDC4FB4}"/>
              </a:ext>
            </a:extLst>
          </p:cNvPr>
          <p:cNvSpPr txBox="1"/>
          <p:nvPr/>
        </p:nvSpPr>
        <p:spPr>
          <a:xfrm>
            <a:off x="1901782" y="6350053"/>
            <a:ext cx="735321" cy="369332"/>
          </a:xfrm>
          <a:prstGeom prst="rect">
            <a:avLst/>
          </a:prstGeom>
          <a:noFill/>
        </p:spPr>
        <p:txBody>
          <a:bodyPr wrap="square" rtlCol="0">
            <a:spAutoFit/>
          </a:bodyPr>
          <a:lstStyle/>
          <a:p>
            <a:r>
              <a:rPr lang="en-US" b="1" dirty="0"/>
              <a:t>200</a:t>
            </a:r>
          </a:p>
        </p:txBody>
      </p:sp>
      <p:sp>
        <p:nvSpPr>
          <p:cNvPr id="90" name="TextBox 89">
            <a:extLst>
              <a:ext uri="{FF2B5EF4-FFF2-40B4-BE49-F238E27FC236}">
                <a16:creationId xmlns:a16="http://schemas.microsoft.com/office/drawing/2014/main" id="{C92D03D3-9264-4D79-90CB-23BDA8FEC5D9}"/>
              </a:ext>
            </a:extLst>
          </p:cNvPr>
          <p:cNvSpPr txBox="1"/>
          <p:nvPr/>
        </p:nvSpPr>
        <p:spPr>
          <a:xfrm>
            <a:off x="4195663" y="6319327"/>
            <a:ext cx="735321" cy="369332"/>
          </a:xfrm>
          <a:prstGeom prst="rect">
            <a:avLst/>
          </a:prstGeom>
          <a:noFill/>
        </p:spPr>
        <p:txBody>
          <a:bodyPr wrap="square" rtlCol="0">
            <a:spAutoFit/>
          </a:bodyPr>
          <a:lstStyle/>
          <a:p>
            <a:r>
              <a:rPr lang="en-US" b="1" dirty="0"/>
              <a:t>200</a:t>
            </a:r>
          </a:p>
        </p:txBody>
      </p:sp>
      <p:sp>
        <p:nvSpPr>
          <p:cNvPr id="91" name="TextBox 90">
            <a:extLst>
              <a:ext uri="{FF2B5EF4-FFF2-40B4-BE49-F238E27FC236}">
                <a16:creationId xmlns:a16="http://schemas.microsoft.com/office/drawing/2014/main" id="{CD0F4985-9774-49D4-97FD-71E2C2A5D0AC}"/>
              </a:ext>
            </a:extLst>
          </p:cNvPr>
          <p:cNvSpPr txBox="1"/>
          <p:nvPr/>
        </p:nvSpPr>
        <p:spPr>
          <a:xfrm>
            <a:off x="3245526" y="1486437"/>
            <a:ext cx="1258590" cy="584775"/>
          </a:xfrm>
          <a:prstGeom prst="rect">
            <a:avLst/>
          </a:prstGeom>
          <a:noFill/>
        </p:spPr>
        <p:txBody>
          <a:bodyPr wrap="square" rtlCol="0">
            <a:spAutoFit/>
          </a:bodyPr>
          <a:lstStyle/>
          <a:p>
            <a:r>
              <a:rPr lang="en-US" sz="1600" b="1" dirty="0"/>
              <a:t>   Accounts </a:t>
            </a:r>
          </a:p>
          <a:p>
            <a:r>
              <a:rPr lang="en-US" sz="1600" b="1" dirty="0"/>
              <a:t>  Receivable</a:t>
            </a:r>
          </a:p>
        </p:txBody>
      </p:sp>
      <p:sp>
        <p:nvSpPr>
          <p:cNvPr id="92" name="TextBox 91">
            <a:extLst>
              <a:ext uri="{FF2B5EF4-FFF2-40B4-BE49-F238E27FC236}">
                <a16:creationId xmlns:a16="http://schemas.microsoft.com/office/drawing/2014/main" id="{4DE1E56D-33A3-413E-9F19-47A718FA4EBF}"/>
              </a:ext>
            </a:extLst>
          </p:cNvPr>
          <p:cNvSpPr txBox="1"/>
          <p:nvPr/>
        </p:nvSpPr>
        <p:spPr>
          <a:xfrm>
            <a:off x="3440057" y="6585643"/>
            <a:ext cx="765418" cy="276999"/>
          </a:xfrm>
          <a:prstGeom prst="rect">
            <a:avLst/>
          </a:prstGeom>
          <a:noFill/>
        </p:spPr>
        <p:txBody>
          <a:bodyPr wrap="square" rtlCol="0">
            <a:spAutoFit/>
          </a:bodyPr>
          <a:lstStyle/>
          <a:p>
            <a:r>
              <a:rPr lang="en-US" sz="1200" b="1" dirty="0"/>
              <a:t>1,200</a:t>
            </a:r>
          </a:p>
        </p:txBody>
      </p:sp>
      <p:sp>
        <p:nvSpPr>
          <p:cNvPr id="93" name="TextBox 92">
            <a:extLst>
              <a:ext uri="{FF2B5EF4-FFF2-40B4-BE49-F238E27FC236}">
                <a16:creationId xmlns:a16="http://schemas.microsoft.com/office/drawing/2014/main" id="{F8FEABD2-427C-4218-A55B-F5175DEC4616}"/>
              </a:ext>
            </a:extLst>
          </p:cNvPr>
          <p:cNvSpPr txBox="1"/>
          <p:nvPr/>
        </p:nvSpPr>
        <p:spPr>
          <a:xfrm>
            <a:off x="9744357" y="6565696"/>
            <a:ext cx="765418" cy="276999"/>
          </a:xfrm>
          <a:prstGeom prst="rect">
            <a:avLst/>
          </a:prstGeom>
          <a:noFill/>
        </p:spPr>
        <p:txBody>
          <a:bodyPr wrap="square" rtlCol="0">
            <a:spAutoFit/>
          </a:bodyPr>
          <a:lstStyle/>
          <a:p>
            <a:r>
              <a:rPr lang="en-US" sz="1200" b="1" dirty="0"/>
              <a:t>2,500</a:t>
            </a:r>
          </a:p>
        </p:txBody>
      </p:sp>
      <p:sp>
        <p:nvSpPr>
          <p:cNvPr id="94" name="TextBox 93">
            <a:extLst>
              <a:ext uri="{FF2B5EF4-FFF2-40B4-BE49-F238E27FC236}">
                <a16:creationId xmlns:a16="http://schemas.microsoft.com/office/drawing/2014/main" id="{454E818B-D5E5-4A4A-8B28-DD8080ED583A}"/>
              </a:ext>
            </a:extLst>
          </p:cNvPr>
          <p:cNvSpPr txBox="1"/>
          <p:nvPr/>
        </p:nvSpPr>
        <p:spPr>
          <a:xfrm>
            <a:off x="10510322" y="6566933"/>
            <a:ext cx="765418" cy="276999"/>
          </a:xfrm>
          <a:prstGeom prst="rect">
            <a:avLst/>
          </a:prstGeom>
          <a:noFill/>
        </p:spPr>
        <p:txBody>
          <a:bodyPr wrap="square" rtlCol="0">
            <a:spAutoFit/>
          </a:bodyPr>
          <a:lstStyle/>
          <a:p>
            <a:r>
              <a:rPr lang="en-US" sz="1200" b="1" dirty="0"/>
              <a:t>4,750</a:t>
            </a:r>
          </a:p>
        </p:txBody>
      </p:sp>
      <p:graphicFrame>
        <p:nvGraphicFramePr>
          <p:cNvPr id="95" name="Table 94">
            <a:extLst>
              <a:ext uri="{FF2B5EF4-FFF2-40B4-BE49-F238E27FC236}">
                <a16:creationId xmlns:a16="http://schemas.microsoft.com/office/drawing/2014/main" id="{76BC2FE0-0C32-4211-9F5A-A4A87D559EC2}"/>
              </a:ext>
            </a:extLst>
          </p:cNvPr>
          <p:cNvGraphicFramePr>
            <a:graphicFrameLocks noGrp="1"/>
          </p:cNvGraphicFramePr>
          <p:nvPr>
            <p:extLst/>
          </p:nvPr>
        </p:nvGraphicFramePr>
        <p:xfrm>
          <a:off x="1571691" y="6641011"/>
          <a:ext cx="757288" cy="365760"/>
        </p:xfrm>
        <a:graphic>
          <a:graphicData uri="http://schemas.openxmlformats.org/drawingml/2006/table">
            <a:tbl>
              <a:tblPr/>
              <a:tblGrid>
                <a:gridCol w="75728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7" name="Table 96">
            <a:extLst>
              <a:ext uri="{FF2B5EF4-FFF2-40B4-BE49-F238E27FC236}">
                <a16:creationId xmlns:a16="http://schemas.microsoft.com/office/drawing/2014/main" id="{D694B5D6-4F26-4F53-8882-39D28738BCEF}"/>
              </a:ext>
            </a:extLst>
          </p:cNvPr>
          <p:cNvGraphicFramePr>
            <a:graphicFrameLocks noGrp="1"/>
          </p:cNvGraphicFramePr>
          <p:nvPr>
            <p:extLst/>
          </p:nvPr>
        </p:nvGraphicFramePr>
        <p:xfrm>
          <a:off x="9451569" y="6630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8" name="Table 97">
            <a:extLst>
              <a:ext uri="{FF2B5EF4-FFF2-40B4-BE49-F238E27FC236}">
                <a16:creationId xmlns:a16="http://schemas.microsoft.com/office/drawing/2014/main" id="{0CE6ACBC-981D-4E76-8D1E-7C3A09708FB8}"/>
              </a:ext>
            </a:extLst>
          </p:cNvPr>
          <p:cNvGraphicFramePr>
            <a:graphicFrameLocks noGrp="1"/>
          </p:cNvGraphicFramePr>
          <p:nvPr>
            <p:extLst/>
          </p:nvPr>
        </p:nvGraphicFramePr>
        <p:xfrm>
          <a:off x="3134054"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9" name="Table 98">
            <a:extLst>
              <a:ext uri="{FF2B5EF4-FFF2-40B4-BE49-F238E27FC236}">
                <a16:creationId xmlns:a16="http://schemas.microsoft.com/office/drawing/2014/main" id="{5D169DAC-63C8-41D5-B402-629D2EB3A57F}"/>
              </a:ext>
            </a:extLst>
          </p:cNvPr>
          <p:cNvGraphicFramePr>
            <a:graphicFrameLocks noGrp="1"/>
          </p:cNvGraphicFramePr>
          <p:nvPr>
            <p:extLst/>
          </p:nvPr>
        </p:nvGraphicFramePr>
        <p:xfrm>
          <a:off x="10207717" y="662483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9" name="Rectangle 8"/>
          <p:cNvSpPr/>
          <p:nvPr/>
        </p:nvSpPr>
        <p:spPr>
          <a:xfrm>
            <a:off x="3337727" y="-38701"/>
            <a:ext cx="517423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Account and How It Is Used</a:t>
            </a:r>
            <a:endParaRPr lang="en-US" sz="2800" dirty="0">
              <a:solidFill>
                <a:schemeClr val="accent1">
                  <a:lumMod val="50000"/>
                </a:schemeClr>
              </a:solidFill>
              <a:latin typeface="Times" panose="02020603050405020304" pitchFamily="18" charset="0"/>
              <a:ea typeface="MS Mincho"/>
              <a:cs typeface="Times New Roman" panose="02020603050405020304" pitchFamily="18" charset="0"/>
            </a:endParaRPr>
          </a:p>
        </p:txBody>
      </p:sp>
      <p:sp>
        <p:nvSpPr>
          <p:cNvPr id="23" name="Rectangle 22"/>
          <p:cNvSpPr/>
          <p:nvPr/>
        </p:nvSpPr>
        <p:spPr>
          <a:xfrm>
            <a:off x="429940" y="748331"/>
            <a:ext cx="11612903" cy="3416320"/>
          </a:xfrm>
          <a:prstGeom prst="rect">
            <a:avLst/>
          </a:prstGeom>
        </p:spPr>
        <p:txBody>
          <a:bodyPr wrap="square">
            <a:spAutoFit/>
          </a:bodyPr>
          <a:lstStyle/>
          <a:p>
            <a:r>
              <a:rPr lang="en-US" dirty="0"/>
              <a:t>So, far we have been recording transactions in the table that you see below.  Notice that each column item has a left and</a:t>
            </a:r>
          </a:p>
          <a:p>
            <a:r>
              <a:rPr lang="en-US" dirty="0"/>
              <a:t>right side, and forms a simple “T”.    This is the basis of the basic account form, called a “T account.</a:t>
            </a:r>
          </a:p>
          <a:p>
            <a:r>
              <a:rPr lang="en-US" dirty="0"/>
              <a:t>  </a:t>
            </a:r>
          </a:p>
          <a:p>
            <a:r>
              <a:rPr lang="en-US" dirty="0"/>
              <a:t> </a:t>
            </a:r>
          </a:p>
          <a:p>
            <a:r>
              <a:rPr lang="en-US" dirty="0"/>
              <a:t> </a:t>
            </a:r>
          </a:p>
          <a:p>
            <a:br>
              <a:rPr lang="en-US" dirty="0"/>
            </a:br>
            <a:r>
              <a:rPr lang="en-US" dirty="0"/>
              <a:t> </a:t>
            </a:r>
          </a:p>
          <a:p>
            <a:endParaRPr lang="en-US" dirty="0"/>
          </a:p>
          <a:p>
            <a:r>
              <a:rPr lang="en-US" dirty="0"/>
              <a:t> </a:t>
            </a:r>
          </a:p>
          <a:p>
            <a:br>
              <a:rPr lang="en-US" dirty="0"/>
            </a:br>
            <a:r>
              <a:rPr lang="en-US" dirty="0"/>
              <a:t> </a:t>
            </a: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398768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654893" y="80624"/>
            <a:ext cx="6096000" cy="646331"/>
          </a:xfrm>
          <a:prstGeom prst="rect">
            <a:avLst/>
          </a:prstGeom>
        </p:spPr>
        <p:txBody>
          <a:bodyPr>
            <a:spAutoFit/>
          </a:bodyPr>
          <a:lstStyle/>
          <a:p>
            <a:pPr algn="ctr"/>
            <a:r>
              <a:rPr lang="en-US" dirty="0">
                <a:latin typeface="Times New Roman" panose="02020603050405020304" pitchFamily="18" charset="0"/>
                <a:ea typeface="MS Mincho"/>
                <a:cs typeface="Times New Roman" panose="02020603050405020304" pitchFamily="18" charset="0"/>
              </a:rPr>
              <a:t>Example:  a T account for Cash looks like this:</a:t>
            </a:r>
            <a:endParaRPr lang="en-US" dirty="0">
              <a:latin typeface="Times" panose="02020603050405020304" pitchFamily="18" charset="0"/>
              <a:ea typeface="MS Mincho"/>
              <a:cs typeface="Times New Roman" panose="02020603050405020304" pitchFamily="18" charset="0"/>
            </a:endParaRPr>
          </a:p>
          <a:p>
            <a:pPr algn="ctr"/>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
        <p:nvSpPr>
          <p:cNvPr id="4" name="Rectangle 3"/>
          <p:cNvSpPr/>
          <p:nvPr/>
        </p:nvSpPr>
        <p:spPr>
          <a:xfrm>
            <a:off x="5456911" y="542289"/>
            <a:ext cx="628697" cy="338554"/>
          </a:xfrm>
          <a:prstGeom prst="rect">
            <a:avLst/>
          </a:prstGeom>
        </p:spPr>
        <p:txBody>
          <a:bodyPr wrap="none">
            <a:spAutoFit/>
          </a:bodyPr>
          <a:lstStyle/>
          <a:p>
            <a:pPr algn="ctr"/>
            <a:r>
              <a:rPr lang="en-US" sz="1600" b="1" dirty="0">
                <a:latin typeface="Times New Roman" panose="02020603050405020304" pitchFamily="18" charset="0"/>
                <a:ea typeface="MS Mincho"/>
                <a:cs typeface="Times New Roman" panose="02020603050405020304" pitchFamily="18" charset="0"/>
              </a:rPr>
              <a:t>Cash</a:t>
            </a:r>
            <a:endParaRPr lang="en-US" sz="1600" dirty="0">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666232324"/>
              </p:ext>
            </p:extLst>
          </p:nvPr>
        </p:nvGraphicFramePr>
        <p:xfrm>
          <a:off x="3076486" y="864378"/>
          <a:ext cx="3930458" cy="2194560"/>
        </p:xfrm>
        <a:graphic>
          <a:graphicData uri="http://schemas.openxmlformats.org/drawingml/2006/table">
            <a:tbl>
              <a:tblPr firstRow="1" firstCol="1" bandRow="1">
                <a:tableStyleId>{2D5ABB26-0587-4C30-8999-92F81FD0307C}</a:tableStyleId>
              </a:tblPr>
              <a:tblGrid>
                <a:gridCol w="1252891">
                  <a:extLst>
                    <a:ext uri="{9D8B030D-6E8A-4147-A177-3AD203B41FA5}">
                      <a16:colId xmlns:a16="http://schemas.microsoft.com/office/drawing/2014/main" val="2727091190"/>
                    </a:ext>
                  </a:extLst>
                </a:gridCol>
                <a:gridCol w="203852">
                  <a:extLst>
                    <a:ext uri="{9D8B030D-6E8A-4147-A177-3AD203B41FA5}">
                      <a16:colId xmlns:a16="http://schemas.microsoft.com/office/drawing/2014/main" val="1372529768"/>
                    </a:ext>
                  </a:extLst>
                </a:gridCol>
                <a:gridCol w="1305572">
                  <a:extLst>
                    <a:ext uri="{9D8B030D-6E8A-4147-A177-3AD203B41FA5}">
                      <a16:colId xmlns:a16="http://schemas.microsoft.com/office/drawing/2014/main" val="703145971"/>
                    </a:ext>
                  </a:extLst>
                </a:gridCol>
                <a:gridCol w="1168143">
                  <a:extLst>
                    <a:ext uri="{9D8B030D-6E8A-4147-A177-3AD203B41FA5}">
                      <a16:colId xmlns:a16="http://schemas.microsoft.com/office/drawing/2014/main" val="1672924320"/>
                    </a:ext>
                  </a:extLst>
                </a:gridCol>
              </a:tblGrid>
              <a:tr h="0">
                <a:tc>
                  <a:txBody>
                    <a:bodyPr/>
                    <a:lstStyle/>
                    <a:p>
                      <a:pPr marL="0" marR="0" algn="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Increase</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Decrease</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417006201"/>
                  </a:ext>
                </a:extLst>
              </a:tr>
              <a:tr h="0">
                <a:tc>
                  <a:txBody>
                    <a:bodyPr/>
                    <a:lstStyle/>
                    <a:p>
                      <a:pPr marL="0" marR="0" algn="r">
                        <a:spcBef>
                          <a:spcPts val="0"/>
                        </a:spcBef>
                        <a:spcAft>
                          <a:spcPts val="0"/>
                        </a:spcAft>
                      </a:pPr>
                      <a:r>
                        <a:rPr lang="en-US" sz="1600">
                          <a:effectLst/>
                        </a:rPr>
                        <a:t>5/5</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8,000</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336766700"/>
                  </a:ext>
                </a:extLst>
              </a:tr>
              <a:tr h="0">
                <a:tc>
                  <a:txBody>
                    <a:bodyPr/>
                    <a:lstStyle/>
                    <a:p>
                      <a:pPr marL="0" marR="0" algn="r">
                        <a:spcBef>
                          <a:spcPts val="0"/>
                        </a:spcBef>
                        <a:spcAft>
                          <a:spcPts val="0"/>
                        </a:spcAft>
                      </a:pPr>
                      <a:r>
                        <a:rPr lang="en-US" sz="1600">
                          <a:effectLst/>
                        </a:rPr>
                        <a:t>5/9</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1,200</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525052648"/>
                  </a:ext>
                </a:extLst>
              </a:tr>
              <a:tr h="0">
                <a:tc>
                  <a:txBody>
                    <a:bodyPr/>
                    <a:lstStyle/>
                    <a:p>
                      <a:pPr marL="0" marR="0" algn="r">
                        <a:spcBef>
                          <a:spcPts val="0"/>
                        </a:spcBef>
                        <a:spcAft>
                          <a:spcPts val="0"/>
                        </a:spcAft>
                      </a:pPr>
                      <a:r>
                        <a:rPr lang="en-US" sz="1600">
                          <a:effectLst/>
                        </a:rPr>
                        <a:t>5/14</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2,750</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357876067"/>
                  </a:ext>
                </a:extLst>
              </a:tr>
              <a:tr h="0">
                <a:tc>
                  <a:txBody>
                    <a:bodyPr/>
                    <a:lstStyle/>
                    <a:p>
                      <a:pPr marL="0" marR="0" algn="r">
                        <a:spcBef>
                          <a:spcPts val="0"/>
                        </a:spcBef>
                        <a:spcAft>
                          <a:spcPts val="0"/>
                        </a:spcAft>
                      </a:pPr>
                      <a:r>
                        <a:rPr lang="en-US" sz="1600">
                          <a:effectLst/>
                        </a:rPr>
                        <a:t>5/20</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600</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52354759"/>
                  </a:ext>
                </a:extLst>
              </a:tr>
              <a:tr h="0">
                <a:tc>
                  <a:txBody>
                    <a:bodyPr/>
                    <a:lstStyle/>
                    <a:p>
                      <a:pPr marL="0" marR="0" algn="r">
                        <a:spcBef>
                          <a:spcPts val="0"/>
                        </a:spcBef>
                        <a:spcAft>
                          <a:spcPts val="0"/>
                        </a:spcAft>
                      </a:pPr>
                      <a:r>
                        <a:rPr lang="en-US" sz="1600">
                          <a:effectLst/>
                        </a:rPr>
                        <a:t>5/23</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2,100</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755957339"/>
                  </a:ext>
                </a:extLst>
              </a:tr>
              <a:tr h="0">
                <a:tc>
                  <a:txBody>
                    <a:bodyPr/>
                    <a:lstStyle/>
                    <a:p>
                      <a:pPr marL="0" marR="0" algn="r">
                        <a:spcBef>
                          <a:spcPts val="0"/>
                        </a:spcBef>
                        <a:spcAft>
                          <a:spcPts val="0"/>
                        </a:spcAft>
                      </a:pPr>
                      <a:r>
                        <a:rPr lang="en-US" sz="1600" dirty="0">
                          <a:effectLst/>
                        </a:rPr>
                        <a:t>5/31</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   500</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18736922"/>
                  </a:ext>
                </a:extLst>
              </a:tr>
              <a:tr h="0">
                <a:tc>
                  <a:txBody>
                    <a:bodyPr/>
                    <a:lstStyle/>
                    <a:p>
                      <a:pPr marL="0" marR="0" algn="r">
                        <a:spcBef>
                          <a:spcPts val="0"/>
                        </a:spcBef>
                        <a:spcAft>
                          <a:spcPts val="0"/>
                        </a:spcAft>
                      </a:pPr>
                      <a:r>
                        <a:rPr lang="en-US" sz="1600">
                          <a:effectLst/>
                        </a:rPr>
                        <a:t>5/31</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u="sng">
                          <a:effectLst/>
                        </a:rPr>
                        <a:t>   200</a:t>
                      </a:r>
                      <a:endParaRPr lang="en-US" sz="16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717470839"/>
                  </a:ext>
                </a:extLst>
              </a:tr>
              <a:tr h="0">
                <a:tc>
                  <a:txBody>
                    <a:bodyPr/>
                    <a:lstStyle/>
                    <a:p>
                      <a:pPr marL="0" marR="0" indent="0" algn="r">
                        <a:spcBef>
                          <a:spcPts val="0"/>
                        </a:spcBef>
                        <a:spcAft>
                          <a:spcPts val="0"/>
                        </a:spcAft>
                      </a:pPr>
                      <a:r>
                        <a:rPr lang="en-US" sz="1400" dirty="0">
                          <a:effectLst/>
                        </a:rPr>
                        <a:t>Ending balance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7,750</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 </a:t>
                      </a:r>
                      <a:endParaRPr lang="en-US" sz="16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929989722"/>
                  </a:ext>
                </a:extLst>
              </a:tr>
            </a:tbl>
          </a:graphicData>
        </a:graphic>
      </p:graphicFrame>
      <p:sp>
        <p:nvSpPr>
          <p:cNvPr id="6" name="Rectangle 5"/>
          <p:cNvSpPr/>
          <p:nvPr/>
        </p:nvSpPr>
        <p:spPr>
          <a:xfrm>
            <a:off x="907221" y="3432473"/>
            <a:ext cx="4795672" cy="369332"/>
          </a:xfrm>
          <a:prstGeom prst="rect">
            <a:avLst/>
          </a:prstGeom>
        </p:spPr>
        <p:txBody>
          <a:bodyPr wrap="none">
            <a:spAutoFit/>
          </a:bodyPr>
          <a:lstStyle/>
          <a:p>
            <a:r>
              <a:rPr lang="en-US" dirty="0">
                <a:latin typeface="Times New Roman" panose="02020603050405020304" pitchFamily="18" charset="0"/>
                <a:ea typeface="MS Mincho"/>
                <a:cs typeface="Times New Roman" panose="02020603050405020304" pitchFamily="18" charset="0"/>
              </a:rPr>
              <a:t>We now refer to this item as the “Cash account”.  </a:t>
            </a:r>
            <a:endParaRPr lang="en-US" dirty="0">
              <a:latin typeface="Times" panose="02020603050405020304" pitchFamily="18" charset="0"/>
              <a:ea typeface="MS Mincho"/>
              <a:cs typeface="Times New Roman" panose="02020603050405020304" pitchFamily="18" charset="0"/>
            </a:endParaRPr>
          </a:p>
        </p:txBody>
      </p:sp>
      <p:sp>
        <p:nvSpPr>
          <p:cNvPr id="7" name="Rectangle 6"/>
          <p:cNvSpPr/>
          <p:nvPr/>
        </p:nvSpPr>
        <p:spPr>
          <a:xfrm>
            <a:off x="1011601" y="3957741"/>
            <a:ext cx="9917963" cy="2062103"/>
          </a:xfrm>
          <a:prstGeom prst="rect">
            <a:avLst/>
          </a:prstGeom>
          <a:ln>
            <a:solidFill>
              <a:schemeClr val="tx1"/>
            </a:solidFill>
          </a:ln>
        </p:spPr>
        <p:txBody>
          <a:bodyPr wrap="square">
            <a:spAutoFit/>
          </a:bodyPr>
          <a:lstStyle/>
          <a:p>
            <a:pPr marL="285750" indent="-285750">
              <a:buFont typeface="Arial" panose="020B0604020202020204" pitchFamily="34" charset="0"/>
              <a:buChar char="•"/>
            </a:pPr>
            <a:endParaRPr lang="en-US" sz="1600" dirty="0">
              <a:latin typeface="Times New Roman"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sz="1600" dirty="0">
                <a:latin typeface="Times New Roman" panose="02020603050405020304" pitchFamily="18" charset="0"/>
                <a:ea typeface="MS Mincho"/>
                <a:cs typeface="Times New Roman" panose="02020603050405020304" pitchFamily="18" charset="0"/>
              </a:rPr>
              <a:t>The important advantage of creating individual accounts is that each account can be placed on its own page in a book (or computer file).  We are no longer limited to writing across a page as we have done with the table arrangement. </a:t>
            </a:r>
            <a:endParaRPr lang="en-US" sz="1600" dirty="0">
              <a:latin typeface="Times"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sz="1600" dirty="0">
                <a:latin typeface="Times New Roman" panose="02020603050405020304" pitchFamily="18" charset="0"/>
                <a:ea typeface="MS Mincho"/>
                <a:cs typeface="Times New Roman" panose="02020603050405020304" pitchFamily="18" charset="0"/>
              </a:rPr>
              <a:t>In this way, an unlimited number of accounts can be easily maintained for all items (all accounts) in the accounting equation.  A company will have an account for each item in the equation, such as cash, supplies, utilities expense, etc.  </a:t>
            </a:r>
            <a:endParaRPr lang="en-US" sz="1600" dirty="0">
              <a:latin typeface="Times" panose="02020603050405020304" pitchFamily="18" charset="0"/>
              <a:ea typeface="MS Mincho"/>
              <a:cs typeface="Times New Roman" panose="02020603050405020304" pitchFamily="18" charset="0"/>
            </a:endParaRPr>
          </a:p>
          <a:p>
            <a:r>
              <a:rPr lang="en-US" sz="1600" dirty="0">
                <a:latin typeface="Times New Roman" panose="02020603050405020304" pitchFamily="18" charset="0"/>
                <a:ea typeface="MS Mincho"/>
                <a:cs typeface="Times New Roman" panose="02020603050405020304" pitchFamily="18" charset="0"/>
              </a:rPr>
              <a:t> </a:t>
            </a:r>
            <a:endParaRPr lang="en-US" sz="1600" dirty="0">
              <a:latin typeface="Times" panose="02020603050405020304" pitchFamily="18" charset="0"/>
              <a:ea typeface="MS Mincho"/>
              <a:cs typeface="Times New Roman" panose="02020603050405020304" pitchFamily="18" charset="0"/>
            </a:endParaRPr>
          </a:p>
        </p:txBody>
      </p:sp>
      <p:sp>
        <p:nvSpPr>
          <p:cNvPr id="8" name="Rectangle 7"/>
          <p:cNvSpPr/>
          <p:nvPr/>
        </p:nvSpPr>
        <p:spPr>
          <a:xfrm>
            <a:off x="907221" y="6124789"/>
            <a:ext cx="10289137" cy="338554"/>
          </a:xfrm>
          <a:prstGeom prst="rect">
            <a:avLst/>
          </a:prstGeom>
        </p:spPr>
        <p:txBody>
          <a:bodyPr wrap="square">
            <a:spAutoFit/>
          </a:bodyPr>
          <a:lstStyle/>
          <a:p>
            <a:r>
              <a:rPr lang="en-US" sz="1600" b="1" dirty="0">
                <a:latin typeface="Times New Roman" panose="02020603050405020304" pitchFamily="18" charset="0"/>
                <a:ea typeface="MS Mincho"/>
                <a:cs typeface="Times New Roman" panose="02020603050405020304" pitchFamily="18" charset="0"/>
              </a:rPr>
              <a:t>Question:</a:t>
            </a:r>
            <a:r>
              <a:rPr lang="en-US" sz="1600" dirty="0">
                <a:latin typeface="Times New Roman" panose="02020603050405020304" pitchFamily="18" charset="0"/>
                <a:ea typeface="MS Mincho"/>
                <a:cs typeface="Times New Roman" panose="02020603050405020304" pitchFamily="18" charset="0"/>
              </a:rPr>
              <a:t>  Do you see the two data arrangements in the Cash account above (account history and account balance) ?</a:t>
            </a:r>
            <a:endParaRPr lang="en-US" sz="1600" dirty="0">
              <a:latin typeface="Times" panose="02020603050405020304" pitchFamily="18" charset="0"/>
              <a:ea typeface="MS Mincho"/>
              <a:cs typeface="Times New Roman" panose="02020603050405020304" pitchFamily="18" charset="0"/>
            </a:endParaRPr>
          </a:p>
        </p:txBody>
      </p:sp>
      <p:cxnSp>
        <p:nvCxnSpPr>
          <p:cNvPr id="10" name="Straight Connector 9"/>
          <p:cNvCxnSpPr/>
          <p:nvPr/>
        </p:nvCxnSpPr>
        <p:spPr>
          <a:xfrm flipV="1">
            <a:off x="4789917" y="1088765"/>
            <a:ext cx="2110812" cy="85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28231" y="1097311"/>
            <a:ext cx="17092" cy="19599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964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049772" y="637867"/>
            <a:ext cx="5725542"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a:cs typeface="Times New Roman" panose="02020603050405020304" pitchFamily="18" charset="0"/>
              </a:rPr>
              <a:t>Increasing and Decreasing Accounts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079477" y="2374865"/>
            <a:ext cx="8033046" cy="2662267"/>
          </a:xfrm>
          <a:prstGeom prst="rect">
            <a:avLst/>
          </a:prstGeom>
          <a:ln>
            <a:solidFill>
              <a:schemeClr val="tx1"/>
            </a:solidFill>
          </a:ln>
        </p:spPr>
        <p:txBody>
          <a:bodyPr wrap="square">
            <a:spAutoFit/>
          </a:bodyPr>
          <a:lstStyle/>
          <a:p>
            <a:endParaRPr lang="en-US" dirty="0">
              <a:latin typeface="Times New Roman"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The rules for increasing and decreasing accounts are still the same:</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algn="ctr"/>
            <a:r>
              <a:rPr lang="en-US" b="1" dirty="0">
                <a:latin typeface="Times New Roman" panose="02020603050405020304" pitchFamily="18" charset="0"/>
                <a:ea typeface="MS Mincho"/>
                <a:cs typeface="Times New Roman" panose="02020603050405020304" pitchFamily="18" charset="0"/>
              </a:rPr>
              <a:t>A      =      L      +      OE</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a:spcAft>
                <a:spcPts val="300"/>
              </a:spcAft>
            </a:pPr>
            <a:r>
              <a:rPr lang="en-US" dirty="0">
                <a:latin typeface="Times New Roman" panose="02020603050405020304" pitchFamily="18" charset="0"/>
                <a:ea typeface="MS Mincho"/>
                <a:cs typeface="Times New Roman" panose="02020603050405020304" pitchFamily="18" charset="0"/>
              </a:rPr>
              <a:t>    • Accounts on the left side of the equation are increased with left side entries</a:t>
            </a:r>
            <a:endParaRPr lang="en-US" dirty="0">
              <a:latin typeface="Times" panose="02020603050405020304" pitchFamily="18" charset="0"/>
              <a:ea typeface="MS Mincho"/>
              <a:cs typeface="Times New Roman" panose="02020603050405020304" pitchFamily="18" charset="0"/>
            </a:endParaRPr>
          </a:p>
          <a:p>
            <a:pPr>
              <a:spcAft>
                <a:spcPts val="300"/>
              </a:spcAft>
            </a:pPr>
            <a:r>
              <a:rPr lang="en-US" dirty="0">
                <a:latin typeface="Times New Roman" panose="02020603050405020304" pitchFamily="18" charset="0"/>
                <a:ea typeface="MS Mincho"/>
                <a:cs typeface="Times New Roman" panose="02020603050405020304" pitchFamily="18" charset="0"/>
              </a:rPr>
              <a:t>    • Accounts on the right side of the equation are increased with right side entries</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 Decreases are opposite sides of accounts</a:t>
            </a:r>
          </a:p>
          <a:p>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367403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ernate Process 1"/>
          <p:cNvSpPr/>
          <p:nvPr/>
        </p:nvSpPr>
        <p:spPr>
          <a:xfrm>
            <a:off x="3297678" y="1968517"/>
            <a:ext cx="4993200" cy="4251616"/>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049772" y="637867"/>
            <a:ext cx="5725542"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a:cs typeface="Times New Roman" panose="02020603050405020304" pitchFamily="18" charset="0"/>
              </a:rPr>
              <a:t>Increasing and Decreasing Accounts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015899" y="1373641"/>
            <a:ext cx="5910785" cy="369332"/>
          </a:xfrm>
          <a:prstGeom prst="rect">
            <a:avLst/>
          </a:prstGeom>
        </p:spPr>
        <p:txBody>
          <a:bodyPr wrap="none">
            <a:spAutoFit/>
          </a:bodyPr>
          <a:lstStyle/>
          <a:p>
            <a:pPr marL="1657350" marR="0">
              <a:spcBef>
                <a:spcPts val="0"/>
              </a:spcBef>
              <a:spcAft>
                <a:spcPts val="0"/>
              </a:spcAft>
            </a:pPr>
            <a:r>
              <a:rPr lang="en-US" b="1" dirty="0">
                <a:latin typeface="Times New Roman" panose="02020603050405020304" pitchFamily="18" charset="0"/>
                <a:ea typeface="MS Mincho"/>
                <a:cs typeface="Times New Roman" panose="02020603050405020304" pitchFamily="18" charset="0"/>
              </a:rPr>
              <a:t>                 A                       =         L    +   OE</a:t>
            </a:r>
            <a:endParaRPr lang="en-US" dirty="0">
              <a:latin typeface="Times" panose="02020603050405020304" pitchFamily="18" charset="0"/>
              <a:ea typeface="MS Mincho"/>
              <a:cs typeface="Times New Roman" panose="02020603050405020304" pitchFamily="18" charset="0"/>
            </a:endParaRPr>
          </a:p>
        </p:txBody>
      </p:sp>
      <p:grpSp>
        <p:nvGrpSpPr>
          <p:cNvPr id="6" name="Group 5"/>
          <p:cNvGrpSpPr/>
          <p:nvPr/>
        </p:nvGrpSpPr>
        <p:grpSpPr>
          <a:xfrm>
            <a:off x="3756606" y="2410777"/>
            <a:ext cx="2427024" cy="2652395"/>
            <a:chOff x="0" y="0"/>
            <a:chExt cx="2145665" cy="2036445"/>
          </a:xfrm>
        </p:grpSpPr>
        <p:grpSp>
          <p:nvGrpSpPr>
            <p:cNvPr id="7" name="Group 6"/>
            <p:cNvGrpSpPr/>
            <p:nvPr/>
          </p:nvGrpSpPr>
          <p:grpSpPr>
            <a:xfrm>
              <a:off x="0" y="0"/>
              <a:ext cx="2145665" cy="2036445"/>
              <a:chOff x="0" y="0"/>
              <a:chExt cx="2145665" cy="2036445"/>
            </a:xfrm>
          </p:grpSpPr>
          <p:sp>
            <p:nvSpPr>
              <p:cNvPr id="27" name="Oval 26"/>
              <p:cNvSpPr/>
              <p:nvPr/>
            </p:nvSpPr>
            <p:spPr>
              <a:xfrm>
                <a:off x="0" y="0"/>
                <a:ext cx="2058035" cy="2036445"/>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a:effectLst/>
                    <a:latin typeface="Times" panose="02020603050405020304" pitchFamily="18" charset="0"/>
                    <a:ea typeface="MS Mincho"/>
                    <a:cs typeface="Times New Roman" panose="02020603050405020304" pitchFamily="18" charset="0"/>
                  </a:rPr>
                  <a:t> </a:t>
                </a:r>
              </a:p>
              <a:p>
                <a:pPr marL="0" marR="0">
                  <a:spcBef>
                    <a:spcPts val="0"/>
                  </a:spcBef>
                  <a:spcAft>
                    <a:spcPts val="0"/>
                  </a:spcAft>
                </a:pPr>
                <a:r>
                  <a:rPr lang="en-US" sz="1100">
                    <a:effectLst/>
                    <a:latin typeface="Times" panose="02020603050405020304" pitchFamily="18" charset="0"/>
                    <a:ea typeface="MS Mincho"/>
                    <a:cs typeface="Times New Roman" panose="02020603050405020304" pitchFamily="18" charset="0"/>
                  </a:rPr>
                  <a:t> </a:t>
                </a:r>
              </a:p>
              <a:p>
                <a:pPr marL="0" marR="0">
                  <a:spcBef>
                    <a:spcPts val="0"/>
                  </a:spcBef>
                  <a:spcAft>
                    <a:spcPts val="0"/>
                  </a:spcAft>
                </a:pPr>
                <a:r>
                  <a:rPr lang="en-US" sz="1100">
                    <a:effectLst/>
                    <a:latin typeface="Times" panose="02020603050405020304" pitchFamily="18" charset="0"/>
                    <a:ea typeface="MS Mincho"/>
                    <a:cs typeface="Times New Roman" panose="02020603050405020304" pitchFamily="18" charset="0"/>
                  </a:rPr>
                  <a:t> </a:t>
                </a:r>
              </a:p>
              <a:p>
                <a:pPr marL="0" marR="0">
                  <a:spcBef>
                    <a:spcPts val="0"/>
                  </a:spcBef>
                  <a:spcAft>
                    <a:spcPts val="0"/>
                  </a:spcAft>
                </a:pPr>
                <a:r>
                  <a:rPr lang="en-US" sz="1100">
                    <a:effectLst/>
                    <a:latin typeface="Times" panose="02020603050405020304" pitchFamily="18" charset="0"/>
                    <a:ea typeface="MS Mincho"/>
                    <a:cs typeface="Times New Roman" panose="02020603050405020304" pitchFamily="18" charset="0"/>
                  </a:rPr>
                  <a:t> </a:t>
                </a:r>
              </a:p>
            </p:txBody>
          </p:sp>
          <p:sp>
            <p:nvSpPr>
              <p:cNvPr id="28" name="Text Box 10"/>
              <p:cNvSpPr txBox="1"/>
              <p:nvPr/>
            </p:nvSpPr>
            <p:spPr>
              <a:xfrm>
                <a:off x="128270" y="417195"/>
                <a:ext cx="2017395" cy="1378585"/>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b="1" dirty="0">
                    <a:effectLst/>
                    <a:latin typeface="Copperplate Gothic Bold" panose="020E0705020206020404" pitchFamily="34" charset="0"/>
                    <a:ea typeface="MS Mincho"/>
                    <a:cs typeface="Times New Roman" panose="02020603050405020304" pitchFamily="18" charset="0"/>
                  </a:rPr>
                  <a:t>                      Assets</a:t>
                </a:r>
                <a:endParaRPr lang="en-US" sz="11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900" dirty="0">
                    <a:effectLst/>
                    <a:latin typeface="Times" panose="02020603050405020304" pitchFamily="18" charset="0"/>
                    <a:ea typeface="MS Mincho"/>
                    <a:cs typeface="Times New Roman" panose="02020603050405020304" pitchFamily="18" charset="0"/>
                  </a:rPr>
                  <a:t> </a:t>
                </a:r>
                <a:endParaRPr lang="en-US" sz="11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900" dirty="0">
                    <a:effectLst/>
                    <a:latin typeface="Times" panose="02020603050405020304" pitchFamily="18" charset="0"/>
                    <a:ea typeface="MS Mincho"/>
                    <a:cs typeface="Times New Roman" panose="02020603050405020304" pitchFamily="18" charset="0"/>
                  </a:rPr>
                  <a:t>      Cash              A/R            Supplies</a:t>
                </a:r>
                <a:endParaRPr lang="en-US" sz="11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900" dirty="0">
                    <a:effectLst/>
                    <a:latin typeface="Times" panose="02020603050405020304" pitchFamily="18" charset="0"/>
                    <a:ea typeface="MS Mincho"/>
                    <a:cs typeface="Times New Roman" panose="02020603050405020304" pitchFamily="18" charset="0"/>
                  </a:rPr>
                  <a:t> </a:t>
                </a:r>
                <a:endParaRPr lang="en-US" sz="11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1000" b="1" dirty="0">
                    <a:effectLst/>
                    <a:latin typeface="Times" panose="02020603050405020304" pitchFamily="18" charset="0"/>
                    <a:ea typeface="MS Mincho"/>
                    <a:cs typeface="Times New Roman" panose="02020603050405020304" pitchFamily="18" charset="0"/>
                  </a:rPr>
                  <a:t>    </a:t>
                </a:r>
                <a:r>
                  <a:rPr lang="en-US" sz="1200" b="1" dirty="0">
                    <a:effectLst/>
                    <a:latin typeface="Times" panose="02020603050405020304" pitchFamily="18" charset="0"/>
                    <a:ea typeface="MS Mincho"/>
                    <a:cs typeface="Times New Roman" panose="02020603050405020304" pitchFamily="18" charset="0"/>
                  </a:rPr>
                  <a:t>+</a:t>
                </a:r>
                <a:r>
                  <a:rPr lang="en-US" sz="1000" b="1" dirty="0">
                    <a:effectLst/>
                    <a:latin typeface="Times" panose="02020603050405020304" pitchFamily="18" charset="0"/>
                    <a:ea typeface="MS Mincho"/>
                    <a:cs typeface="Times New Roman" panose="02020603050405020304" pitchFamily="18" charset="0"/>
                  </a:rPr>
                  <a:t>     </a:t>
                </a:r>
                <a:r>
                  <a:rPr lang="en-US" sz="1200" b="1" dirty="0">
                    <a:effectLst/>
                    <a:latin typeface="Times" panose="02020603050405020304" pitchFamily="18" charset="0"/>
                    <a:ea typeface="MS Mincho"/>
                    <a:cs typeface="Times New Roman" panose="02020603050405020304" pitchFamily="18" charset="0"/>
                  </a:rPr>
                  <a:t>–</a:t>
                </a:r>
                <a:r>
                  <a:rPr lang="en-US" sz="1000" b="1" dirty="0">
                    <a:effectLst/>
                    <a:latin typeface="Times" panose="02020603050405020304" pitchFamily="18" charset="0"/>
                    <a:ea typeface="MS Mincho"/>
                    <a:cs typeface="Times New Roman" panose="02020603050405020304" pitchFamily="18" charset="0"/>
                  </a:rPr>
                  <a:t>         </a:t>
                </a:r>
                <a:r>
                  <a:rPr lang="en-US" sz="1200" b="1" dirty="0">
                    <a:effectLst/>
                    <a:latin typeface="Times" panose="02020603050405020304" pitchFamily="18" charset="0"/>
                    <a:ea typeface="MS Mincho"/>
                    <a:cs typeface="Times New Roman" panose="02020603050405020304" pitchFamily="18" charset="0"/>
                  </a:rPr>
                  <a:t>+    –         +   –</a:t>
                </a:r>
                <a:endParaRPr lang="en-US" sz="11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900" dirty="0">
                    <a:effectLst/>
                    <a:latin typeface="Times" panose="02020603050405020304" pitchFamily="18" charset="0"/>
                    <a:ea typeface="MS Mincho"/>
                    <a:cs typeface="Times New Roman" panose="02020603050405020304" pitchFamily="18" charset="0"/>
                  </a:rPr>
                  <a:t> </a:t>
                </a:r>
                <a:endParaRPr lang="en-US" sz="1100" dirty="0">
                  <a:effectLst/>
                  <a:latin typeface="Times" panose="02020603050405020304" pitchFamily="18" charset="0"/>
                  <a:ea typeface="MS Mincho"/>
                  <a:cs typeface="Times New Roman" panose="02020603050405020304" pitchFamily="18" charset="0"/>
                </a:endParaRPr>
              </a:p>
              <a:p>
                <a:pPr marL="0" marR="0">
                  <a:spcBef>
                    <a:spcPts val="0"/>
                  </a:spcBef>
                  <a:spcAft>
                    <a:spcPts val="600"/>
                  </a:spcAft>
                </a:pPr>
                <a:r>
                  <a:rPr lang="en-US" sz="900" dirty="0">
                    <a:effectLst/>
                    <a:latin typeface="Times" panose="02020603050405020304" pitchFamily="18" charset="0"/>
                    <a:ea typeface="MS Mincho"/>
                    <a:cs typeface="Times New Roman" panose="02020603050405020304" pitchFamily="18" charset="0"/>
                  </a:rPr>
                  <a:t>      XXX            </a:t>
                </a:r>
                <a:r>
                  <a:rPr lang="en-US" sz="900" dirty="0" err="1">
                    <a:effectLst/>
                    <a:latin typeface="Times" panose="02020603050405020304" pitchFamily="18" charset="0"/>
                    <a:ea typeface="MS Mincho"/>
                    <a:cs typeface="Times New Roman" panose="02020603050405020304" pitchFamily="18" charset="0"/>
                  </a:rPr>
                  <a:t>XXX</a:t>
                </a:r>
                <a:r>
                  <a:rPr lang="en-US" sz="900" dirty="0">
                    <a:effectLst/>
                    <a:latin typeface="Times" panose="02020603050405020304" pitchFamily="18" charset="0"/>
                    <a:ea typeface="MS Mincho"/>
                    <a:cs typeface="Times New Roman" panose="02020603050405020304" pitchFamily="18" charset="0"/>
                  </a:rPr>
                  <a:t>            </a:t>
                </a:r>
                <a:r>
                  <a:rPr lang="en-US" sz="900" dirty="0" err="1">
                    <a:effectLst/>
                    <a:latin typeface="Times" panose="02020603050405020304" pitchFamily="18" charset="0"/>
                    <a:ea typeface="MS Mincho"/>
                    <a:cs typeface="Times New Roman" panose="02020603050405020304" pitchFamily="18" charset="0"/>
                  </a:rPr>
                  <a:t>XXX</a:t>
                </a:r>
                <a:endParaRPr lang="en-US" sz="11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1000" b="1" dirty="0">
                    <a:effectLst/>
                    <a:latin typeface="Times" panose="02020603050405020304" pitchFamily="18" charset="0"/>
                    <a:ea typeface="MS Mincho"/>
                    <a:cs typeface="Times New Roman" panose="02020603050405020304" pitchFamily="18" charset="0"/>
                  </a:rPr>
                  <a:t>    </a:t>
                </a:r>
                <a:r>
                  <a:rPr lang="en-US" sz="1200" b="1" dirty="0">
                    <a:effectLst/>
                    <a:latin typeface="Times" panose="02020603050405020304" pitchFamily="18" charset="0"/>
                    <a:ea typeface="MS Mincho"/>
                    <a:cs typeface="Times New Roman" panose="02020603050405020304" pitchFamily="18" charset="0"/>
                  </a:rPr>
                  <a:t>+    –        +    –        +    –</a:t>
                </a:r>
                <a:endParaRPr lang="en-US" sz="1100" dirty="0">
                  <a:effectLst/>
                  <a:latin typeface="Times" panose="02020603050405020304" pitchFamily="18" charset="0"/>
                  <a:ea typeface="MS Mincho"/>
                  <a:cs typeface="Times New Roman" panose="02020603050405020304" pitchFamily="18" charset="0"/>
                </a:endParaRPr>
              </a:p>
            </p:txBody>
          </p:sp>
        </p:grpSp>
        <p:grpSp>
          <p:nvGrpSpPr>
            <p:cNvPr id="8" name="Group 7"/>
            <p:cNvGrpSpPr/>
            <p:nvPr/>
          </p:nvGrpSpPr>
          <p:grpSpPr>
            <a:xfrm>
              <a:off x="271418" y="742489"/>
              <a:ext cx="1492934" cy="806841"/>
              <a:chOff x="-27032" y="-159846"/>
              <a:chExt cx="1492934" cy="806841"/>
            </a:xfrm>
          </p:grpSpPr>
          <p:grpSp>
            <p:nvGrpSpPr>
              <p:cNvPr id="9" name="Group 8"/>
              <p:cNvGrpSpPr/>
              <p:nvPr/>
            </p:nvGrpSpPr>
            <p:grpSpPr>
              <a:xfrm>
                <a:off x="-3371" y="-120568"/>
                <a:ext cx="400206" cy="302605"/>
                <a:chOff x="-3493" y="-122473"/>
                <a:chExt cx="414655" cy="302605"/>
              </a:xfrm>
            </p:grpSpPr>
            <p:cxnSp>
              <p:nvCxnSpPr>
                <p:cNvPr id="25" name="Straight Connector 24"/>
                <p:cNvCxnSpPr/>
                <p:nvPr/>
              </p:nvCxnSpPr>
              <p:spPr>
                <a:xfrm>
                  <a:off x="-3493" y="-122473"/>
                  <a:ext cx="414655"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172253" y="-115143"/>
                  <a:ext cx="6985" cy="295275"/>
                </a:xfrm>
                <a:prstGeom prst="line">
                  <a:avLst/>
                </a:prstGeom>
                <a:ln w="12700"/>
              </p:spPr>
              <p:style>
                <a:lnRef idx="2">
                  <a:schemeClr val="accent1"/>
                </a:lnRef>
                <a:fillRef idx="0">
                  <a:schemeClr val="accent1"/>
                </a:fillRef>
                <a:effectRef idx="1">
                  <a:schemeClr val="accent1"/>
                </a:effectRef>
                <a:fontRef idx="minor">
                  <a:schemeClr val="tx1"/>
                </a:fontRef>
              </p:style>
            </p:cxnSp>
          </p:grpSp>
          <p:grpSp>
            <p:nvGrpSpPr>
              <p:cNvPr id="10" name="Group 9"/>
              <p:cNvGrpSpPr/>
              <p:nvPr/>
            </p:nvGrpSpPr>
            <p:grpSpPr>
              <a:xfrm>
                <a:off x="501697" y="-115765"/>
                <a:ext cx="400206" cy="297802"/>
                <a:chOff x="-10478" y="-115765"/>
                <a:chExt cx="414655" cy="297802"/>
              </a:xfrm>
            </p:grpSpPr>
            <p:cxnSp>
              <p:nvCxnSpPr>
                <p:cNvPr id="23" name="Straight Connector 22"/>
                <p:cNvCxnSpPr/>
                <p:nvPr/>
              </p:nvCxnSpPr>
              <p:spPr>
                <a:xfrm>
                  <a:off x="-10478" y="-115765"/>
                  <a:ext cx="414655"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204643" y="-113238"/>
                  <a:ext cx="6985" cy="295275"/>
                </a:xfrm>
                <a:prstGeom prst="line">
                  <a:avLst/>
                </a:prstGeom>
                <a:ln w="12700"/>
              </p:spPr>
              <p:style>
                <a:lnRef idx="2">
                  <a:schemeClr val="accent1"/>
                </a:lnRef>
                <a:fillRef idx="0">
                  <a:schemeClr val="accent1"/>
                </a:fillRef>
                <a:effectRef idx="1">
                  <a:schemeClr val="accent1"/>
                </a:effectRef>
                <a:fontRef idx="minor">
                  <a:schemeClr val="tx1"/>
                </a:fontRef>
              </p:style>
            </p:cxnSp>
          </p:grpSp>
          <p:grpSp>
            <p:nvGrpSpPr>
              <p:cNvPr id="11" name="Group 10"/>
              <p:cNvGrpSpPr/>
              <p:nvPr/>
            </p:nvGrpSpPr>
            <p:grpSpPr>
              <a:xfrm>
                <a:off x="1028552" y="-159846"/>
                <a:ext cx="400206" cy="295275"/>
                <a:chOff x="-31734" y="-171276"/>
                <a:chExt cx="414655" cy="295275"/>
              </a:xfrm>
            </p:grpSpPr>
            <p:cxnSp>
              <p:nvCxnSpPr>
                <p:cNvPr id="21" name="Straight Connector 20"/>
                <p:cNvCxnSpPr/>
                <p:nvPr/>
              </p:nvCxnSpPr>
              <p:spPr>
                <a:xfrm>
                  <a:off x="-31734" y="-131998"/>
                  <a:ext cx="414655"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207174" y="-171276"/>
                  <a:ext cx="6985" cy="295275"/>
                </a:xfrm>
                <a:prstGeom prst="line">
                  <a:avLst/>
                </a:prstGeom>
                <a:ln w="12700"/>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27032" y="320118"/>
                <a:ext cx="400050" cy="316066"/>
                <a:chOff x="-31968" y="-215187"/>
                <a:chExt cx="414655" cy="316066"/>
              </a:xfrm>
            </p:grpSpPr>
            <p:cxnSp>
              <p:nvCxnSpPr>
                <p:cNvPr id="19" name="Straight Connector 18"/>
                <p:cNvCxnSpPr/>
                <p:nvPr/>
              </p:nvCxnSpPr>
              <p:spPr>
                <a:xfrm>
                  <a:off x="-31968" y="-215187"/>
                  <a:ext cx="414655"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168374" y="-194396"/>
                  <a:ext cx="6985" cy="295275"/>
                </a:xfrm>
                <a:prstGeom prst="line">
                  <a:avLst/>
                </a:prstGeom>
                <a:ln w="12700"/>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501697" y="320118"/>
                <a:ext cx="400050" cy="296507"/>
                <a:chOff x="-30228" y="-211377"/>
                <a:chExt cx="414655" cy="296507"/>
              </a:xfrm>
            </p:grpSpPr>
            <p:cxnSp>
              <p:nvCxnSpPr>
                <p:cNvPr id="17" name="Straight Connector 16"/>
                <p:cNvCxnSpPr/>
                <p:nvPr/>
              </p:nvCxnSpPr>
              <p:spPr>
                <a:xfrm>
                  <a:off x="-30228" y="-211377"/>
                  <a:ext cx="414655"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186732" y="-210145"/>
                  <a:ext cx="6985" cy="295275"/>
                </a:xfrm>
                <a:prstGeom prst="line">
                  <a:avLst/>
                </a:prstGeom>
                <a:ln w="12700"/>
              </p:spPr>
              <p:style>
                <a:lnRef idx="2">
                  <a:schemeClr val="accent1"/>
                </a:lnRef>
                <a:fillRef idx="0">
                  <a:schemeClr val="accent1"/>
                </a:fillRef>
                <a:effectRef idx="1">
                  <a:schemeClr val="accent1"/>
                </a:effectRef>
                <a:fontRef idx="minor">
                  <a:schemeClr val="tx1"/>
                </a:fontRef>
              </p:style>
            </p:cxnSp>
          </p:grpSp>
          <p:grpSp>
            <p:nvGrpSpPr>
              <p:cNvPr id="14" name="Group 13"/>
              <p:cNvGrpSpPr/>
              <p:nvPr/>
            </p:nvGrpSpPr>
            <p:grpSpPr>
              <a:xfrm>
                <a:off x="1065852" y="320118"/>
                <a:ext cx="400050" cy="326877"/>
                <a:chOff x="22711" y="-208837"/>
                <a:chExt cx="414655" cy="326877"/>
              </a:xfrm>
            </p:grpSpPr>
            <p:cxnSp>
              <p:nvCxnSpPr>
                <p:cNvPr id="15" name="Straight Connector 14"/>
                <p:cNvCxnSpPr/>
                <p:nvPr/>
              </p:nvCxnSpPr>
              <p:spPr>
                <a:xfrm>
                  <a:off x="22711" y="-208837"/>
                  <a:ext cx="414655"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204886" y="-177235"/>
                  <a:ext cx="6985" cy="295275"/>
                </a:xfrm>
                <a:prstGeom prst="line">
                  <a:avLst/>
                </a:prstGeom>
                <a:ln w="12700"/>
              </p:spPr>
              <p:style>
                <a:lnRef idx="2">
                  <a:schemeClr val="accent1"/>
                </a:lnRef>
                <a:fillRef idx="0">
                  <a:schemeClr val="accent1"/>
                </a:fillRef>
                <a:effectRef idx="1">
                  <a:schemeClr val="accent1"/>
                </a:effectRef>
                <a:fontRef idx="minor">
                  <a:schemeClr val="tx1"/>
                </a:fontRef>
              </p:style>
            </p:cxnSp>
          </p:grpSp>
        </p:grpSp>
      </p:grpSp>
      <p:grpSp>
        <p:nvGrpSpPr>
          <p:cNvPr id="75" name="Group 74"/>
          <p:cNvGrpSpPr/>
          <p:nvPr/>
        </p:nvGrpSpPr>
        <p:grpSpPr>
          <a:xfrm>
            <a:off x="6395940" y="2022202"/>
            <a:ext cx="1700387" cy="2485163"/>
            <a:chOff x="20231" y="0"/>
            <a:chExt cx="1569809" cy="1774582"/>
          </a:xfrm>
        </p:grpSpPr>
        <p:grpSp>
          <p:nvGrpSpPr>
            <p:cNvPr id="76" name="Group 75"/>
            <p:cNvGrpSpPr/>
            <p:nvPr/>
          </p:nvGrpSpPr>
          <p:grpSpPr>
            <a:xfrm>
              <a:off x="20231" y="0"/>
              <a:ext cx="1569809" cy="1774582"/>
              <a:chOff x="20231" y="0"/>
              <a:chExt cx="1569809" cy="1774582"/>
            </a:xfrm>
          </p:grpSpPr>
          <p:sp>
            <p:nvSpPr>
              <p:cNvPr id="86" name="Oval 85"/>
              <p:cNvSpPr/>
              <p:nvPr/>
            </p:nvSpPr>
            <p:spPr>
              <a:xfrm>
                <a:off x="32385" y="0"/>
                <a:ext cx="1557655" cy="146304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7" name="Text Box 35"/>
              <p:cNvSpPr txBox="1"/>
              <p:nvPr/>
            </p:nvSpPr>
            <p:spPr>
              <a:xfrm>
                <a:off x="20231" y="326782"/>
                <a:ext cx="1382395" cy="1447800"/>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ts val="700"/>
                  </a:lnSpc>
                  <a:spcBef>
                    <a:spcPts val="0"/>
                  </a:spcBef>
                  <a:spcAft>
                    <a:spcPts val="0"/>
                  </a:spcAft>
                </a:pPr>
                <a:r>
                  <a:rPr lang="en-US" sz="1000" b="1" dirty="0">
                    <a:effectLst/>
                    <a:latin typeface="Copperplate Gothic Bold" panose="020E0705020206020404" pitchFamily="34" charset="0"/>
                    <a:ea typeface="MS Mincho"/>
                    <a:cs typeface="Times New Roman" panose="02020603050405020304" pitchFamily="18" charset="0"/>
                  </a:rPr>
                  <a:t>       Liabilities</a:t>
                </a:r>
                <a:endParaRPr lang="en-US" sz="1100" dirty="0">
                  <a:effectLst/>
                  <a:latin typeface="Times" panose="02020603050405020304" pitchFamily="18" charset="0"/>
                  <a:ea typeface="MS Mincho"/>
                  <a:cs typeface="Times New Roman" panose="02020603050405020304" pitchFamily="18" charset="0"/>
                </a:endParaRPr>
              </a:p>
              <a:p>
                <a:pPr marL="0" marR="0">
                  <a:lnSpc>
                    <a:spcPts val="700"/>
                  </a:lnSpc>
                  <a:spcBef>
                    <a:spcPts val="0"/>
                  </a:spcBef>
                  <a:spcAft>
                    <a:spcPts val="0"/>
                  </a:spcAft>
                </a:pPr>
                <a:r>
                  <a:rPr lang="en-US" sz="900" dirty="0">
                    <a:effectLst/>
                    <a:latin typeface="Times" panose="02020603050405020304" pitchFamily="18" charset="0"/>
                    <a:ea typeface="MS Mincho"/>
                    <a:cs typeface="Times New Roman" panose="02020603050405020304" pitchFamily="18" charset="0"/>
                  </a:rPr>
                  <a:t> </a:t>
                </a:r>
                <a:endParaRPr lang="en-US" sz="1100" dirty="0">
                  <a:effectLst/>
                  <a:latin typeface="Times" panose="02020603050405020304" pitchFamily="18" charset="0"/>
                  <a:ea typeface="MS Mincho"/>
                  <a:cs typeface="Times New Roman" panose="02020603050405020304" pitchFamily="18" charset="0"/>
                </a:endParaRPr>
              </a:p>
              <a:p>
                <a:pPr marL="0" marR="0">
                  <a:lnSpc>
                    <a:spcPts val="700"/>
                  </a:lnSpc>
                  <a:spcBef>
                    <a:spcPts val="0"/>
                  </a:spcBef>
                  <a:spcAft>
                    <a:spcPts val="0"/>
                  </a:spcAft>
                </a:pPr>
                <a:r>
                  <a:rPr lang="en-US" sz="900" dirty="0">
                    <a:effectLst/>
                    <a:latin typeface="Times" panose="02020603050405020304" pitchFamily="18" charset="0"/>
                    <a:ea typeface="MS Mincho"/>
                    <a:cs typeface="Times New Roman" panose="02020603050405020304" pitchFamily="18" charset="0"/>
                  </a:rPr>
                  <a:t>                               Wages</a:t>
                </a:r>
                <a:endParaRPr lang="en-US" sz="1100" dirty="0">
                  <a:effectLst/>
                  <a:latin typeface="Times" panose="02020603050405020304" pitchFamily="18" charset="0"/>
                  <a:ea typeface="MS Mincho"/>
                  <a:cs typeface="Times New Roman" panose="02020603050405020304" pitchFamily="18" charset="0"/>
                </a:endParaRPr>
              </a:p>
              <a:p>
                <a:pPr marL="0" marR="0">
                  <a:lnSpc>
                    <a:spcPts val="900"/>
                  </a:lnSpc>
                  <a:spcBef>
                    <a:spcPts val="0"/>
                  </a:spcBef>
                  <a:spcAft>
                    <a:spcPts val="200"/>
                  </a:spcAft>
                </a:pPr>
                <a:r>
                  <a:rPr lang="en-US" sz="900" dirty="0">
                    <a:effectLst/>
                    <a:latin typeface="Times" panose="02020603050405020304" pitchFamily="18" charset="0"/>
                    <a:ea typeface="MS Mincho"/>
                    <a:cs typeface="Times New Roman" panose="02020603050405020304" pitchFamily="18" charset="0"/>
                  </a:rPr>
                  <a:t>               A/P          Payable</a:t>
                </a:r>
                <a:endParaRPr lang="en-US" sz="1100" dirty="0">
                  <a:effectLst/>
                  <a:latin typeface="Times" panose="02020603050405020304" pitchFamily="18" charset="0"/>
                  <a:ea typeface="MS Mincho"/>
                  <a:cs typeface="Times New Roman" panose="02020603050405020304" pitchFamily="18" charset="0"/>
                </a:endParaRPr>
              </a:p>
              <a:p>
                <a:pPr marL="0" marR="0">
                  <a:lnSpc>
                    <a:spcPts val="700"/>
                  </a:lnSpc>
                  <a:spcBef>
                    <a:spcPts val="0"/>
                  </a:spcBef>
                  <a:spcAft>
                    <a:spcPts val="0"/>
                  </a:spcAft>
                </a:pPr>
                <a:r>
                  <a:rPr lang="en-US" sz="1000" b="1" dirty="0">
                    <a:effectLst/>
                    <a:latin typeface="Times" panose="02020603050405020304" pitchFamily="18" charset="0"/>
                    <a:ea typeface="MS Mincho"/>
                    <a:cs typeface="Times New Roman" panose="02020603050405020304" pitchFamily="18" charset="0"/>
                  </a:rPr>
                  <a:t> </a:t>
                </a:r>
                <a:endParaRPr lang="en-US" sz="1100" dirty="0">
                  <a:effectLst/>
                  <a:latin typeface="Times" panose="02020603050405020304" pitchFamily="18" charset="0"/>
                  <a:ea typeface="MS Mincho"/>
                  <a:cs typeface="Times New Roman" panose="02020603050405020304" pitchFamily="18" charset="0"/>
                </a:endParaRPr>
              </a:p>
              <a:p>
                <a:pPr marL="0" marR="0">
                  <a:lnSpc>
                    <a:spcPts val="800"/>
                  </a:lnSpc>
                  <a:spcBef>
                    <a:spcPts val="0"/>
                  </a:spcBef>
                  <a:spcAft>
                    <a:spcPts val="0"/>
                  </a:spcAft>
                </a:pPr>
                <a:r>
                  <a:rPr lang="en-US" sz="1000" b="1" dirty="0">
                    <a:effectLst/>
                    <a:latin typeface="Times" panose="02020603050405020304" pitchFamily="18" charset="0"/>
                    <a:ea typeface="MS Mincho"/>
                    <a:cs typeface="Times New Roman" panose="02020603050405020304" pitchFamily="18" charset="0"/>
                  </a:rPr>
                  <a:t>            </a:t>
                </a:r>
                <a:r>
                  <a:rPr lang="en-US" sz="1200" b="1" dirty="0">
                    <a:effectLst/>
                    <a:latin typeface="Times" panose="02020603050405020304" pitchFamily="18" charset="0"/>
                    <a:ea typeface="MS Mincho"/>
                    <a:cs typeface="Times New Roman" panose="02020603050405020304" pitchFamily="18" charset="0"/>
                  </a:rPr>
                  <a:t>–</a:t>
                </a:r>
                <a:r>
                  <a:rPr lang="en-US" sz="1000" b="1" dirty="0">
                    <a:effectLst/>
                    <a:latin typeface="Times" panose="02020603050405020304" pitchFamily="18" charset="0"/>
                    <a:ea typeface="MS Mincho"/>
                    <a:cs typeface="Times New Roman" panose="02020603050405020304" pitchFamily="18" charset="0"/>
                  </a:rPr>
                  <a:t>     </a:t>
                </a:r>
                <a:r>
                  <a:rPr lang="en-US" sz="1200" b="1" dirty="0">
                    <a:effectLst/>
                    <a:latin typeface="Times" panose="02020603050405020304" pitchFamily="18" charset="0"/>
                    <a:ea typeface="MS Mincho"/>
                    <a:cs typeface="Times New Roman" panose="02020603050405020304" pitchFamily="18" charset="0"/>
                  </a:rPr>
                  <a:t>+     –     +</a:t>
                </a:r>
                <a:endParaRPr lang="en-US" sz="1100" dirty="0">
                  <a:effectLst/>
                  <a:latin typeface="Times" panose="02020603050405020304" pitchFamily="18" charset="0"/>
                  <a:ea typeface="MS Mincho"/>
                  <a:cs typeface="Times New Roman" panose="02020603050405020304" pitchFamily="18" charset="0"/>
                </a:endParaRPr>
              </a:p>
              <a:p>
                <a:pPr marL="0" marR="0">
                  <a:lnSpc>
                    <a:spcPts val="800"/>
                  </a:lnSpc>
                  <a:spcBef>
                    <a:spcPts val="0"/>
                  </a:spcBef>
                  <a:spcAft>
                    <a:spcPts val="0"/>
                  </a:spcAft>
                </a:pPr>
                <a:r>
                  <a:rPr lang="en-US" sz="900" dirty="0">
                    <a:effectLst/>
                    <a:latin typeface="Times" panose="02020603050405020304" pitchFamily="18" charset="0"/>
                    <a:ea typeface="MS Mincho"/>
                    <a:cs typeface="Times New Roman" panose="02020603050405020304" pitchFamily="18" charset="0"/>
                  </a:rPr>
                  <a:t> </a:t>
                </a:r>
                <a:endParaRPr lang="en-US" sz="1100" dirty="0">
                  <a:effectLst/>
                  <a:latin typeface="Times" panose="02020603050405020304" pitchFamily="18" charset="0"/>
                  <a:ea typeface="MS Mincho"/>
                  <a:cs typeface="Times New Roman" panose="02020603050405020304" pitchFamily="18" charset="0"/>
                </a:endParaRPr>
              </a:p>
              <a:p>
                <a:pPr marL="0" marR="0">
                  <a:lnSpc>
                    <a:spcPts val="800"/>
                  </a:lnSpc>
                  <a:spcBef>
                    <a:spcPts val="300"/>
                  </a:spcBef>
                  <a:spcAft>
                    <a:spcPts val="600"/>
                  </a:spcAft>
                </a:pPr>
                <a:r>
                  <a:rPr lang="en-US" sz="900" dirty="0">
                    <a:effectLst/>
                    <a:latin typeface="Times" panose="02020603050405020304" pitchFamily="18" charset="0"/>
                    <a:ea typeface="MS Mincho"/>
                    <a:cs typeface="Times New Roman" panose="02020603050405020304" pitchFamily="18" charset="0"/>
                  </a:rPr>
                  <a:t>              </a:t>
                </a:r>
                <a:r>
                  <a:rPr lang="en-US" sz="900" dirty="0">
                    <a:latin typeface="Times" panose="02020603050405020304" pitchFamily="18" charset="0"/>
                    <a:ea typeface="MS Mincho"/>
                    <a:cs typeface="Times New Roman" panose="02020603050405020304" pitchFamily="18" charset="0"/>
                  </a:rPr>
                  <a:t>             </a:t>
                </a:r>
              </a:p>
              <a:p>
                <a:pPr marL="0" marR="0">
                  <a:lnSpc>
                    <a:spcPts val="800"/>
                  </a:lnSpc>
                  <a:spcBef>
                    <a:spcPts val="300"/>
                  </a:spcBef>
                  <a:spcAft>
                    <a:spcPts val="600"/>
                  </a:spcAft>
                </a:pPr>
                <a:r>
                  <a:rPr lang="en-US" sz="900" dirty="0">
                    <a:effectLst/>
                    <a:latin typeface="Times" panose="02020603050405020304" pitchFamily="18" charset="0"/>
                    <a:ea typeface="MS Mincho"/>
                    <a:cs typeface="Times New Roman" panose="02020603050405020304" pitchFamily="18" charset="0"/>
                  </a:rPr>
                  <a:t>               XXX          </a:t>
                </a:r>
                <a:r>
                  <a:rPr lang="en-US" sz="900" dirty="0" err="1">
                    <a:effectLst/>
                    <a:latin typeface="Times" panose="02020603050405020304" pitchFamily="18" charset="0"/>
                    <a:ea typeface="MS Mincho"/>
                    <a:cs typeface="Times New Roman" panose="02020603050405020304" pitchFamily="18" charset="0"/>
                  </a:rPr>
                  <a:t>XXX</a:t>
                </a:r>
                <a:endParaRPr lang="en-US" sz="900" dirty="0">
                  <a:effectLst/>
                  <a:latin typeface="Times" panose="02020603050405020304" pitchFamily="18" charset="0"/>
                  <a:ea typeface="MS Mincho"/>
                  <a:cs typeface="Times New Roman" panose="02020603050405020304" pitchFamily="18" charset="0"/>
                </a:endParaRPr>
              </a:p>
              <a:p>
                <a:pPr marL="0" marR="0">
                  <a:lnSpc>
                    <a:spcPts val="800"/>
                  </a:lnSpc>
                  <a:spcBef>
                    <a:spcPts val="300"/>
                  </a:spcBef>
                  <a:spcAft>
                    <a:spcPts val="600"/>
                  </a:spcAft>
                </a:pPr>
                <a:r>
                  <a:rPr lang="en-US" sz="900" dirty="0">
                    <a:latin typeface="Times" panose="02020603050405020304" pitchFamily="18" charset="0"/>
                    <a:ea typeface="MS Mincho"/>
                    <a:cs typeface="Times New Roman" panose="02020603050405020304" pitchFamily="18" charset="0"/>
                  </a:rPr>
                  <a:t>                </a:t>
                </a:r>
                <a:r>
                  <a:rPr lang="en-US" sz="1200" b="1" dirty="0">
                    <a:latin typeface="Times" panose="02020603050405020304" pitchFamily="18" charset="0"/>
                    <a:ea typeface="MS Mincho"/>
                    <a:cs typeface="Times New Roman" panose="02020603050405020304" pitchFamily="18" charset="0"/>
                  </a:rPr>
                  <a:t>-    +      -   +                    </a:t>
                </a:r>
                <a:endParaRPr lang="en-US" sz="1200" b="1" dirty="0">
                  <a:effectLst/>
                  <a:latin typeface="Times" panose="02020603050405020304" pitchFamily="18" charset="0"/>
                  <a:ea typeface="MS Mincho"/>
                  <a:cs typeface="Times New Roman" panose="02020603050405020304" pitchFamily="18" charset="0"/>
                </a:endParaRPr>
              </a:p>
            </p:txBody>
          </p:sp>
        </p:grpSp>
        <p:grpSp>
          <p:nvGrpSpPr>
            <p:cNvPr id="77" name="Group 76"/>
            <p:cNvGrpSpPr/>
            <p:nvPr/>
          </p:nvGrpSpPr>
          <p:grpSpPr>
            <a:xfrm>
              <a:off x="410845" y="628650"/>
              <a:ext cx="902970" cy="753018"/>
              <a:chOff x="12700" y="0"/>
              <a:chExt cx="902970" cy="753018"/>
            </a:xfrm>
          </p:grpSpPr>
          <p:cxnSp>
            <p:nvCxnSpPr>
              <p:cNvPr id="78" name="Straight Connector 77"/>
              <p:cNvCxnSpPr/>
              <p:nvPr/>
            </p:nvCxnSpPr>
            <p:spPr>
              <a:xfrm>
                <a:off x="501015" y="0"/>
                <a:ext cx="414655"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12700" y="6350"/>
                <a:ext cx="422275"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flipH="1">
                <a:off x="212725" y="17780"/>
                <a:ext cx="7113" cy="249195"/>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flipH="1">
                <a:off x="694055" y="1905"/>
                <a:ext cx="3175" cy="307361"/>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82" name="Straight Connector 81"/>
              <p:cNvCxnSpPr>
                <a:cxnSpLocks/>
              </p:cNvCxnSpPr>
              <p:nvPr/>
            </p:nvCxnSpPr>
            <p:spPr>
              <a:xfrm>
                <a:off x="50506" y="474066"/>
                <a:ext cx="313284" cy="1905"/>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83" name="Straight Connector 82"/>
              <p:cNvCxnSpPr>
                <a:cxnSpLocks/>
              </p:cNvCxnSpPr>
              <p:nvPr/>
            </p:nvCxnSpPr>
            <p:spPr>
              <a:xfrm flipH="1">
                <a:off x="212725" y="486645"/>
                <a:ext cx="7112" cy="266373"/>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84" name="Straight Connector 83"/>
              <p:cNvCxnSpPr>
                <a:cxnSpLocks/>
              </p:cNvCxnSpPr>
              <p:nvPr/>
            </p:nvCxnSpPr>
            <p:spPr>
              <a:xfrm>
                <a:off x="501015" y="475971"/>
                <a:ext cx="394375" cy="5407"/>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flipH="1">
                <a:off x="690515" y="476793"/>
                <a:ext cx="7081" cy="276225"/>
              </a:xfrm>
              <a:prstGeom prst="line">
                <a:avLst/>
              </a:prstGeom>
              <a:ln w="12700"/>
            </p:spPr>
            <p:style>
              <a:lnRef idx="2">
                <a:schemeClr val="accent1"/>
              </a:lnRef>
              <a:fillRef idx="0">
                <a:schemeClr val="accent1"/>
              </a:fillRef>
              <a:effectRef idx="1">
                <a:schemeClr val="accent1"/>
              </a:effectRef>
              <a:fontRef idx="minor">
                <a:schemeClr val="tx1"/>
              </a:fontRef>
            </p:style>
          </p:cxnSp>
        </p:grpSp>
      </p:grpSp>
      <p:grpSp>
        <p:nvGrpSpPr>
          <p:cNvPr id="88" name="Group 87"/>
          <p:cNvGrpSpPr/>
          <p:nvPr/>
        </p:nvGrpSpPr>
        <p:grpSpPr>
          <a:xfrm>
            <a:off x="6488668" y="4364683"/>
            <a:ext cx="1630878" cy="1735876"/>
            <a:chOff x="11430" y="0"/>
            <a:chExt cx="1252648" cy="1183750"/>
          </a:xfrm>
        </p:grpSpPr>
        <p:sp>
          <p:nvSpPr>
            <p:cNvPr id="89" name="Oval 88"/>
            <p:cNvSpPr/>
            <p:nvPr/>
          </p:nvSpPr>
          <p:spPr>
            <a:xfrm>
              <a:off x="11430" y="0"/>
              <a:ext cx="1237615" cy="112522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90" name="Group 89"/>
            <p:cNvGrpSpPr/>
            <p:nvPr/>
          </p:nvGrpSpPr>
          <p:grpSpPr>
            <a:xfrm>
              <a:off x="148188" y="196813"/>
              <a:ext cx="1115890" cy="986937"/>
              <a:chOff x="148189" y="114263"/>
              <a:chExt cx="1115890" cy="986937"/>
            </a:xfrm>
          </p:grpSpPr>
          <p:sp>
            <p:nvSpPr>
              <p:cNvPr id="91" name="Text Box 66"/>
              <p:cNvSpPr txBox="1"/>
              <p:nvPr/>
            </p:nvSpPr>
            <p:spPr>
              <a:xfrm>
                <a:off x="148189" y="114263"/>
                <a:ext cx="1115890" cy="986937"/>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ts val="700"/>
                  </a:lnSpc>
                  <a:spcBef>
                    <a:spcPts val="300"/>
                  </a:spcBef>
                  <a:spcAft>
                    <a:spcPts val="0"/>
                  </a:spcAft>
                </a:pPr>
                <a:r>
                  <a:rPr lang="en-US" sz="1000" b="1" dirty="0">
                    <a:effectLst/>
                    <a:latin typeface="Copperplate Gothic Bold" panose="020E0705020206020404" pitchFamily="34" charset="0"/>
                    <a:ea typeface="MS Mincho"/>
                    <a:cs typeface="Times New Roman" panose="02020603050405020304" pitchFamily="18" charset="0"/>
                  </a:rPr>
                  <a:t>       Owner’s</a:t>
                </a:r>
                <a:endParaRPr lang="en-US" sz="1100" dirty="0">
                  <a:effectLst/>
                  <a:latin typeface="Times" panose="02020603050405020304" pitchFamily="18" charset="0"/>
                  <a:ea typeface="MS Mincho"/>
                  <a:cs typeface="Times New Roman" panose="02020603050405020304" pitchFamily="18" charset="0"/>
                </a:endParaRPr>
              </a:p>
              <a:p>
                <a:pPr marL="0" marR="0">
                  <a:lnSpc>
                    <a:spcPts val="700"/>
                  </a:lnSpc>
                  <a:spcBef>
                    <a:spcPts val="300"/>
                  </a:spcBef>
                  <a:spcAft>
                    <a:spcPts val="0"/>
                  </a:spcAft>
                </a:pPr>
                <a:r>
                  <a:rPr lang="en-US" sz="1000" b="1" dirty="0">
                    <a:effectLst/>
                    <a:latin typeface="Copperplate Gothic Bold" panose="020E0705020206020404" pitchFamily="34" charset="0"/>
                    <a:ea typeface="MS Mincho"/>
                    <a:cs typeface="Times New Roman" panose="02020603050405020304" pitchFamily="18" charset="0"/>
                  </a:rPr>
                  <a:t>          Equity</a:t>
                </a:r>
                <a:endParaRPr lang="en-US" sz="1100" dirty="0">
                  <a:effectLst/>
                  <a:latin typeface="Times" panose="02020603050405020304" pitchFamily="18" charset="0"/>
                  <a:ea typeface="MS Mincho"/>
                  <a:cs typeface="Times New Roman" panose="02020603050405020304" pitchFamily="18" charset="0"/>
                </a:endParaRPr>
              </a:p>
              <a:p>
                <a:pPr marL="0" marR="0">
                  <a:lnSpc>
                    <a:spcPts val="700"/>
                  </a:lnSpc>
                  <a:spcBef>
                    <a:spcPts val="0"/>
                  </a:spcBef>
                  <a:spcAft>
                    <a:spcPts val="0"/>
                  </a:spcAft>
                </a:pPr>
                <a:r>
                  <a:rPr lang="en-US" sz="900" dirty="0">
                    <a:effectLst/>
                    <a:latin typeface="Times" panose="02020603050405020304" pitchFamily="18" charset="0"/>
                    <a:ea typeface="MS Mincho"/>
                    <a:cs typeface="Times New Roman" panose="02020603050405020304" pitchFamily="18" charset="0"/>
                  </a:rPr>
                  <a:t> </a:t>
                </a:r>
                <a:endParaRPr lang="en-US" sz="1100" dirty="0">
                  <a:effectLst/>
                  <a:latin typeface="Times" panose="02020603050405020304" pitchFamily="18" charset="0"/>
                  <a:ea typeface="MS Mincho"/>
                  <a:cs typeface="Times New Roman" panose="02020603050405020304" pitchFamily="18" charset="0"/>
                </a:endParaRPr>
              </a:p>
              <a:p>
                <a:pPr marL="0" marR="0">
                  <a:lnSpc>
                    <a:spcPts val="1000"/>
                  </a:lnSpc>
                  <a:spcBef>
                    <a:spcPts val="0"/>
                  </a:spcBef>
                  <a:spcAft>
                    <a:spcPts val="0"/>
                  </a:spcAft>
                </a:pPr>
                <a:r>
                  <a:rPr lang="en-US" sz="900" dirty="0">
                    <a:effectLst/>
                    <a:latin typeface="Times" panose="02020603050405020304" pitchFamily="18" charset="0"/>
                    <a:ea typeface="MS Mincho"/>
                    <a:cs typeface="Times New Roman" panose="02020603050405020304" pitchFamily="18" charset="0"/>
                  </a:rPr>
                  <a:t>            R. Flores,</a:t>
                </a:r>
                <a:endParaRPr lang="en-US" sz="1100" dirty="0">
                  <a:effectLst/>
                  <a:latin typeface="Times" panose="02020603050405020304" pitchFamily="18" charset="0"/>
                  <a:ea typeface="MS Mincho"/>
                  <a:cs typeface="Times New Roman" panose="02020603050405020304" pitchFamily="18" charset="0"/>
                </a:endParaRPr>
              </a:p>
              <a:p>
                <a:pPr marL="0" marR="0">
                  <a:lnSpc>
                    <a:spcPts val="900"/>
                  </a:lnSpc>
                  <a:spcBef>
                    <a:spcPts val="0"/>
                  </a:spcBef>
                  <a:spcAft>
                    <a:spcPts val="0"/>
                  </a:spcAft>
                </a:pPr>
                <a:r>
                  <a:rPr lang="en-US" sz="900" dirty="0">
                    <a:effectLst/>
                    <a:latin typeface="Times" panose="02020603050405020304" pitchFamily="18" charset="0"/>
                    <a:ea typeface="MS Mincho"/>
                    <a:cs typeface="Times New Roman" panose="02020603050405020304" pitchFamily="18" charset="0"/>
                  </a:rPr>
                  <a:t>              Capital</a:t>
                </a:r>
                <a:endParaRPr lang="en-US" sz="1100" dirty="0">
                  <a:effectLst/>
                  <a:latin typeface="Times" panose="02020603050405020304" pitchFamily="18" charset="0"/>
                  <a:ea typeface="MS Mincho"/>
                  <a:cs typeface="Times New Roman" panose="02020603050405020304" pitchFamily="18" charset="0"/>
                </a:endParaRPr>
              </a:p>
              <a:p>
                <a:pPr marL="0" marR="0">
                  <a:lnSpc>
                    <a:spcPts val="900"/>
                  </a:lnSpc>
                  <a:spcBef>
                    <a:spcPts val="0"/>
                  </a:spcBef>
                  <a:spcAft>
                    <a:spcPts val="0"/>
                  </a:spcAft>
                </a:pPr>
                <a:r>
                  <a:rPr lang="en-US" sz="900" dirty="0">
                    <a:effectLst/>
                    <a:latin typeface="Times" panose="02020603050405020304" pitchFamily="18" charset="0"/>
                    <a:ea typeface="MS Mincho"/>
                    <a:cs typeface="Times New Roman" panose="02020603050405020304" pitchFamily="18" charset="0"/>
                  </a:rPr>
                  <a:t> </a:t>
                </a:r>
                <a:endParaRPr lang="en-US" sz="1100" dirty="0">
                  <a:effectLst/>
                  <a:latin typeface="Times" panose="02020603050405020304" pitchFamily="18" charset="0"/>
                  <a:ea typeface="MS Mincho"/>
                  <a:cs typeface="Times New Roman" panose="02020603050405020304" pitchFamily="18" charset="0"/>
                </a:endParaRPr>
              </a:p>
              <a:p>
                <a:pPr marL="0" marR="0">
                  <a:lnSpc>
                    <a:spcPts val="900"/>
                  </a:lnSpc>
                  <a:spcBef>
                    <a:spcPts val="0"/>
                  </a:spcBef>
                  <a:spcAft>
                    <a:spcPts val="200"/>
                  </a:spcAft>
                </a:pPr>
                <a:r>
                  <a:rPr lang="en-US" sz="900" dirty="0">
                    <a:effectLst/>
                    <a:latin typeface="Times" panose="02020603050405020304" pitchFamily="18" charset="0"/>
                    <a:ea typeface="MS Mincho"/>
                    <a:cs typeface="Times New Roman" panose="02020603050405020304" pitchFamily="18" charset="0"/>
                  </a:rPr>
                  <a:t>              </a:t>
                </a:r>
                <a:r>
                  <a:rPr lang="en-US" sz="1200" b="1" dirty="0">
                    <a:effectLst/>
                    <a:latin typeface="Times" panose="02020603050405020304" pitchFamily="18" charset="0"/>
                    <a:ea typeface="MS Mincho"/>
                    <a:cs typeface="Times New Roman" panose="02020603050405020304" pitchFamily="18" charset="0"/>
                  </a:rPr>
                  <a:t>–</a:t>
                </a:r>
                <a:r>
                  <a:rPr lang="en-US" sz="1000" b="1" dirty="0">
                    <a:effectLst/>
                    <a:latin typeface="Times" panose="02020603050405020304" pitchFamily="18" charset="0"/>
                    <a:ea typeface="MS Mincho"/>
                    <a:cs typeface="Times New Roman" panose="02020603050405020304" pitchFamily="18" charset="0"/>
                  </a:rPr>
                  <a:t>     </a:t>
                </a:r>
                <a:r>
                  <a:rPr lang="en-US" sz="1200" b="1" dirty="0">
                    <a:effectLst/>
                    <a:latin typeface="Times" panose="02020603050405020304" pitchFamily="18" charset="0"/>
                    <a:ea typeface="MS Mincho"/>
                    <a:cs typeface="Times New Roman" panose="02020603050405020304" pitchFamily="18" charset="0"/>
                  </a:rPr>
                  <a:t>+ </a:t>
                </a:r>
                <a:r>
                  <a:rPr lang="en-US" sz="1000" b="1" dirty="0">
                    <a:effectLst/>
                    <a:latin typeface="Times" panose="02020603050405020304" pitchFamily="18" charset="0"/>
                    <a:ea typeface="MS Mincho"/>
                    <a:cs typeface="Times New Roman" panose="02020603050405020304" pitchFamily="18" charset="0"/>
                  </a:rPr>
                  <a:t> </a:t>
                </a:r>
                <a:endParaRPr lang="en-US" sz="1100" dirty="0">
                  <a:effectLst/>
                  <a:latin typeface="Times" panose="02020603050405020304" pitchFamily="18" charset="0"/>
                  <a:ea typeface="MS Mincho"/>
                  <a:cs typeface="Times New Roman" panose="02020603050405020304" pitchFamily="18" charset="0"/>
                </a:endParaRPr>
              </a:p>
              <a:p>
                <a:pPr marL="0" marR="0">
                  <a:spcBef>
                    <a:spcPts val="0"/>
                  </a:spcBef>
                  <a:spcAft>
                    <a:spcPts val="0"/>
                  </a:spcAft>
                </a:pPr>
                <a:r>
                  <a:rPr lang="en-US" sz="900" dirty="0">
                    <a:effectLst/>
                    <a:latin typeface="Times" panose="02020603050405020304" pitchFamily="18" charset="0"/>
                    <a:ea typeface="MS Mincho"/>
                    <a:cs typeface="Times New Roman" panose="02020603050405020304" pitchFamily="18" charset="0"/>
                  </a:rPr>
                  <a:t> </a:t>
                </a:r>
                <a:endParaRPr lang="en-US" sz="1100" dirty="0">
                  <a:effectLst/>
                  <a:latin typeface="Times" panose="02020603050405020304" pitchFamily="18" charset="0"/>
                  <a:ea typeface="MS Mincho"/>
                  <a:cs typeface="Times New Roman" panose="02020603050405020304" pitchFamily="18" charset="0"/>
                </a:endParaRPr>
              </a:p>
            </p:txBody>
          </p:sp>
          <p:grpSp>
            <p:nvGrpSpPr>
              <p:cNvPr id="92" name="Group 91"/>
              <p:cNvGrpSpPr/>
              <p:nvPr/>
            </p:nvGrpSpPr>
            <p:grpSpPr>
              <a:xfrm>
                <a:off x="426963" y="507969"/>
                <a:ext cx="467360" cy="317684"/>
                <a:chOff x="18658" y="-149256"/>
                <a:chExt cx="467360" cy="317684"/>
              </a:xfrm>
            </p:grpSpPr>
            <p:cxnSp>
              <p:nvCxnSpPr>
                <p:cNvPr id="93" name="Straight Connector 92"/>
                <p:cNvCxnSpPr/>
                <p:nvPr/>
              </p:nvCxnSpPr>
              <p:spPr>
                <a:xfrm>
                  <a:off x="18658" y="-149256"/>
                  <a:ext cx="467360"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flipH="1">
                  <a:off x="221934" y="-146532"/>
                  <a:ext cx="7620" cy="314960"/>
                </a:xfrm>
                <a:prstGeom prst="line">
                  <a:avLst/>
                </a:prstGeom>
                <a:ln w="12700"/>
              </p:spPr>
              <p:style>
                <a:lnRef idx="2">
                  <a:schemeClr val="accent1"/>
                </a:lnRef>
                <a:fillRef idx="0">
                  <a:schemeClr val="accent1"/>
                </a:fillRef>
                <a:effectRef idx="1">
                  <a:schemeClr val="accent1"/>
                </a:effectRef>
                <a:fontRef idx="minor">
                  <a:schemeClr val="tx1"/>
                </a:fontRef>
              </p:style>
            </p:cxnSp>
          </p:grpSp>
        </p:grpSp>
      </p:grpSp>
      <p:cxnSp>
        <p:nvCxnSpPr>
          <p:cNvPr id="95" name="Straight Connector 94"/>
          <p:cNvCxnSpPr>
            <a:cxnSpLocks/>
          </p:cNvCxnSpPr>
          <p:nvPr/>
        </p:nvCxnSpPr>
        <p:spPr>
          <a:xfrm>
            <a:off x="6260465" y="2089344"/>
            <a:ext cx="5125" cy="3925385"/>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7236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792549" y="390038"/>
            <a:ext cx="4606902"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a:cs typeface="Times New Roman" panose="02020603050405020304" pitchFamily="18" charset="0"/>
              </a:rPr>
              <a:t>The Parts of Owner’s Equity</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3048000" y="1997839"/>
            <a:ext cx="6096000" cy="3416320"/>
          </a:xfrm>
          <a:prstGeom prst="rect">
            <a:avLst/>
          </a:prstGeom>
          <a:ln>
            <a:solidFill>
              <a:schemeClr val="tx1"/>
            </a:solidFill>
          </a:ln>
        </p:spPr>
        <p:txBody>
          <a:bodyPr>
            <a:spAutoFit/>
          </a:bodyPr>
          <a:lstStyle/>
          <a:p>
            <a:pPr marL="285750" indent="-285750">
              <a:buFont typeface="Arial" panose="020B0604020202020204" pitchFamily="34" charset="0"/>
              <a:buChar char="•"/>
            </a:pPr>
            <a:endParaRPr lang="en-US" dirty="0">
              <a:latin typeface="Times New Roman"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In a business owner's equity is represented by the capital account.</a:t>
            </a:r>
            <a:endParaRPr lang="en-US" dirty="0">
              <a:latin typeface="Times" panose="02020603050405020304" pitchFamily="18" charset="0"/>
              <a:ea typeface="MS Mincho"/>
              <a:cs typeface="Times New Roman" panose="02020603050405020304" pitchFamily="18" charset="0"/>
            </a:endParaRPr>
          </a:p>
          <a:p>
            <a:pPr marL="111125" indent="-111125"/>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In turn, the capital account is sub-divided into three sub-account categories. Investments are entered directly into the capital account.</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 Revenue  </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 Withdrawal</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 Expense </a:t>
            </a:r>
          </a:p>
          <a:p>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441535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940750" y="311505"/>
            <a:ext cx="10005700" cy="923330"/>
          </a:xfrm>
          <a:prstGeom prst="rect">
            <a:avLst/>
          </a:prstGeom>
          <a:ln>
            <a:solidFill>
              <a:schemeClr val="tx1"/>
            </a:solidFill>
          </a:ln>
        </p:spPr>
        <p:txBody>
          <a:bodyPr wrap="square">
            <a:spAutoFit/>
          </a:bodyPr>
          <a:lstStyle/>
          <a:p>
            <a:r>
              <a:rPr lang="en-US" dirty="0">
                <a:latin typeface="Times New Roman" panose="02020603050405020304" pitchFamily="18" charset="0"/>
                <a:ea typeface="MS Mincho"/>
                <a:cs typeface="Times New Roman" panose="02020603050405020304" pitchFamily="18" charset="0"/>
              </a:rPr>
              <a:t>The illustration below shows the relationship of the individual capital account categories to the capital account.  Although these separate accounts are not literally inside a capital account, the illustration shows that items on the left decrease owner’s capital and items on the right increase owner’s capital.</a:t>
            </a:r>
            <a:endParaRPr lang="en-US" dirty="0">
              <a:latin typeface="Times" panose="02020603050405020304" pitchFamily="18" charset="0"/>
              <a:ea typeface="MS Mincho"/>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851906609"/>
              </p:ext>
            </p:extLst>
          </p:nvPr>
        </p:nvGraphicFramePr>
        <p:xfrm>
          <a:off x="4114484" y="2334272"/>
          <a:ext cx="4414217" cy="3889882"/>
        </p:xfrm>
        <a:graphic>
          <a:graphicData uri="http://schemas.openxmlformats.org/drawingml/2006/table">
            <a:tbl>
              <a:tblPr firstRow="1" firstCol="1" bandRow="1">
                <a:tableStyleId>{2D5ABB26-0587-4C30-8999-92F81FD0307C}</a:tableStyleId>
              </a:tblPr>
              <a:tblGrid>
                <a:gridCol w="537046">
                  <a:extLst>
                    <a:ext uri="{9D8B030D-6E8A-4147-A177-3AD203B41FA5}">
                      <a16:colId xmlns:a16="http://schemas.microsoft.com/office/drawing/2014/main" val="3334231675"/>
                    </a:ext>
                  </a:extLst>
                </a:gridCol>
                <a:gridCol w="671307">
                  <a:extLst>
                    <a:ext uri="{9D8B030D-6E8A-4147-A177-3AD203B41FA5}">
                      <a16:colId xmlns:a16="http://schemas.microsoft.com/office/drawing/2014/main" val="1560603500"/>
                    </a:ext>
                  </a:extLst>
                </a:gridCol>
                <a:gridCol w="671307">
                  <a:extLst>
                    <a:ext uri="{9D8B030D-6E8A-4147-A177-3AD203B41FA5}">
                      <a16:colId xmlns:a16="http://schemas.microsoft.com/office/drawing/2014/main" val="3697568535"/>
                    </a:ext>
                  </a:extLst>
                </a:gridCol>
                <a:gridCol w="537046">
                  <a:extLst>
                    <a:ext uri="{9D8B030D-6E8A-4147-A177-3AD203B41FA5}">
                      <a16:colId xmlns:a16="http://schemas.microsoft.com/office/drawing/2014/main" val="3234331973"/>
                    </a:ext>
                  </a:extLst>
                </a:gridCol>
                <a:gridCol w="645947">
                  <a:extLst>
                    <a:ext uri="{9D8B030D-6E8A-4147-A177-3AD203B41FA5}">
                      <a16:colId xmlns:a16="http://schemas.microsoft.com/office/drawing/2014/main" val="319326424"/>
                    </a:ext>
                  </a:extLst>
                </a:gridCol>
                <a:gridCol w="596717">
                  <a:extLst>
                    <a:ext uri="{9D8B030D-6E8A-4147-A177-3AD203B41FA5}">
                      <a16:colId xmlns:a16="http://schemas.microsoft.com/office/drawing/2014/main" val="1205960104"/>
                    </a:ext>
                  </a:extLst>
                </a:gridCol>
                <a:gridCol w="562406">
                  <a:extLst>
                    <a:ext uri="{9D8B030D-6E8A-4147-A177-3AD203B41FA5}">
                      <a16:colId xmlns:a16="http://schemas.microsoft.com/office/drawing/2014/main" val="2492264151"/>
                    </a:ext>
                  </a:extLst>
                </a:gridCol>
                <a:gridCol w="192441">
                  <a:extLst>
                    <a:ext uri="{9D8B030D-6E8A-4147-A177-3AD203B41FA5}">
                      <a16:colId xmlns:a16="http://schemas.microsoft.com/office/drawing/2014/main" val="516173475"/>
                    </a:ext>
                  </a:extLst>
                </a:gridCol>
              </a:tblGrid>
              <a:tr h="266370">
                <a:tc gridSpan="8">
                  <a:txBody>
                    <a:bodyPr/>
                    <a:lstStyle/>
                    <a:p>
                      <a:pPr marL="0" marR="0" algn="ctr">
                        <a:spcBef>
                          <a:spcPts val="0"/>
                        </a:spcBef>
                        <a:spcAft>
                          <a:spcPts val="0"/>
                        </a:spcAft>
                      </a:pPr>
                      <a:endParaRPr lang="en-US" sz="1400" dirty="0">
                        <a:effectLst/>
                      </a:endParaRPr>
                    </a:p>
                    <a:p>
                      <a:pPr marL="0" marR="0" algn="ctr">
                        <a:spcBef>
                          <a:spcPts val="0"/>
                        </a:spcBef>
                        <a:spcAft>
                          <a:spcPts val="0"/>
                        </a:spcAft>
                      </a:pPr>
                      <a:endParaRPr lang="en-US" sz="1400" dirty="0">
                        <a:effectLst/>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73169553"/>
                  </a:ext>
                </a:extLst>
              </a:tr>
              <a:tr h="209291">
                <a:tc>
                  <a:txBody>
                    <a:bodyPr/>
                    <a:lstStyle/>
                    <a:p>
                      <a:pPr marL="45720" marR="0" indent="-4572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182880" algn="ct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180334180"/>
                  </a:ext>
                </a:extLst>
              </a:tr>
              <a:tr h="209291">
                <a:tc>
                  <a:txBody>
                    <a:bodyPr/>
                    <a:lstStyle/>
                    <a:p>
                      <a:pPr marL="45720" marR="0" indent="-4572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18288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97479022"/>
                  </a:ext>
                </a:extLst>
              </a:tr>
              <a:tr h="537847">
                <a:tc>
                  <a:txBody>
                    <a:bodyPr/>
                    <a:lstStyle/>
                    <a:p>
                      <a:pPr marL="45720" marR="0" indent="-4572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indent="182880" algn="ct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344041507"/>
                  </a:ext>
                </a:extLst>
              </a:tr>
              <a:tr h="799109">
                <a:tc>
                  <a:txBody>
                    <a:bodyPr/>
                    <a:lstStyle/>
                    <a:p>
                      <a:pPr marL="45720" marR="0" indent="-4572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16002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721857853"/>
                  </a:ext>
                </a:extLst>
              </a:tr>
              <a:tr h="209291">
                <a:tc>
                  <a:txBody>
                    <a:bodyPr/>
                    <a:lstStyle/>
                    <a:p>
                      <a:pPr marL="45720" marR="0" indent="-4572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18288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751242553"/>
                  </a:ext>
                </a:extLst>
              </a:tr>
              <a:tr h="209291">
                <a:tc>
                  <a:txBody>
                    <a:bodyPr/>
                    <a:lstStyle/>
                    <a:p>
                      <a:pPr marL="45720" marR="0" indent="-4572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18288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34038914"/>
                  </a:ext>
                </a:extLst>
              </a:tr>
              <a:tr h="209291">
                <a:tc>
                  <a:txBody>
                    <a:bodyPr/>
                    <a:lstStyle/>
                    <a:p>
                      <a:pPr marL="45720" marR="0" indent="-4572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18288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420594276"/>
                  </a:ext>
                </a:extLst>
              </a:tr>
              <a:tr h="242587">
                <a:tc>
                  <a:txBody>
                    <a:bodyPr/>
                    <a:lstStyle/>
                    <a:p>
                      <a:pPr marL="45720" marR="0" indent="-4572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18288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87904409"/>
                  </a:ext>
                </a:extLst>
              </a:tr>
              <a:tr h="209291">
                <a:tc>
                  <a:txBody>
                    <a:bodyPr/>
                    <a:lstStyle/>
                    <a:p>
                      <a:pPr marL="45720" marR="0" indent="-4572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indent="182880" algn="ctr">
                        <a:spcBef>
                          <a:spcPts val="0"/>
                        </a:spcBef>
                        <a:spcAft>
                          <a:spcPts val="0"/>
                        </a:spcAft>
                      </a:pP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6680855"/>
                  </a:ext>
                </a:extLst>
              </a:tr>
              <a:tr h="209291">
                <a:tc>
                  <a:txBody>
                    <a:bodyPr/>
                    <a:lstStyle/>
                    <a:p>
                      <a:pPr marL="45720" marR="0" indent="-4572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18288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18691865"/>
                  </a:ext>
                </a:extLst>
              </a:tr>
              <a:tr h="209291">
                <a:tc>
                  <a:txBody>
                    <a:bodyPr/>
                    <a:lstStyle/>
                    <a:p>
                      <a:pPr marL="45720" marR="0" indent="-4572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18288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780823861"/>
                  </a:ext>
                </a:extLst>
              </a:tr>
              <a:tr h="209291">
                <a:tc>
                  <a:txBody>
                    <a:bodyPr/>
                    <a:lstStyle/>
                    <a:p>
                      <a:pPr marL="45720" marR="0" indent="-4572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18288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653860653"/>
                  </a:ext>
                </a:extLst>
              </a:tr>
            </a:tbl>
          </a:graphicData>
        </a:graphic>
      </p:graphicFrame>
      <p:cxnSp>
        <p:nvCxnSpPr>
          <p:cNvPr id="11" name="Straight Connector 10"/>
          <p:cNvCxnSpPr/>
          <p:nvPr/>
        </p:nvCxnSpPr>
        <p:spPr>
          <a:xfrm>
            <a:off x="4579833" y="3175552"/>
            <a:ext cx="3032332" cy="85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095999" y="3175552"/>
            <a:ext cx="0" cy="26804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953001" y="3711283"/>
            <a:ext cx="869535" cy="166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912407" y="5096621"/>
            <a:ext cx="910129" cy="21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563525" y="5110385"/>
            <a:ext cx="862770" cy="28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47175" y="5127243"/>
            <a:ext cx="0" cy="6765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994606" y="5129925"/>
            <a:ext cx="0" cy="6765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347175" y="3744587"/>
            <a:ext cx="0" cy="6765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865957" y="3221367"/>
            <a:ext cx="1455635" cy="523220"/>
          </a:xfrm>
          <a:prstGeom prst="rect">
            <a:avLst/>
          </a:prstGeom>
          <a:noFill/>
        </p:spPr>
        <p:txBody>
          <a:bodyPr wrap="square" rtlCol="0">
            <a:spAutoFit/>
          </a:bodyPr>
          <a:lstStyle/>
          <a:p>
            <a:r>
              <a:rPr lang="en-US" sz="1400" dirty="0"/>
              <a:t>R. Flores,</a:t>
            </a:r>
          </a:p>
          <a:p>
            <a:r>
              <a:rPr lang="en-US" sz="1400" dirty="0"/>
              <a:t>Withdrawals</a:t>
            </a:r>
          </a:p>
        </p:txBody>
      </p:sp>
      <p:sp>
        <p:nvSpPr>
          <p:cNvPr id="30" name="TextBox 29"/>
          <p:cNvSpPr txBox="1"/>
          <p:nvPr/>
        </p:nvSpPr>
        <p:spPr>
          <a:xfrm>
            <a:off x="6342597" y="3423436"/>
            <a:ext cx="1455635" cy="307777"/>
          </a:xfrm>
          <a:prstGeom prst="rect">
            <a:avLst/>
          </a:prstGeom>
          <a:noFill/>
        </p:spPr>
        <p:txBody>
          <a:bodyPr wrap="square" rtlCol="0">
            <a:spAutoFit/>
          </a:bodyPr>
          <a:lstStyle/>
          <a:p>
            <a:r>
              <a:rPr lang="en-US" sz="1400" dirty="0"/>
              <a:t>Investment $</a:t>
            </a:r>
          </a:p>
        </p:txBody>
      </p:sp>
      <p:sp>
        <p:nvSpPr>
          <p:cNvPr id="32" name="TextBox 31"/>
          <p:cNvSpPr txBox="1"/>
          <p:nvPr/>
        </p:nvSpPr>
        <p:spPr>
          <a:xfrm>
            <a:off x="4990034" y="4805209"/>
            <a:ext cx="1455635" cy="307777"/>
          </a:xfrm>
          <a:prstGeom prst="rect">
            <a:avLst/>
          </a:prstGeom>
          <a:noFill/>
        </p:spPr>
        <p:txBody>
          <a:bodyPr wrap="square" rtlCol="0">
            <a:spAutoFit/>
          </a:bodyPr>
          <a:lstStyle/>
          <a:p>
            <a:r>
              <a:rPr lang="en-US" sz="1400" dirty="0"/>
              <a:t>Expense</a:t>
            </a:r>
          </a:p>
        </p:txBody>
      </p:sp>
      <p:sp>
        <p:nvSpPr>
          <p:cNvPr id="36" name="TextBox 35"/>
          <p:cNvSpPr txBox="1"/>
          <p:nvPr/>
        </p:nvSpPr>
        <p:spPr>
          <a:xfrm>
            <a:off x="6621880" y="4819466"/>
            <a:ext cx="1455635" cy="307777"/>
          </a:xfrm>
          <a:prstGeom prst="rect">
            <a:avLst/>
          </a:prstGeom>
          <a:noFill/>
        </p:spPr>
        <p:txBody>
          <a:bodyPr wrap="square" rtlCol="0">
            <a:spAutoFit/>
          </a:bodyPr>
          <a:lstStyle/>
          <a:p>
            <a:r>
              <a:rPr lang="en-US" sz="1400" dirty="0"/>
              <a:t>Revenue</a:t>
            </a:r>
          </a:p>
        </p:txBody>
      </p:sp>
      <p:sp>
        <p:nvSpPr>
          <p:cNvPr id="37" name="TextBox 36"/>
          <p:cNvSpPr txBox="1"/>
          <p:nvPr/>
        </p:nvSpPr>
        <p:spPr>
          <a:xfrm>
            <a:off x="4886765" y="3677446"/>
            <a:ext cx="328660" cy="307777"/>
          </a:xfrm>
          <a:prstGeom prst="rect">
            <a:avLst/>
          </a:prstGeom>
          <a:noFill/>
        </p:spPr>
        <p:txBody>
          <a:bodyPr wrap="square" rtlCol="0">
            <a:spAutoFit/>
          </a:bodyPr>
          <a:lstStyle/>
          <a:p>
            <a:r>
              <a:rPr lang="en-US" sz="1400" dirty="0"/>
              <a:t>$</a:t>
            </a:r>
          </a:p>
        </p:txBody>
      </p:sp>
      <p:sp>
        <p:nvSpPr>
          <p:cNvPr id="38" name="TextBox 37"/>
          <p:cNvSpPr txBox="1"/>
          <p:nvPr/>
        </p:nvSpPr>
        <p:spPr>
          <a:xfrm flipV="1">
            <a:off x="4872178" y="5084660"/>
            <a:ext cx="304800" cy="307777"/>
          </a:xfrm>
          <a:prstGeom prst="rect">
            <a:avLst/>
          </a:prstGeom>
          <a:noFill/>
        </p:spPr>
        <p:txBody>
          <a:bodyPr wrap="square" rtlCol="0">
            <a:spAutoFit/>
          </a:bodyPr>
          <a:lstStyle/>
          <a:p>
            <a:r>
              <a:rPr lang="en-US" sz="1400" dirty="0"/>
              <a:t>$</a:t>
            </a:r>
          </a:p>
        </p:txBody>
      </p:sp>
      <p:sp>
        <p:nvSpPr>
          <p:cNvPr id="39" name="TextBox 38"/>
          <p:cNvSpPr txBox="1"/>
          <p:nvPr/>
        </p:nvSpPr>
        <p:spPr>
          <a:xfrm>
            <a:off x="7092599" y="5095693"/>
            <a:ext cx="328660" cy="307777"/>
          </a:xfrm>
          <a:prstGeom prst="rect">
            <a:avLst/>
          </a:prstGeom>
          <a:noFill/>
        </p:spPr>
        <p:txBody>
          <a:bodyPr wrap="square" rtlCol="0">
            <a:spAutoFit/>
          </a:bodyPr>
          <a:lstStyle/>
          <a:p>
            <a:r>
              <a:rPr lang="en-US" sz="1400" dirty="0"/>
              <a:t>$</a:t>
            </a:r>
          </a:p>
        </p:txBody>
      </p:sp>
      <p:sp>
        <p:nvSpPr>
          <p:cNvPr id="42" name="TextBox 41"/>
          <p:cNvSpPr txBox="1"/>
          <p:nvPr/>
        </p:nvSpPr>
        <p:spPr>
          <a:xfrm>
            <a:off x="5381691" y="2871761"/>
            <a:ext cx="1915621" cy="307777"/>
          </a:xfrm>
          <a:prstGeom prst="rect">
            <a:avLst/>
          </a:prstGeom>
          <a:noFill/>
        </p:spPr>
        <p:txBody>
          <a:bodyPr wrap="square" rtlCol="0">
            <a:spAutoFit/>
          </a:bodyPr>
          <a:lstStyle/>
          <a:p>
            <a:r>
              <a:rPr lang="en-US" sz="1400" dirty="0"/>
              <a:t>R. Flores, Capital</a:t>
            </a:r>
          </a:p>
        </p:txBody>
      </p:sp>
      <p:sp>
        <p:nvSpPr>
          <p:cNvPr id="43" name="Rectangle 42"/>
          <p:cNvSpPr/>
          <p:nvPr/>
        </p:nvSpPr>
        <p:spPr>
          <a:xfrm>
            <a:off x="5482550" y="1774850"/>
            <a:ext cx="3523722" cy="307777"/>
          </a:xfrm>
          <a:prstGeom prst="rect">
            <a:avLst/>
          </a:prstGeom>
        </p:spPr>
        <p:txBody>
          <a:bodyPr wrap="none">
            <a:spAutoFit/>
          </a:bodyPr>
          <a:lstStyle/>
          <a:p>
            <a:r>
              <a:rPr lang="en-US" sz="1400" b="1" dirty="0">
                <a:latin typeface="Times New Roman" panose="02020603050405020304" pitchFamily="18" charset="0"/>
                <a:ea typeface="MS Mincho"/>
              </a:rPr>
              <a:t>Assets    =    Liabilities    +   Owner's Equity</a:t>
            </a:r>
            <a:endParaRPr lang="en-US" sz="1400" dirty="0"/>
          </a:p>
        </p:txBody>
      </p:sp>
      <p:cxnSp>
        <p:nvCxnSpPr>
          <p:cNvPr id="45" name="Straight Connector 44"/>
          <p:cNvCxnSpPr/>
          <p:nvPr/>
        </p:nvCxnSpPr>
        <p:spPr>
          <a:xfrm flipH="1">
            <a:off x="4579834" y="1988145"/>
            <a:ext cx="3218398" cy="115717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7612166" y="2044264"/>
            <a:ext cx="1224185" cy="111235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867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476309" y="270398"/>
            <a:ext cx="7410298" cy="523220"/>
          </a:xfrm>
          <a:prstGeom prst="rect">
            <a:avLst/>
          </a:prstGeom>
        </p:spPr>
        <p:txBody>
          <a:bodyPr wrap="none">
            <a:spAutoFit/>
          </a:bodyPr>
          <a:lstStyle/>
          <a:p>
            <a:pPr algn="ctr"/>
            <a:r>
              <a:rPr lang="en-US" sz="2800" b="1">
                <a:solidFill>
                  <a:schemeClr val="accent1">
                    <a:lumMod val="50000"/>
                  </a:schemeClr>
                </a:solidFill>
                <a:latin typeface="Times New Roman" panose="02020603050405020304" pitchFamily="18" charset="0"/>
                <a:ea typeface="MS Mincho"/>
                <a:cs typeface="Times New Roman" panose="02020603050405020304" pitchFamily="18" charset="0"/>
              </a:rPr>
              <a:t>Decreases and Increases in the Capital Account</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361487" y="1689080"/>
            <a:ext cx="7469025" cy="3693319"/>
          </a:xfrm>
          <a:prstGeom prst="rect">
            <a:avLst/>
          </a:prstGeom>
          <a:ln>
            <a:solidFill>
              <a:schemeClr val="tx1"/>
            </a:solidFill>
          </a:ln>
        </p:spPr>
        <p:txBody>
          <a:bodyPr wrap="square">
            <a:spAutoFit/>
          </a:bodyPr>
          <a:lstStyle/>
          <a:p>
            <a:pPr algn="just"/>
            <a:endParaRPr lang="en-US" dirty="0">
              <a:latin typeface="Times New Roman"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There are two types of decreases in a capital account:</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1. Withdrawals</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2. Expenses</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111125" indent="-111125" algn="just"/>
            <a:r>
              <a:rPr lang="en-US" dirty="0">
                <a:latin typeface="Times New Roman" panose="02020603050405020304" pitchFamily="18" charset="0"/>
                <a:ea typeface="MS Mincho"/>
                <a:cs typeface="Times New Roman" panose="02020603050405020304" pitchFamily="18" charset="0"/>
              </a:rPr>
              <a:t>• Only one account is necessary to record withdrawals.  However, because there can be many kinds of expenses, there can be numerous individual expense accounts, one for each kind of expense.  Each account has its own page in the book or computer file containing the accounts.</a:t>
            </a:r>
            <a:endParaRPr lang="en-US" dirty="0">
              <a:latin typeface="Times" panose="02020603050405020304" pitchFamily="18" charset="0"/>
              <a:ea typeface="MS Mincho"/>
              <a:cs typeface="Times New Roman" panose="02020603050405020304" pitchFamily="18" charset="0"/>
            </a:endParaRPr>
          </a:p>
          <a:p>
            <a:pPr marL="111125" indent="-111125"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797904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921398" y="296035"/>
            <a:ext cx="4349204"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a:cs typeface="Times New Roman" panose="02020603050405020304" pitchFamily="18" charset="0"/>
              </a:rPr>
              <a:t>Withdrawals and Expenses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734796" y="1104065"/>
            <a:ext cx="8417607" cy="2031325"/>
          </a:xfrm>
          <a:prstGeom prst="rect">
            <a:avLst/>
          </a:prstGeom>
          <a:ln>
            <a:solidFill>
              <a:schemeClr val="tx1"/>
            </a:solidFill>
          </a:ln>
        </p:spPr>
        <p:txBody>
          <a:bodyPr wrap="square">
            <a:spAutoFit/>
          </a:bodyPr>
          <a:lstStyle/>
          <a:p>
            <a:pPr marL="285750" indent="-285750" algn="just">
              <a:buFont typeface="Arial" panose="020B0604020202020204" pitchFamily="34" charset="0"/>
              <a:buChar char="•"/>
            </a:pPr>
            <a:endParaRPr lang="en-US" dirty="0">
              <a:latin typeface="Times New Roman" panose="02020603050405020304" pitchFamily="18" charset="0"/>
              <a:ea typeface="MS Mincho"/>
              <a:cs typeface="Times New Roman" panose="02020603050405020304" pitchFamily="18" charset="0"/>
            </a:endParaRPr>
          </a:p>
          <a:p>
            <a:pPr marL="285750" indent="-285750" algn="just">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Withdrawals and expenses are just separate sub-divisions of the capital account.  </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282575" indent="-282575" algn="just">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Therefore, because the capital account is on the right side of the accounting equation, </a:t>
            </a:r>
            <a:endParaRPr lang="en-US" dirty="0">
              <a:latin typeface="Times" panose="02020603050405020304" pitchFamily="18" charset="0"/>
              <a:ea typeface="MS Mincho"/>
              <a:cs typeface="Times New Roman" panose="02020603050405020304" pitchFamily="18" charset="0"/>
            </a:endParaRPr>
          </a:p>
          <a:p>
            <a:pPr marL="282575" indent="-282575" algn="just"/>
            <a:r>
              <a:rPr lang="en-US" dirty="0">
                <a:latin typeface="Times New Roman" panose="02020603050405020304" pitchFamily="18" charset="0"/>
                <a:ea typeface="MS Mincho"/>
                <a:cs typeface="Times New Roman" panose="02020603050405020304" pitchFamily="18" charset="0"/>
              </a:rPr>
              <a:t>      withdrawals and expenses follow the same rule for increasing and decreasing as the</a:t>
            </a:r>
          </a:p>
          <a:p>
            <a:pPr marL="282575" indent="-282575" algn="just"/>
            <a:r>
              <a:rPr lang="en-US" dirty="0">
                <a:latin typeface="Times New Roman" panose="02020603050405020304" pitchFamily="18" charset="0"/>
                <a:ea typeface="MS Mincho"/>
                <a:cs typeface="Times New Roman" panose="02020603050405020304" pitchFamily="18" charset="0"/>
              </a:rPr>
              <a:t>      capital account itself.   (Left side to decrease, right side to increase)</a:t>
            </a:r>
          </a:p>
          <a:p>
            <a:pPr marL="282575" indent="-282575" algn="just"/>
            <a:endParaRPr lang="en-US" dirty="0">
              <a:latin typeface="Times" panose="02020603050405020304" pitchFamily="18" charset="0"/>
              <a:ea typeface="MS Mincho"/>
              <a:cs typeface="Times New Roman" panose="02020603050405020304" pitchFamily="18" charset="0"/>
            </a:endParaRPr>
          </a:p>
        </p:txBody>
      </p:sp>
      <p:sp>
        <p:nvSpPr>
          <p:cNvPr id="5" name="Rectangle 4"/>
          <p:cNvSpPr/>
          <p:nvPr/>
        </p:nvSpPr>
        <p:spPr>
          <a:xfrm>
            <a:off x="1734796" y="3420439"/>
            <a:ext cx="8417607" cy="2031325"/>
          </a:xfrm>
          <a:prstGeom prst="rect">
            <a:avLst/>
          </a:prstGeom>
          <a:ln>
            <a:solidFill>
              <a:schemeClr val="tx1"/>
            </a:solidFill>
          </a:ln>
        </p:spPr>
        <p:txBody>
          <a:bodyPr wrap="square">
            <a:spAutoFit/>
          </a:bodyPr>
          <a:lstStyle/>
          <a:p>
            <a:pPr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282575" indent="-282575" algn="just"/>
            <a:r>
              <a:rPr lang="en-US" dirty="0">
                <a:latin typeface="Times New Roman" panose="02020603050405020304" pitchFamily="18" charset="0"/>
                <a:ea typeface="MS Mincho"/>
                <a:cs typeface="Times New Roman" panose="02020603050405020304" pitchFamily="18" charset="0"/>
              </a:rPr>
              <a:t> • To record an </a:t>
            </a:r>
            <a:r>
              <a:rPr lang="en-US" b="1" dirty="0">
                <a:latin typeface="Times New Roman" panose="02020603050405020304" pitchFamily="18" charset="0"/>
                <a:ea typeface="MS Mincho"/>
                <a:cs typeface="Times New Roman" panose="02020603050405020304" pitchFamily="18" charset="0"/>
              </a:rPr>
              <a:t>increase in the withdrawals </a:t>
            </a:r>
            <a:r>
              <a:rPr lang="en-US" dirty="0">
                <a:latin typeface="Times New Roman" panose="02020603050405020304" pitchFamily="18" charset="0"/>
                <a:ea typeface="MS Mincho"/>
                <a:cs typeface="Times New Roman" panose="02020603050405020304" pitchFamily="18" charset="0"/>
              </a:rPr>
              <a:t>account, make a </a:t>
            </a:r>
            <a:r>
              <a:rPr lang="en-US" b="1" dirty="0">
                <a:latin typeface="Times New Roman" panose="02020603050405020304" pitchFamily="18" charset="0"/>
                <a:ea typeface="MS Mincho"/>
                <a:cs typeface="Times New Roman" panose="02020603050405020304" pitchFamily="18" charset="0"/>
              </a:rPr>
              <a:t>left</a:t>
            </a:r>
            <a:r>
              <a:rPr lang="en-US" dirty="0">
                <a:latin typeface="Times New Roman" panose="02020603050405020304" pitchFamily="18" charset="0"/>
                <a:ea typeface="MS Mincho"/>
                <a:cs typeface="Times New Roman" panose="02020603050405020304" pitchFamily="18" charset="0"/>
              </a:rPr>
              <a:t> side entry in the withdrawal account (because increases in withdrawals decrease the capital account). </a:t>
            </a:r>
            <a:endParaRPr lang="en-US" dirty="0">
              <a:latin typeface="Times" panose="02020603050405020304" pitchFamily="18" charset="0"/>
              <a:ea typeface="MS Mincho"/>
              <a:cs typeface="Times New Roman" panose="02020603050405020304" pitchFamily="18" charset="0"/>
            </a:endParaRPr>
          </a:p>
          <a:p>
            <a:pPr marL="282575" indent="-282575"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230188" indent="-230188" algn="just"/>
            <a:r>
              <a:rPr lang="en-US" dirty="0">
                <a:latin typeface="Times New Roman" panose="02020603050405020304" pitchFamily="18" charset="0"/>
                <a:ea typeface="MS Mincho"/>
                <a:cs typeface="Times New Roman" panose="02020603050405020304" pitchFamily="18" charset="0"/>
              </a:rPr>
              <a:t>•   To record an </a:t>
            </a:r>
            <a:r>
              <a:rPr lang="en-US" b="1" dirty="0">
                <a:latin typeface="Times New Roman" panose="02020603050405020304" pitchFamily="18" charset="0"/>
                <a:ea typeface="MS Mincho"/>
                <a:cs typeface="Times New Roman" panose="02020603050405020304" pitchFamily="18" charset="0"/>
              </a:rPr>
              <a:t>increase in an expense</a:t>
            </a:r>
            <a:r>
              <a:rPr lang="en-US" dirty="0">
                <a:latin typeface="Times New Roman" panose="02020603050405020304" pitchFamily="18" charset="0"/>
                <a:ea typeface="MS Mincho"/>
                <a:cs typeface="Times New Roman" panose="02020603050405020304" pitchFamily="18" charset="0"/>
              </a:rPr>
              <a:t>, make a </a:t>
            </a:r>
            <a:r>
              <a:rPr lang="en-US" b="1" dirty="0">
                <a:latin typeface="Times New Roman" panose="02020603050405020304" pitchFamily="18" charset="0"/>
                <a:ea typeface="MS Mincho"/>
                <a:cs typeface="Times New Roman" panose="02020603050405020304" pitchFamily="18" charset="0"/>
              </a:rPr>
              <a:t>left</a:t>
            </a:r>
            <a:r>
              <a:rPr lang="en-US" dirty="0">
                <a:latin typeface="Times New Roman" panose="02020603050405020304" pitchFamily="18" charset="0"/>
                <a:ea typeface="MS Mincho"/>
                <a:cs typeface="Times New Roman" panose="02020603050405020304" pitchFamily="18" charset="0"/>
              </a:rPr>
              <a:t> side entry in an expense account</a:t>
            </a:r>
          </a:p>
          <a:p>
            <a:pPr marL="230188" indent="-230188" algn="just"/>
            <a:r>
              <a:rPr lang="en-US" dirty="0">
                <a:latin typeface="Times New Roman" panose="02020603050405020304" pitchFamily="18" charset="0"/>
                <a:ea typeface="MS Mincho"/>
                <a:cs typeface="Times New Roman" panose="02020603050405020304" pitchFamily="18" charset="0"/>
              </a:rPr>
              <a:t>     (because increases in an expense decreases the capital account). </a:t>
            </a:r>
          </a:p>
          <a:p>
            <a:pPr marL="230188" indent="-230188" algn="just"/>
            <a:endParaRPr lang="en-US" dirty="0">
              <a:latin typeface="Times" panose="02020603050405020304" pitchFamily="18" charset="0"/>
              <a:ea typeface="MS Mincho"/>
              <a:cs typeface="Times New Roman" panose="02020603050405020304" pitchFamily="18" charset="0"/>
            </a:endParaRPr>
          </a:p>
        </p:txBody>
      </p:sp>
      <p:sp>
        <p:nvSpPr>
          <p:cNvPr id="6" name="Rectangle 5"/>
          <p:cNvSpPr/>
          <p:nvPr/>
        </p:nvSpPr>
        <p:spPr>
          <a:xfrm>
            <a:off x="460049" y="5608443"/>
            <a:ext cx="11271902" cy="646331"/>
          </a:xfrm>
          <a:prstGeom prst="rect">
            <a:avLst/>
          </a:prstGeom>
        </p:spPr>
        <p:txBody>
          <a:bodyPr wrap="square">
            <a:spAutoFit/>
          </a:bodyPr>
          <a:lstStyle/>
          <a:p>
            <a:pPr marL="282575" indent="-282575" algn="just">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Decreases in withdrawals and expenses are infrequent and usually result from some kind of adjustment, error, or period-end closing, which we will study later.  Decreases are on the right of these accounts.</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977729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Goals 19-21</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3070526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038600" y="407131"/>
            <a:ext cx="4256294"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a:cs typeface="Times New Roman" panose="02020603050405020304" pitchFamily="18" charset="0"/>
              </a:rPr>
              <a:t>Investments and Revenues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789734" y="1544624"/>
            <a:ext cx="6754026" cy="3970318"/>
          </a:xfrm>
          <a:prstGeom prst="rect">
            <a:avLst/>
          </a:prstGeom>
          <a:ln>
            <a:solidFill>
              <a:schemeClr val="tx1"/>
            </a:solidFill>
          </a:ln>
        </p:spPr>
        <p:txBody>
          <a:bodyPr wrap="square">
            <a:spAutoFit/>
          </a:bodyPr>
          <a:lstStyle/>
          <a:p>
            <a:pPr algn="just"/>
            <a:endParaRPr lang="en-US" dirty="0">
              <a:latin typeface="Times New Roman"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There are two types of increases in a capital account:</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1. Investments</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2. Revenue</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171450" indent="-171450" algn="just"/>
            <a:r>
              <a:rPr lang="en-US" dirty="0">
                <a:latin typeface="Times New Roman" panose="02020603050405020304" pitchFamily="18" charset="0"/>
                <a:ea typeface="MS Mincho"/>
                <a:cs typeface="Times New Roman" panose="02020603050405020304" pitchFamily="18" charset="0"/>
              </a:rPr>
              <a:t>• Investments are recorded directly in the capital account.  There is not usually a sub-account for investments.  </a:t>
            </a:r>
            <a:endParaRPr lang="en-US" dirty="0">
              <a:latin typeface="Times" panose="02020603050405020304" pitchFamily="18" charset="0"/>
              <a:ea typeface="MS Mincho"/>
              <a:cs typeface="Times New Roman" panose="02020603050405020304" pitchFamily="18" charset="0"/>
            </a:endParaRPr>
          </a:p>
          <a:p>
            <a:pPr marL="171450" indent="-171450"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171450" indent="-171450" algn="just"/>
            <a:r>
              <a:rPr lang="en-US" dirty="0">
                <a:latin typeface="Times New Roman" panose="02020603050405020304" pitchFamily="18" charset="0"/>
                <a:ea typeface="MS Mincho"/>
                <a:cs typeface="Times New Roman" panose="02020603050405020304" pitchFamily="18" charset="0"/>
              </a:rPr>
              <a:t>• However, because there can be several kinds of revenues, there can be several individual revenue accounts, one for each kind of revenue.  Each revenue account has its own page in the book or computer file containing the accounts.</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83261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119296" y="251828"/>
            <a:ext cx="4256294"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a:cs typeface="Times New Roman" panose="02020603050405020304" pitchFamily="18" charset="0"/>
              </a:rPr>
              <a:t>Investments and Revenues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094186" y="982177"/>
            <a:ext cx="7862131" cy="2585323"/>
          </a:xfrm>
          <a:prstGeom prst="rect">
            <a:avLst/>
          </a:prstGeom>
          <a:ln>
            <a:solidFill>
              <a:schemeClr val="tx1"/>
            </a:solidFill>
          </a:ln>
        </p:spPr>
        <p:txBody>
          <a:bodyPr wrap="square">
            <a:spAutoFit/>
          </a:bodyPr>
          <a:lstStyle/>
          <a:p>
            <a:pPr algn="just"/>
            <a:endParaRPr lang="en-US" dirty="0">
              <a:latin typeface="Times New Roman"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Investments are recorded directly in the capital account.</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285750" indent="-285750" algn="just">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Revenues are just separate sub-divisions of the capital account.  </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285750" indent="-285750" algn="just">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Therefore, because the capital account is on the right side of the accounting equation, revenues follow the same rule for increasing and decreasing as the capital account.   (Left side to decrease, right side to increase)</a:t>
            </a:r>
            <a:endParaRPr lang="en-US" dirty="0">
              <a:latin typeface="Times" panose="02020603050405020304" pitchFamily="18" charset="0"/>
              <a:ea typeface="MS Mincho"/>
              <a:cs typeface="Times New Roman" panose="02020603050405020304" pitchFamily="18" charset="0"/>
            </a:endParaRPr>
          </a:p>
          <a:p>
            <a:pPr marL="171450" indent="-171450"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
        <p:nvSpPr>
          <p:cNvPr id="5" name="Rectangle 4"/>
          <p:cNvSpPr/>
          <p:nvPr/>
        </p:nvSpPr>
        <p:spPr>
          <a:xfrm>
            <a:off x="2164934" y="3873921"/>
            <a:ext cx="7862131" cy="1754326"/>
          </a:xfrm>
          <a:prstGeom prst="rect">
            <a:avLst/>
          </a:prstGeom>
          <a:ln>
            <a:solidFill>
              <a:schemeClr val="tx1"/>
            </a:solidFill>
          </a:ln>
        </p:spPr>
        <p:txBody>
          <a:bodyPr wrap="square">
            <a:spAutoFit/>
          </a:bodyPr>
          <a:lstStyle/>
          <a:p>
            <a:pPr algn="just"/>
            <a:endParaRPr lang="en-US" dirty="0">
              <a:latin typeface="Times New Roman" panose="02020603050405020304" pitchFamily="18" charset="0"/>
              <a:ea typeface="MS Mincho"/>
              <a:cs typeface="Times New Roman" panose="02020603050405020304" pitchFamily="18" charset="0"/>
            </a:endParaRPr>
          </a:p>
          <a:p>
            <a:pPr marL="285750" indent="-285750" algn="just">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To record an investment, make a right-side entry in the capital account.</a:t>
            </a:r>
            <a:endParaRPr lang="en-US" dirty="0">
              <a:latin typeface="Times" panose="02020603050405020304" pitchFamily="18" charset="0"/>
              <a:ea typeface="MS Mincho"/>
              <a:cs typeface="Times New Roman" panose="02020603050405020304" pitchFamily="18" charset="0"/>
            </a:endParaRPr>
          </a:p>
          <a:p>
            <a:pPr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285750" indent="-285750" algn="just">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To record an </a:t>
            </a:r>
            <a:r>
              <a:rPr lang="en-US" b="1" dirty="0">
                <a:latin typeface="Times New Roman" panose="02020603050405020304" pitchFamily="18" charset="0"/>
                <a:ea typeface="MS Mincho"/>
                <a:cs typeface="Times New Roman" panose="02020603050405020304" pitchFamily="18" charset="0"/>
              </a:rPr>
              <a:t>increase in a revenue</a:t>
            </a:r>
            <a:r>
              <a:rPr lang="en-US" dirty="0">
                <a:latin typeface="Times New Roman" panose="02020603050405020304" pitchFamily="18" charset="0"/>
                <a:ea typeface="MS Mincho"/>
                <a:cs typeface="Times New Roman" panose="02020603050405020304" pitchFamily="18" charset="0"/>
              </a:rPr>
              <a:t>, make a </a:t>
            </a:r>
            <a:r>
              <a:rPr lang="en-US" b="1" dirty="0">
                <a:latin typeface="Times New Roman" panose="02020603050405020304" pitchFamily="18" charset="0"/>
                <a:ea typeface="MS Mincho"/>
                <a:cs typeface="Times New Roman" panose="02020603050405020304" pitchFamily="18" charset="0"/>
              </a:rPr>
              <a:t>right</a:t>
            </a:r>
            <a:r>
              <a:rPr lang="en-US" dirty="0">
                <a:latin typeface="Times New Roman" panose="02020603050405020304" pitchFamily="18" charset="0"/>
                <a:ea typeface="MS Mincho"/>
                <a:cs typeface="Times New Roman" panose="02020603050405020304" pitchFamily="18" charset="0"/>
              </a:rPr>
              <a:t> side entry in a revenue account (because increases in a revenue increase the capital account). </a:t>
            </a:r>
            <a:endParaRPr lang="en-US" dirty="0">
              <a:latin typeface="Times" panose="02020603050405020304" pitchFamily="18" charset="0"/>
              <a:ea typeface="MS Mincho"/>
              <a:cs typeface="Times New Roman" panose="02020603050405020304" pitchFamily="18" charset="0"/>
            </a:endParaRPr>
          </a:p>
          <a:p>
            <a:pPr marL="111125" indent="-111125" algn="just"/>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
        <p:nvSpPr>
          <p:cNvPr id="6" name="Rectangle 5"/>
          <p:cNvSpPr/>
          <p:nvPr/>
        </p:nvSpPr>
        <p:spPr>
          <a:xfrm>
            <a:off x="1542982" y="5657671"/>
            <a:ext cx="8964538" cy="1200329"/>
          </a:xfrm>
          <a:prstGeom prst="rect">
            <a:avLst/>
          </a:prstGeom>
        </p:spPr>
        <p:txBody>
          <a:bodyPr wrap="square">
            <a:spAutoFit/>
          </a:bodyPr>
          <a:lstStyle/>
          <a:p>
            <a:pPr algn="just"/>
            <a:r>
              <a:rPr lang="en-US" dirty="0">
                <a:latin typeface="Times New Roman" panose="02020603050405020304" pitchFamily="18" charset="0"/>
                <a:ea typeface="MS Mincho"/>
                <a:cs typeface="Times New Roman" panose="02020603050405020304" pitchFamily="18" charset="0"/>
              </a:rPr>
              <a:t>Decreases in revenues are infrequent and usually result from some kind of adjustment, error, or </a:t>
            </a:r>
          </a:p>
          <a:p>
            <a:pPr algn="just"/>
            <a:r>
              <a:rPr lang="en-US" dirty="0">
                <a:latin typeface="Times New Roman" panose="02020603050405020304" pitchFamily="18" charset="0"/>
                <a:ea typeface="MS Mincho"/>
                <a:cs typeface="Times New Roman" panose="02020603050405020304" pitchFamily="18" charset="0"/>
              </a:rPr>
              <a:t>period-end closing, which we will study later.  Decreases are on the left side of these accounts.</a:t>
            </a:r>
            <a:endParaRPr lang="en-US" dirty="0">
              <a:latin typeface="Times" panose="02020603050405020304" pitchFamily="18" charset="0"/>
              <a:ea typeface="MS Mincho"/>
              <a:cs typeface="Times New Roman" panose="02020603050405020304" pitchFamily="18" charset="0"/>
            </a:endParaRPr>
          </a:p>
          <a:p>
            <a:br>
              <a:rPr lang="en-US" dirty="0">
                <a:latin typeface="Times New Roman" panose="02020603050405020304" pitchFamily="18" charset="0"/>
                <a:ea typeface="MS Mincho"/>
              </a:rPr>
            </a:br>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469554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355431" y="184940"/>
            <a:ext cx="8010976"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a:cs typeface="Times New Roman" panose="02020603050405020304" pitchFamily="18" charset="0"/>
              </a:rPr>
              <a:t>Examples of Owner's Equity Increase Transactions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376795" y="986479"/>
            <a:ext cx="7169922" cy="369332"/>
          </a:xfrm>
          <a:prstGeom prst="rect">
            <a:avLst/>
          </a:prstGeom>
        </p:spPr>
        <p:txBody>
          <a:bodyPr wrap="square">
            <a:spAutoFit/>
          </a:bodyPr>
          <a:lstStyle/>
          <a:p>
            <a:pPr marL="1485900" marR="0" algn="just">
              <a:spcBef>
                <a:spcPts val="0"/>
              </a:spcBef>
              <a:spcAft>
                <a:spcPts val="0"/>
              </a:spcAft>
            </a:pPr>
            <a:r>
              <a:rPr lang="en-US" b="1" dirty="0">
                <a:latin typeface="Times New Roman" panose="02020603050405020304" pitchFamily="18" charset="0"/>
                <a:ea typeface="MS Mincho"/>
                <a:cs typeface="Times New Roman" panose="02020603050405020304" pitchFamily="18" charset="0"/>
              </a:rPr>
              <a:t>A                             =                L           +              OE</a:t>
            </a:r>
            <a:endParaRPr lang="en-US" sz="1600" dirty="0">
              <a:effectLst/>
              <a:latin typeface="Times" panose="02020603050405020304" pitchFamily="18" charset="0"/>
              <a:ea typeface="MS Mincho"/>
              <a:cs typeface="Times New Roman" panose="02020603050405020304" pitchFamily="18" charset="0"/>
            </a:endParaRPr>
          </a:p>
        </p:txBody>
      </p:sp>
      <p:sp>
        <p:nvSpPr>
          <p:cNvPr id="5" name="Rectangle 4"/>
          <p:cNvSpPr/>
          <p:nvPr/>
        </p:nvSpPr>
        <p:spPr>
          <a:xfrm>
            <a:off x="1238401" y="1449464"/>
            <a:ext cx="4705199" cy="369332"/>
          </a:xfrm>
          <a:prstGeom prst="rect">
            <a:avLst/>
          </a:prstGeom>
        </p:spPr>
        <p:txBody>
          <a:bodyPr wrap="none">
            <a:spAutoFit/>
          </a:bodyPr>
          <a:lstStyle/>
          <a:p>
            <a:pPr algn="just"/>
            <a:r>
              <a:rPr lang="en-US" dirty="0">
                <a:latin typeface="Times New Roman" panose="02020603050405020304" pitchFamily="18" charset="0"/>
                <a:ea typeface="MS Mincho"/>
                <a:cs typeface="Times New Roman" panose="02020603050405020304" pitchFamily="18" charset="0"/>
              </a:rPr>
              <a:t>1.  Anne Meyers invests $10,000 in her business.</a:t>
            </a:r>
            <a:endParaRPr lang="en-US" dirty="0">
              <a:latin typeface="Times" panose="02020603050405020304" pitchFamily="18" charset="0"/>
              <a:ea typeface="MS Mincho"/>
              <a:cs typeface="Times New Roman" panose="02020603050405020304" pitchFamily="18" charset="0"/>
            </a:endParaRPr>
          </a:p>
        </p:txBody>
      </p:sp>
      <p:cxnSp>
        <p:nvCxnSpPr>
          <p:cNvPr id="9" name="Straight Connector 8"/>
          <p:cNvCxnSpPr/>
          <p:nvPr/>
        </p:nvCxnSpPr>
        <p:spPr>
          <a:xfrm>
            <a:off x="1529697" y="2247900"/>
            <a:ext cx="1504060" cy="8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238401" y="3127210"/>
            <a:ext cx="5252400" cy="369332"/>
          </a:xfrm>
          <a:prstGeom prst="rect">
            <a:avLst/>
          </a:prstGeom>
        </p:spPr>
        <p:txBody>
          <a:bodyPr wrap="none">
            <a:spAutoFit/>
          </a:bodyPr>
          <a:lstStyle/>
          <a:p>
            <a:pPr algn="just"/>
            <a:r>
              <a:rPr lang="en-US" dirty="0">
                <a:latin typeface="Times New Roman" panose="02020603050405020304" pitchFamily="18" charset="0"/>
                <a:ea typeface="MS Mincho"/>
                <a:cs typeface="Times New Roman" panose="02020603050405020304" pitchFamily="18" charset="0"/>
              </a:rPr>
              <a:t>2.  The business performs $750 of services on account.</a:t>
            </a:r>
            <a:endParaRPr lang="en-US" dirty="0">
              <a:latin typeface="Times" panose="02020603050405020304" pitchFamily="18" charset="0"/>
              <a:ea typeface="MS Mincho"/>
              <a:cs typeface="Times New Roman" panose="02020603050405020304" pitchFamily="18" charset="0"/>
            </a:endParaRPr>
          </a:p>
        </p:txBody>
      </p:sp>
      <p:sp>
        <p:nvSpPr>
          <p:cNvPr id="11" name="Rectangle 10"/>
          <p:cNvSpPr/>
          <p:nvPr/>
        </p:nvSpPr>
        <p:spPr>
          <a:xfrm>
            <a:off x="1238401" y="4675496"/>
            <a:ext cx="8426153" cy="369332"/>
          </a:xfrm>
          <a:prstGeom prst="rect">
            <a:avLst/>
          </a:prstGeom>
        </p:spPr>
        <p:txBody>
          <a:bodyPr wrap="square">
            <a:spAutoFit/>
          </a:bodyPr>
          <a:lstStyle/>
          <a:p>
            <a:pPr algn="just"/>
            <a:r>
              <a:rPr lang="en-US" dirty="0">
                <a:latin typeface="Times New Roman" panose="02020603050405020304" pitchFamily="18" charset="0"/>
                <a:ea typeface="MS Mincho"/>
                <a:cs typeface="Times New Roman" panose="02020603050405020304" pitchFamily="18" charset="0"/>
              </a:rPr>
              <a:t>3.  The business performs $600 of services for another customer who pays cash.</a:t>
            </a:r>
            <a:endParaRPr lang="en-US" dirty="0">
              <a:latin typeface="Times" panose="02020603050405020304" pitchFamily="18" charset="0"/>
              <a:ea typeface="MS Mincho"/>
              <a:cs typeface="Times New Roman" panose="02020603050405020304" pitchFamily="18" charset="0"/>
            </a:endParaRPr>
          </a:p>
        </p:txBody>
      </p:sp>
      <p:cxnSp>
        <p:nvCxnSpPr>
          <p:cNvPr id="12" name="Straight Connector 11"/>
          <p:cNvCxnSpPr/>
          <p:nvPr/>
        </p:nvCxnSpPr>
        <p:spPr>
          <a:xfrm>
            <a:off x="2273181" y="2247900"/>
            <a:ext cx="0" cy="798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655607" y="2237237"/>
            <a:ext cx="1504060" cy="8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9697" y="3788156"/>
            <a:ext cx="1504060" cy="8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655607" y="3792429"/>
            <a:ext cx="1504060" cy="8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1151" y="5391328"/>
            <a:ext cx="1504060" cy="8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655607" y="5406837"/>
            <a:ext cx="1504060" cy="8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407637" y="2245783"/>
            <a:ext cx="0" cy="798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46119" y="3796702"/>
            <a:ext cx="0" cy="798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46119" y="5391328"/>
            <a:ext cx="0" cy="798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407637" y="3788156"/>
            <a:ext cx="0" cy="798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414758" y="5391327"/>
            <a:ext cx="0" cy="798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016808" y="1991281"/>
            <a:ext cx="922945" cy="307777"/>
          </a:xfrm>
          <a:prstGeom prst="rect">
            <a:avLst/>
          </a:prstGeom>
          <a:noFill/>
        </p:spPr>
        <p:txBody>
          <a:bodyPr wrap="square" rtlCol="0">
            <a:spAutoFit/>
          </a:bodyPr>
          <a:lstStyle/>
          <a:p>
            <a:r>
              <a:rPr lang="en-US" sz="1400" dirty="0"/>
              <a:t>Cash</a:t>
            </a:r>
          </a:p>
        </p:txBody>
      </p:sp>
      <p:sp>
        <p:nvSpPr>
          <p:cNvPr id="27" name="TextBox 26"/>
          <p:cNvSpPr txBox="1"/>
          <p:nvPr/>
        </p:nvSpPr>
        <p:spPr>
          <a:xfrm>
            <a:off x="7655607" y="1969318"/>
            <a:ext cx="1597352" cy="307777"/>
          </a:xfrm>
          <a:prstGeom prst="rect">
            <a:avLst/>
          </a:prstGeom>
          <a:noFill/>
        </p:spPr>
        <p:txBody>
          <a:bodyPr wrap="square" rtlCol="0">
            <a:spAutoFit/>
          </a:bodyPr>
          <a:lstStyle/>
          <a:p>
            <a:r>
              <a:rPr lang="en-US" sz="1400" dirty="0"/>
              <a:t>A. Meyers, Capital</a:t>
            </a:r>
          </a:p>
        </p:txBody>
      </p:sp>
      <p:sp>
        <p:nvSpPr>
          <p:cNvPr id="28" name="TextBox 27"/>
          <p:cNvSpPr txBox="1"/>
          <p:nvPr/>
        </p:nvSpPr>
        <p:spPr>
          <a:xfrm>
            <a:off x="1458122" y="3532037"/>
            <a:ext cx="1837346" cy="307777"/>
          </a:xfrm>
          <a:prstGeom prst="rect">
            <a:avLst/>
          </a:prstGeom>
          <a:noFill/>
        </p:spPr>
        <p:txBody>
          <a:bodyPr wrap="square" rtlCol="0">
            <a:spAutoFit/>
          </a:bodyPr>
          <a:lstStyle/>
          <a:p>
            <a:r>
              <a:rPr lang="en-US" sz="1400" dirty="0"/>
              <a:t>Accounts Receivable</a:t>
            </a:r>
          </a:p>
        </p:txBody>
      </p:sp>
      <p:sp>
        <p:nvSpPr>
          <p:cNvPr id="29" name="TextBox 28"/>
          <p:cNvSpPr txBox="1"/>
          <p:nvPr/>
        </p:nvSpPr>
        <p:spPr>
          <a:xfrm>
            <a:off x="7741805" y="3532036"/>
            <a:ext cx="1511154" cy="307777"/>
          </a:xfrm>
          <a:prstGeom prst="rect">
            <a:avLst/>
          </a:prstGeom>
          <a:noFill/>
        </p:spPr>
        <p:txBody>
          <a:bodyPr wrap="square" rtlCol="0">
            <a:spAutoFit/>
          </a:bodyPr>
          <a:lstStyle/>
          <a:p>
            <a:r>
              <a:rPr lang="en-US" sz="1400" dirty="0"/>
              <a:t>Services Revenue</a:t>
            </a:r>
          </a:p>
        </p:txBody>
      </p:sp>
      <p:sp>
        <p:nvSpPr>
          <p:cNvPr id="31" name="TextBox 30"/>
          <p:cNvSpPr txBox="1"/>
          <p:nvPr/>
        </p:nvSpPr>
        <p:spPr>
          <a:xfrm>
            <a:off x="2016808" y="5162283"/>
            <a:ext cx="922945" cy="307777"/>
          </a:xfrm>
          <a:prstGeom prst="rect">
            <a:avLst/>
          </a:prstGeom>
          <a:noFill/>
        </p:spPr>
        <p:txBody>
          <a:bodyPr wrap="square" rtlCol="0">
            <a:spAutoFit/>
          </a:bodyPr>
          <a:lstStyle/>
          <a:p>
            <a:r>
              <a:rPr lang="en-US" sz="1400" dirty="0"/>
              <a:t>Cash</a:t>
            </a:r>
          </a:p>
        </p:txBody>
      </p:sp>
      <p:sp>
        <p:nvSpPr>
          <p:cNvPr id="32" name="TextBox 31"/>
          <p:cNvSpPr txBox="1"/>
          <p:nvPr/>
        </p:nvSpPr>
        <p:spPr>
          <a:xfrm>
            <a:off x="7741065" y="5146036"/>
            <a:ext cx="1511154" cy="307777"/>
          </a:xfrm>
          <a:prstGeom prst="rect">
            <a:avLst/>
          </a:prstGeom>
          <a:noFill/>
        </p:spPr>
        <p:txBody>
          <a:bodyPr wrap="square" rtlCol="0">
            <a:spAutoFit/>
          </a:bodyPr>
          <a:lstStyle/>
          <a:p>
            <a:r>
              <a:rPr lang="en-US" sz="1400" dirty="0"/>
              <a:t>Services Revenue</a:t>
            </a:r>
          </a:p>
        </p:txBody>
      </p:sp>
      <p:sp>
        <p:nvSpPr>
          <p:cNvPr id="33" name="TextBox 32"/>
          <p:cNvSpPr txBox="1"/>
          <p:nvPr/>
        </p:nvSpPr>
        <p:spPr>
          <a:xfrm>
            <a:off x="1559607" y="2365120"/>
            <a:ext cx="914401" cy="307777"/>
          </a:xfrm>
          <a:prstGeom prst="rect">
            <a:avLst/>
          </a:prstGeom>
          <a:noFill/>
        </p:spPr>
        <p:txBody>
          <a:bodyPr wrap="square" rtlCol="0">
            <a:spAutoFit/>
          </a:bodyPr>
          <a:lstStyle/>
          <a:p>
            <a:r>
              <a:rPr lang="en-US" sz="1400" dirty="0"/>
              <a:t>10,000</a:t>
            </a:r>
          </a:p>
        </p:txBody>
      </p:sp>
      <p:sp>
        <p:nvSpPr>
          <p:cNvPr id="34" name="TextBox 33"/>
          <p:cNvSpPr txBox="1"/>
          <p:nvPr/>
        </p:nvSpPr>
        <p:spPr>
          <a:xfrm>
            <a:off x="8454283" y="2346991"/>
            <a:ext cx="914401" cy="307777"/>
          </a:xfrm>
          <a:prstGeom prst="rect">
            <a:avLst/>
          </a:prstGeom>
          <a:noFill/>
        </p:spPr>
        <p:txBody>
          <a:bodyPr wrap="square" rtlCol="0">
            <a:spAutoFit/>
          </a:bodyPr>
          <a:lstStyle/>
          <a:p>
            <a:r>
              <a:rPr lang="en-US" sz="1400" b="1" dirty="0"/>
              <a:t>10,000</a:t>
            </a:r>
          </a:p>
        </p:txBody>
      </p:sp>
      <p:sp>
        <p:nvSpPr>
          <p:cNvPr id="35" name="TextBox 34"/>
          <p:cNvSpPr txBox="1"/>
          <p:nvPr/>
        </p:nvSpPr>
        <p:spPr>
          <a:xfrm>
            <a:off x="1543580" y="3859175"/>
            <a:ext cx="914401" cy="307777"/>
          </a:xfrm>
          <a:prstGeom prst="rect">
            <a:avLst/>
          </a:prstGeom>
          <a:noFill/>
        </p:spPr>
        <p:txBody>
          <a:bodyPr wrap="square" rtlCol="0">
            <a:spAutoFit/>
          </a:bodyPr>
          <a:lstStyle/>
          <a:p>
            <a:r>
              <a:rPr lang="en-US" sz="1400" dirty="0"/>
              <a:t>750</a:t>
            </a:r>
          </a:p>
        </p:txBody>
      </p:sp>
      <p:sp>
        <p:nvSpPr>
          <p:cNvPr id="36" name="TextBox 35"/>
          <p:cNvSpPr txBox="1"/>
          <p:nvPr/>
        </p:nvSpPr>
        <p:spPr>
          <a:xfrm>
            <a:off x="1543580" y="5466716"/>
            <a:ext cx="914401" cy="307777"/>
          </a:xfrm>
          <a:prstGeom prst="rect">
            <a:avLst/>
          </a:prstGeom>
          <a:noFill/>
        </p:spPr>
        <p:txBody>
          <a:bodyPr wrap="square" rtlCol="0">
            <a:spAutoFit/>
          </a:bodyPr>
          <a:lstStyle/>
          <a:p>
            <a:r>
              <a:rPr lang="en-US" sz="1400" dirty="0"/>
              <a:t>600</a:t>
            </a:r>
          </a:p>
        </p:txBody>
      </p:sp>
      <p:sp>
        <p:nvSpPr>
          <p:cNvPr id="37" name="TextBox 36"/>
          <p:cNvSpPr txBox="1"/>
          <p:nvPr/>
        </p:nvSpPr>
        <p:spPr>
          <a:xfrm>
            <a:off x="8714572" y="3839813"/>
            <a:ext cx="914401" cy="307777"/>
          </a:xfrm>
          <a:prstGeom prst="rect">
            <a:avLst/>
          </a:prstGeom>
          <a:noFill/>
        </p:spPr>
        <p:txBody>
          <a:bodyPr wrap="square" rtlCol="0">
            <a:spAutoFit/>
          </a:bodyPr>
          <a:lstStyle/>
          <a:p>
            <a:r>
              <a:rPr lang="en-US" sz="1400" b="1" dirty="0"/>
              <a:t>750</a:t>
            </a:r>
          </a:p>
        </p:txBody>
      </p:sp>
      <p:sp>
        <p:nvSpPr>
          <p:cNvPr id="39" name="TextBox 38"/>
          <p:cNvSpPr txBox="1"/>
          <p:nvPr/>
        </p:nvSpPr>
        <p:spPr>
          <a:xfrm>
            <a:off x="8714572" y="5471269"/>
            <a:ext cx="914401" cy="307777"/>
          </a:xfrm>
          <a:prstGeom prst="rect">
            <a:avLst/>
          </a:prstGeom>
          <a:noFill/>
        </p:spPr>
        <p:txBody>
          <a:bodyPr wrap="square" rtlCol="0">
            <a:spAutoFit/>
          </a:bodyPr>
          <a:lstStyle/>
          <a:p>
            <a:r>
              <a:rPr lang="en-US" sz="1400" b="1" dirty="0"/>
              <a:t>600</a:t>
            </a:r>
          </a:p>
        </p:txBody>
      </p:sp>
    </p:spTree>
    <p:extLst>
      <p:ext uri="{BB962C8B-B14F-4D97-AF65-F5344CB8AC3E}">
        <p14:creationId xmlns:p14="http://schemas.microsoft.com/office/powerpoint/2010/main" val="3536989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316158" y="184940"/>
            <a:ext cx="8089523"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a:cs typeface="Times New Roman" panose="02020603050405020304" pitchFamily="18" charset="0"/>
              </a:rPr>
              <a:t>Examples of Owner's Equity Decrease Transactions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376795" y="986479"/>
            <a:ext cx="7169922" cy="369332"/>
          </a:xfrm>
          <a:prstGeom prst="rect">
            <a:avLst/>
          </a:prstGeom>
        </p:spPr>
        <p:txBody>
          <a:bodyPr wrap="square">
            <a:spAutoFit/>
          </a:bodyPr>
          <a:lstStyle/>
          <a:p>
            <a:pPr marL="1485900" marR="0" algn="just">
              <a:spcBef>
                <a:spcPts val="0"/>
              </a:spcBef>
              <a:spcAft>
                <a:spcPts val="0"/>
              </a:spcAft>
            </a:pPr>
            <a:r>
              <a:rPr lang="en-US" b="1" dirty="0">
                <a:latin typeface="Times New Roman" panose="02020603050405020304" pitchFamily="18" charset="0"/>
                <a:ea typeface="MS Mincho"/>
                <a:cs typeface="Times New Roman" panose="02020603050405020304" pitchFamily="18" charset="0"/>
              </a:rPr>
              <a:t>A                             =                L           +              OE</a:t>
            </a:r>
            <a:endParaRPr lang="en-US" sz="1600" dirty="0">
              <a:effectLst/>
              <a:latin typeface="Times" panose="02020603050405020304" pitchFamily="18" charset="0"/>
              <a:ea typeface="MS Mincho"/>
              <a:cs typeface="Times New Roman" panose="02020603050405020304" pitchFamily="18" charset="0"/>
            </a:endParaRPr>
          </a:p>
        </p:txBody>
      </p:sp>
      <p:sp>
        <p:nvSpPr>
          <p:cNvPr id="5" name="Rectangle 4"/>
          <p:cNvSpPr/>
          <p:nvPr/>
        </p:nvSpPr>
        <p:spPr>
          <a:xfrm>
            <a:off x="1521151" y="1432523"/>
            <a:ext cx="5647765" cy="369332"/>
          </a:xfrm>
          <a:prstGeom prst="rect">
            <a:avLst/>
          </a:prstGeom>
        </p:spPr>
        <p:txBody>
          <a:bodyPr wrap="none">
            <a:spAutoFit/>
          </a:bodyPr>
          <a:lstStyle/>
          <a:p>
            <a:pPr algn="just"/>
            <a:r>
              <a:rPr lang="en-US" dirty="0">
                <a:latin typeface="Times New Roman" panose="02020603050405020304" pitchFamily="18" charset="0"/>
                <a:ea typeface="MS Mincho"/>
                <a:cs typeface="Times New Roman" panose="02020603050405020304" pitchFamily="18" charset="0"/>
              </a:rPr>
              <a:t>1.  Anne Meyers withdraws $2,000 cash from her business.</a:t>
            </a:r>
            <a:endParaRPr lang="en-US" dirty="0">
              <a:latin typeface="Times" panose="02020603050405020304" pitchFamily="18" charset="0"/>
              <a:ea typeface="MS Mincho"/>
              <a:cs typeface="Times New Roman" panose="02020603050405020304" pitchFamily="18" charset="0"/>
            </a:endParaRPr>
          </a:p>
        </p:txBody>
      </p:sp>
      <p:cxnSp>
        <p:nvCxnSpPr>
          <p:cNvPr id="9" name="Straight Connector 8"/>
          <p:cNvCxnSpPr/>
          <p:nvPr/>
        </p:nvCxnSpPr>
        <p:spPr>
          <a:xfrm>
            <a:off x="1529697" y="2247900"/>
            <a:ext cx="1504060" cy="8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559607" y="3152222"/>
            <a:ext cx="5002331" cy="369332"/>
          </a:xfrm>
          <a:prstGeom prst="rect">
            <a:avLst/>
          </a:prstGeom>
        </p:spPr>
        <p:txBody>
          <a:bodyPr wrap="none">
            <a:spAutoFit/>
          </a:bodyPr>
          <a:lstStyle/>
          <a:p>
            <a:pPr algn="just"/>
            <a:r>
              <a:rPr lang="en-US" dirty="0">
                <a:latin typeface="Times New Roman" panose="02020603050405020304" pitchFamily="18" charset="0"/>
                <a:ea typeface="MS Mincho"/>
                <a:cs typeface="Times New Roman" panose="02020603050405020304" pitchFamily="18" charset="0"/>
              </a:rPr>
              <a:t>2.  The business pays $250 cash for a telephone bill.</a:t>
            </a:r>
            <a:endParaRPr lang="en-US" dirty="0">
              <a:latin typeface="Times" panose="02020603050405020304" pitchFamily="18" charset="0"/>
              <a:ea typeface="MS Mincho"/>
              <a:cs typeface="Times New Roman" panose="02020603050405020304" pitchFamily="18" charset="0"/>
            </a:endParaRPr>
          </a:p>
        </p:txBody>
      </p:sp>
      <p:sp>
        <p:nvSpPr>
          <p:cNvPr id="11" name="Rectangle 10"/>
          <p:cNvSpPr/>
          <p:nvPr/>
        </p:nvSpPr>
        <p:spPr>
          <a:xfrm>
            <a:off x="1559607" y="4610163"/>
            <a:ext cx="8426153" cy="369332"/>
          </a:xfrm>
          <a:prstGeom prst="rect">
            <a:avLst/>
          </a:prstGeom>
        </p:spPr>
        <p:txBody>
          <a:bodyPr wrap="square">
            <a:spAutoFit/>
          </a:bodyPr>
          <a:lstStyle/>
          <a:p>
            <a:pPr algn="just"/>
            <a:r>
              <a:rPr lang="en-US" dirty="0">
                <a:latin typeface="Times New Roman" panose="02020603050405020304" pitchFamily="18" charset="0"/>
                <a:ea typeface="MS Mincho"/>
                <a:cs typeface="Times New Roman" panose="02020603050405020304" pitchFamily="18" charset="0"/>
              </a:rPr>
              <a:t>3.  The business receives a $500 bill for repairs, but does not immediately pay.</a:t>
            </a:r>
            <a:endParaRPr lang="en-US" dirty="0">
              <a:latin typeface="Times" panose="02020603050405020304" pitchFamily="18" charset="0"/>
              <a:ea typeface="MS Mincho"/>
              <a:cs typeface="Times New Roman" panose="02020603050405020304" pitchFamily="18" charset="0"/>
            </a:endParaRPr>
          </a:p>
        </p:txBody>
      </p:sp>
      <p:cxnSp>
        <p:nvCxnSpPr>
          <p:cNvPr id="12" name="Straight Connector 11"/>
          <p:cNvCxnSpPr/>
          <p:nvPr/>
        </p:nvCxnSpPr>
        <p:spPr>
          <a:xfrm>
            <a:off x="2273181" y="2247900"/>
            <a:ext cx="0" cy="798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655607" y="2237237"/>
            <a:ext cx="1504060" cy="8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9697" y="3788156"/>
            <a:ext cx="1504060" cy="8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655607" y="3792429"/>
            <a:ext cx="1504060" cy="8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711441" y="5406837"/>
            <a:ext cx="1504060" cy="8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655607" y="5406837"/>
            <a:ext cx="1504060" cy="8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407637" y="2245783"/>
            <a:ext cx="0" cy="798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46119" y="3796702"/>
            <a:ext cx="0" cy="798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463471" y="5415383"/>
            <a:ext cx="0" cy="798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407637" y="3788156"/>
            <a:ext cx="0" cy="798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414758" y="5391327"/>
            <a:ext cx="0" cy="798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016808" y="1991281"/>
            <a:ext cx="922945" cy="307777"/>
          </a:xfrm>
          <a:prstGeom prst="rect">
            <a:avLst/>
          </a:prstGeom>
          <a:noFill/>
        </p:spPr>
        <p:txBody>
          <a:bodyPr wrap="square" rtlCol="0">
            <a:spAutoFit/>
          </a:bodyPr>
          <a:lstStyle/>
          <a:p>
            <a:r>
              <a:rPr lang="en-US" sz="1400" dirty="0"/>
              <a:t>Cash</a:t>
            </a:r>
          </a:p>
        </p:txBody>
      </p:sp>
      <p:sp>
        <p:nvSpPr>
          <p:cNvPr id="27" name="TextBox 26"/>
          <p:cNvSpPr txBox="1"/>
          <p:nvPr/>
        </p:nvSpPr>
        <p:spPr>
          <a:xfrm>
            <a:off x="7655607" y="1969318"/>
            <a:ext cx="1597352" cy="307777"/>
          </a:xfrm>
          <a:prstGeom prst="rect">
            <a:avLst/>
          </a:prstGeom>
          <a:noFill/>
        </p:spPr>
        <p:txBody>
          <a:bodyPr wrap="square" rtlCol="0">
            <a:spAutoFit/>
          </a:bodyPr>
          <a:lstStyle/>
          <a:p>
            <a:r>
              <a:rPr lang="en-US" sz="1400" dirty="0"/>
              <a:t>A. Meyers, Drawing</a:t>
            </a:r>
          </a:p>
        </p:txBody>
      </p:sp>
      <p:sp>
        <p:nvSpPr>
          <p:cNvPr id="28" name="TextBox 27"/>
          <p:cNvSpPr txBox="1"/>
          <p:nvPr/>
        </p:nvSpPr>
        <p:spPr>
          <a:xfrm>
            <a:off x="1982267" y="3495723"/>
            <a:ext cx="1837346" cy="307777"/>
          </a:xfrm>
          <a:prstGeom prst="rect">
            <a:avLst/>
          </a:prstGeom>
          <a:noFill/>
        </p:spPr>
        <p:txBody>
          <a:bodyPr wrap="square" rtlCol="0">
            <a:spAutoFit/>
          </a:bodyPr>
          <a:lstStyle/>
          <a:p>
            <a:r>
              <a:rPr lang="en-US" sz="1400" dirty="0"/>
              <a:t>Cash</a:t>
            </a:r>
          </a:p>
        </p:txBody>
      </p:sp>
      <p:sp>
        <p:nvSpPr>
          <p:cNvPr id="29" name="TextBox 28"/>
          <p:cNvSpPr txBox="1"/>
          <p:nvPr/>
        </p:nvSpPr>
        <p:spPr>
          <a:xfrm>
            <a:off x="7741805" y="3532036"/>
            <a:ext cx="1724796" cy="307777"/>
          </a:xfrm>
          <a:prstGeom prst="rect">
            <a:avLst/>
          </a:prstGeom>
          <a:noFill/>
        </p:spPr>
        <p:txBody>
          <a:bodyPr wrap="square" rtlCol="0">
            <a:spAutoFit/>
          </a:bodyPr>
          <a:lstStyle/>
          <a:p>
            <a:r>
              <a:rPr lang="en-US" sz="1400" dirty="0"/>
              <a:t>Telephone Expense</a:t>
            </a:r>
          </a:p>
        </p:txBody>
      </p:sp>
      <p:sp>
        <p:nvSpPr>
          <p:cNvPr id="31" name="TextBox 30"/>
          <p:cNvSpPr txBox="1"/>
          <p:nvPr/>
        </p:nvSpPr>
        <p:spPr>
          <a:xfrm>
            <a:off x="5772683" y="5140092"/>
            <a:ext cx="1442818" cy="307777"/>
          </a:xfrm>
          <a:prstGeom prst="rect">
            <a:avLst/>
          </a:prstGeom>
          <a:noFill/>
        </p:spPr>
        <p:txBody>
          <a:bodyPr wrap="square" rtlCol="0">
            <a:spAutoFit/>
          </a:bodyPr>
          <a:lstStyle/>
          <a:p>
            <a:r>
              <a:rPr lang="en-US" sz="1400" dirty="0"/>
              <a:t>Accounts Payable</a:t>
            </a:r>
          </a:p>
        </p:txBody>
      </p:sp>
      <p:sp>
        <p:nvSpPr>
          <p:cNvPr id="32" name="TextBox 31"/>
          <p:cNvSpPr txBox="1"/>
          <p:nvPr/>
        </p:nvSpPr>
        <p:spPr>
          <a:xfrm>
            <a:off x="7741065" y="5146036"/>
            <a:ext cx="1511154" cy="307777"/>
          </a:xfrm>
          <a:prstGeom prst="rect">
            <a:avLst/>
          </a:prstGeom>
          <a:noFill/>
        </p:spPr>
        <p:txBody>
          <a:bodyPr wrap="square" rtlCol="0">
            <a:spAutoFit/>
          </a:bodyPr>
          <a:lstStyle/>
          <a:p>
            <a:r>
              <a:rPr lang="en-US" sz="1400" dirty="0"/>
              <a:t>Repairs Expense</a:t>
            </a:r>
          </a:p>
        </p:txBody>
      </p:sp>
      <p:sp>
        <p:nvSpPr>
          <p:cNvPr id="33" name="TextBox 32"/>
          <p:cNvSpPr txBox="1"/>
          <p:nvPr/>
        </p:nvSpPr>
        <p:spPr>
          <a:xfrm>
            <a:off x="2376795" y="2346991"/>
            <a:ext cx="914401" cy="307777"/>
          </a:xfrm>
          <a:prstGeom prst="rect">
            <a:avLst/>
          </a:prstGeom>
          <a:noFill/>
        </p:spPr>
        <p:txBody>
          <a:bodyPr wrap="square" rtlCol="0">
            <a:spAutoFit/>
          </a:bodyPr>
          <a:lstStyle/>
          <a:p>
            <a:r>
              <a:rPr lang="en-US" sz="1400" dirty="0"/>
              <a:t>2,000</a:t>
            </a:r>
          </a:p>
        </p:txBody>
      </p:sp>
      <p:sp>
        <p:nvSpPr>
          <p:cNvPr id="34" name="TextBox 33"/>
          <p:cNvSpPr txBox="1"/>
          <p:nvPr/>
        </p:nvSpPr>
        <p:spPr>
          <a:xfrm>
            <a:off x="7741065" y="2354492"/>
            <a:ext cx="914401" cy="307777"/>
          </a:xfrm>
          <a:prstGeom prst="rect">
            <a:avLst/>
          </a:prstGeom>
          <a:noFill/>
        </p:spPr>
        <p:txBody>
          <a:bodyPr wrap="square" rtlCol="0">
            <a:spAutoFit/>
          </a:bodyPr>
          <a:lstStyle/>
          <a:p>
            <a:r>
              <a:rPr lang="en-US" sz="1400" b="1" dirty="0"/>
              <a:t>2,000</a:t>
            </a:r>
          </a:p>
        </p:txBody>
      </p:sp>
      <p:sp>
        <p:nvSpPr>
          <p:cNvPr id="35" name="TextBox 34"/>
          <p:cNvSpPr txBox="1"/>
          <p:nvPr/>
        </p:nvSpPr>
        <p:spPr>
          <a:xfrm>
            <a:off x="2316158" y="3962512"/>
            <a:ext cx="914401" cy="307777"/>
          </a:xfrm>
          <a:prstGeom prst="rect">
            <a:avLst/>
          </a:prstGeom>
          <a:noFill/>
        </p:spPr>
        <p:txBody>
          <a:bodyPr wrap="square" rtlCol="0">
            <a:spAutoFit/>
          </a:bodyPr>
          <a:lstStyle/>
          <a:p>
            <a:r>
              <a:rPr lang="en-US" sz="1400" dirty="0"/>
              <a:t>250</a:t>
            </a:r>
          </a:p>
        </p:txBody>
      </p:sp>
      <p:sp>
        <p:nvSpPr>
          <p:cNvPr id="36" name="TextBox 35"/>
          <p:cNvSpPr txBox="1"/>
          <p:nvPr/>
        </p:nvSpPr>
        <p:spPr>
          <a:xfrm>
            <a:off x="6517592" y="5589999"/>
            <a:ext cx="914401" cy="307777"/>
          </a:xfrm>
          <a:prstGeom prst="rect">
            <a:avLst/>
          </a:prstGeom>
          <a:noFill/>
        </p:spPr>
        <p:txBody>
          <a:bodyPr wrap="square" rtlCol="0">
            <a:spAutoFit/>
          </a:bodyPr>
          <a:lstStyle/>
          <a:p>
            <a:r>
              <a:rPr lang="en-US" sz="1400" dirty="0"/>
              <a:t>500</a:t>
            </a:r>
          </a:p>
        </p:txBody>
      </p:sp>
      <p:sp>
        <p:nvSpPr>
          <p:cNvPr id="37" name="TextBox 36"/>
          <p:cNvSpPr txBox="1"/>
          <p:nvPr/>
        </p:nvSpPr>
        <p:spPr>
          <a:xfrm>
            <a:off x="7957557" y="3992312"/>
            <a:ext cx="914401" cy="307777"/>
          </a:xfrm>
          <a:prstGeom prst="rect">
            <a:avLst/>
          </a:prstGeom>
          <a:noFill/>
        </p:spPr>
        <p:txBody>
          <a:bodyPr wrap="square" rtlCol="0">
            <a:spAutoFit/>
          </a:bodyPr>
          <a:lstStyle/>
          <a:p>
            <a:r>
              <a:rPr lang="en-US" sz="1400" b="1" dirty="0"/>
              <a:t>250</a:t>
            </a:r>
          </a:p>
        </p:txBody>
      </p:sp>
      <p:sp>
        <p:nvSpPr>
          <p:cNvPr id="39" name="TextBox 38"/>
          <p:cNvSpPr txBox="1"/>
          <p:nvPr/>
        </p:nvSpPr>
        <p:spPr>
          <a:xfrm>
            <a:off x="7957557" y="5578089"/>
            <a:ext cx="914401" cy="307777"/>
          </a:xfrm>
          <a:prstGeom prst="rect">
            <a:avLst/>
          </a:prstGeom>
          <a:noFill/>
        </p:spPr>
        <p:txBody>
          <a:bodyPr wrap="square" rtlCol="0">
            <a:spAutoFit/>
          </a:bodyPr>
          <a:lstStyle/>
          <a:p>
            <a:r>
              <a:rPr lang="en-US" sz="1400" b="1" dirty="0"/>
              <a:t>500</a:t>
            </a:r>
          </a:p>
        </p:txBody>
      </p:sp>
    </p:spTree>
    <p:extLst>
      <p:ext uri="{BB962C8B-B14F-4D97-AF65-F5344CB8AC3E}">
        <p14:creationId xmlns:p14="http://schemas.microsoft.com/office/powerpoint/2010/main" val="64084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391420" y="641887"/>
            <a:ext cx="554773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Five Basic Data Arrangements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3048000" y="2136338"/>
            <a:ext cx="6096000" cy="2862322"/>
          </a:xfrm>
          <a:prstGeom prst="rect">
            <a:avLst/>
          </a:prstGeom>
          <a:ln>
            <a:solidFill>
              <a:schemeClr val="tx1"/>
            </a:solidFill>
          </a:ln>
        </p:spPr>
        <p:txBody>
          <a:bodyPr>
            <a:spAutoFit/>
          </a:bodyPr>
          <a:lstStyle/>
          <a:p>
            <a:pPr marL="285750" indent="-285750">
              <a:buFont typeface="Arial" panose="020B0604020202020204" pitchFamily="34" charset="0"/>
              <a:buChar char="•"/>
            </a:pPr>
            <a:endParaRPr lang="en-US" dirty="0">
              <a:latin typeface="Times New Roman"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The way that data are organized can make a tremendous difference in the ability to understand the data and to give it meaning.  Giving data meaning turns it into “information”.</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ea typeface="MS Mincho"/>
                <a:cs typeface="Times New Roman" panose="02020603050405020304" pitchFamily="18" charset="0"/>
              </a:rPr>
              <a:t>In the discussion that follows you will see that there are five basic ways that transaction data are organized, so that it can provide the most essential accounting information.</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405806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C32382-02EA-4A78-B253-BB052B7F4981}"/>
              </a:ext>
            </a:extLst>
          </p:cNvPr>
          <p:cNvGraphicFramePr>
            <a:graphicFrameLocks noGrp="1"/>
          </p:cNvGraphicFramePr>
          <p:nvPr>
            <p:extLst/>
          </p:nvPr>
        </p:nvGraphicFramePr>
        <p:xfrm>
          <a:off x="1539295" y="2026187"/>
          <a:ext cx="4659107" cy="4831807"/>
        </p:xfrm>
        <a:graphic>
          <a:graphicData uri="http://schemas.openxmlformats.org/drawingml/2006/table">
            <a:tbl>
              <a:tblPr firstRow="1" bandRow="1">
                <a:tableStyleId>{5C22544A-7EE6-4342-B048-85BDC9FD1C3A}</a:tableStyleId>
              </a:tblPr>
              <a:tblGrid>
                <a:gridCol w="795649">
                  <a:extLst>
                    <a:ext uri="{9D8B030D-6E8A-4147-A177-3AD203B41FA5}">
                      <a16:colId xmlns:a16="http://schemas.microsoft.com/office/drawing/2014/main" val="3022953582"/>
                    </a:ext>
                  </a:extLst>
                </a:gridCol>
                <a:gridCol w="767274">
                  <a:extLst>
                    <a:ext uri="{9D8B030D-6E8A-4147-A177-3AD203B41FA5}">
                      <a16:colId xmlns:a16="http://schemas.microsoft.com/office/drawing/2014/main" val="3882599105"/>
                    </a:ext>
                  </a:extLst>
                </a:gridCol>
                <a:gridCol w="774046">
                  <a:extLst>
                    <a:ext uri="{9D8B030D-6E8A-4147-A177-3AD203B41FA5}">
                      <a16:colId xmlns:a16="http://schemas.microsoft.com/office/drawing/2014/main" val="1151896857"/>
                    </a:ext>
                  </a:extLst>
                </a:gridCol>
                <a:gridCol w="774046">
                  <a:extLst>
                    <a:ext uri="{9D8B030D-6E8A-4147-A177-3AD203B41FA5}">
                      <a16:colId xmlns:a16="http://schemas.microsoft.com/office/drawing/2014/main" val="1788540601"/>
                    </a:ext>
                  </a:extLst>
                </a:gridCol>
                <a:gridCol w="774046">
                  <a:extLst>
                    <a:ext uri="{9D8B030D-6E8A-4147-A177-3AD203B41FA5}">
                      <a16:colId xmlns:a16="http://schemas.microsoft.com/office/drawing/2014/main" val="4086622036"/>
                    </a:ext>
                  </a:extLst>
                </a:gridCol>
                <a:gridCol w="774046">
                  <a:extLst>
                    <a:ext uri="{9D8B030D-6E8A-4147-A177-3AD203B41FA5}">
                      <a16:colId xmlns:a16="http://schemas.microsoft.com/office/drawing/2014/main" val="2458802061"/>
                    </a:ext>
                  </a:extLst>
                </a:gridCol>
              </a:tblGrid>
              <a:tr h="643207">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7150">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7150">
                <a:tc>
                  <a:txBody>
                    <a:bodyPr/>
                    <a:lstStyle/>
                    <a:p>
                      <a:endParaRPr lang="en-US"/>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8" name="TextBox 7">
            <a:extLst>
              <a:ext uri="{FF2B5EF4-FFF2-40B4-BE49-F238E27FC236}">
                <a16:creationId xmlns:a16="http://schemas.microsoft.com/office/drawing/2014/main" id="{5DA19369-3B30-4F9F-BD6F-9DF81E2EF967}"/>
              </a:ext>
            </a:extLst>
          </p:cNvPr>
          <p:cNvSpPr txBox="1"/>
          <p:nvPr/>
        </p:nvSpPr>
        <p:spPr>
          <a:xfrm>
            <a:off x="1692250" y="2574698"/>
            <a:ext cx="765418" cy="369332"/>
          </a:xfrm>
          <a:prstGeom prst="rect">
            <a:avLst/>
          </a:prstGeom>
          <a:noFill/>
        </p:spPr>
        <p:txBody>
          <a:bodyPr wrap="square" rtlCol="0">
            <a:spAutoFit/>
          </a:bodyPr>
          <a:lstStyle/>
          <a:p>
            <a:r>
              <a:rPr lang="en-US" b="1" dirty="0"/>
              <a:t>8,000</a:t>
            </a:r>
          </a:p>
        </p:txBody>
      </p:sp>
      <p:sp>
        <p:nvSpPr>
          <p:cNvPr id="10" name="TextBox 9">
            <a:extLst>
              <a:ext uri="{FF2B5EF4-FFF2-40B4-BE49-F238E27FC236}">
                <a16:creationId xmlns:a16="http://schemas.microsoft.com/office/drawing/2014/main" id="{87005556-FB17-4CDF-BE6E-64E39438CCCA}"/>
              </a:ext>
            </a:extLst>
          </p:cNvPr>
          <p:cNvSpPr txBox="1"/>
          <p:nvPr/>
        </p:nvSpPr>
        <p:spPr>
          <a:xfrm>
            <a:off x="1987324" y="1676792"/>
            <a:ext cx="666750" cy="338554"/>
          </a:xfrm>
          <a:prstGeom prst="rect">
            <a:avLst/>
          </a:prstGeom>
          <a:noFill/>
        </p:spPr>
        <p:txBody>
          <a:bodyPr wrap="square" rtlCol="0">
            <a:spAutoFit/>
          </a:bodyPr>
          <a:lstStyle/>
          <a:p>
            <a:r>
              <a:rPr lang="en-US" sz="1600" b="1" dirty="0"/>
              <a:t>Cash</a:t>
            </a:r>
          </a:p>
        </p:txBody>
      </p:sp>
      <p:sp>
        <p:nvSpPr>
          <p:cNvPr id="11" name="TextBox 10">
            <a:extLst>
              <a:ext uri="{FF2B5EF4-FFF2-40B4-BE49-F238E27FC236}">
                <a16:creationId xmlns:a16="http://schemas.microsoft.com/office/drawing/2014/main" id="{F2FCCEF2-6863-4AE1-9BE3-0D948E09E4CC}"/>
              </a:ext>
            </a:extLst>
          </p:cNvPr>
          <p:cNvSpPr txBox="1"/>
          <p:nvPr/>
        </p:nvSpPr>
        <p:spPr>
          <a:xfrm>
            <a:off x="1518621" y="2039878"/>
            <a:ext cx="781675"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2" name="TextBox 11">
            <a:extLst>
              <a:ext uri="{FF2B5EF4-FFF2-40B4-BE49-F238E27FC236}">
                <a16:creationId xmlns:a16="http://schemas.microsoft.com/office/drawing/2014/main" id="{E1B61305-F594-4252-ADB6-E800F9294B80}"/>
              </a:ext>
            </a:extLst>
          </p:cNvPr>
          <p:cNvSpPr txBox="1"/>
          <p:nvPr/>
        </p:nvSpPr>
        <p:spPr>
          <a:xfrm>
            <a:off x="2367361" y="2036286"/>
            <a:ext cx="75552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13" name="TextBox 12">
            <a:extLst>
              <a:ext uri="{FF2B5EF4-FFF2-40B4-BE49-F238E27FC236}">
                <a16:creationId xmlns:a16="http://schemas.microsoft.com/office/drawing/2014/main" id="{29B07D78-93B0-4485-93FD-478CEC1C7EC9}"/>
              </a:ext>
            </a:extLst>
          </p:cNvPr>
          <p:cNvSpPr txBox="1"/>
          <p:nvPr/>
        </p:nvSpPr>
        <p:spPr>
          <a:xfrm>
            <a:off x="7374822" y="1896435"/>
            <a:ext cx="73935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4" name="TextBox 13">
            <a:extLst>
              <a:ext uri="{FF2B5EF4-FFF2-40B4-BE49-F238E27FC236}">
                <a16:creationId xmlns:a16="http://schemas.microsoft.com/office/drawing/2014/main" id="{CC87DC5C-8ED3-47FD-B5F0-1853482368D1}"/>
              </a:ext>
            </a:extLst>
          </p:cNvPr>
          <p:cNvSpPr txBox="1"/>
          <p:nvPr/>
        </p:nvSpPr>
        <p:spPr>
          <a:xfrm>
            <a:off x="5346275" y="204042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6" name="TextBox 15">
            <a:extLst>
              <a:ext uri="{FF2B5EF4-FFF2-40B4-BE49-F238E27FC236}">
                <a16:creationId xmlns:a16="http://schemas.microsoft.com/office/drawing/2014/main" id="{3D192B61-0BE5-4282-95B6-3130C259866C}"/>
              </a:ext>
            </a:extLst>
          </p:cNvPr>
          <p:cNvSpPr txBox="1"/>
          <p:nvPr/>
        </p:nvSpPr>
        <p:spPr>
          <a:xfrm>
            <a:off x="3128080" y="2033721"/>
            <a:ext cx="755526" cy="784830"/>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7" name="TextBox 16">
            <a:extLst>
              <a:ext uri="{FF2B5EF4-FFF2-40B4-BE49-F238E27FC236}">
                <a16:creationId xmlns:a16="http://schemas.microsoft.com/office/drawing/2014/main" id="{66EC8F0C-CFA1-41B7-A522-F364CC136F19}"/>
              </a:ext>
            </a:extLst>
          </p:cNvPr>
          <p:cNvSpPr txBox="1"/>
          <p:nvPr/>
        </p:nvSpPr>
        <p:spPr>
          <a:xfrm>
            <a:off x="4662479" y="2035663"/>
            <a:ext cx="746132" cy="677108"/>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sz="1100" dirty="0"/>
          </a:p>
        </p:txBody>
      </p:sp>
      <p:graphicFrame>
        <p:nvGraphicFramePr>
          <p:cNvPr id="15" name="Table 14">
            <a:extLst>
              <a:ext uri="{FF2B5EF4-FFF2-40B4-BE49-F238E27FC236}">
                <a16:creationId xmlns:a16="http://schemas.microsoft.com/office/drawing/2014/main" id="{4D96FF9E-69E8-4BB2-A2A7-03626BB2EC6E}"/>
              </a:ext>
            </a:extLst>
          </p:cNvPr>
          <p:cNvGraphicFramePr>
            <a:graphicFrameLocks noGrp="1"/>
          </p:cNvGraphicFramePr>
          <p:nvPr>
            <p:extLst/>
          </p:nvPr>
        </p:nvGraphicFramePr>
        <p:xfrm>
          <a:off x="6375863" y="2039878"/>
          <a:ext cx="4588002" cy="4831807"/>
        </p:xfrm>
        <a:graphic>
          <a:graphicData uri="http://schemas.openxmlformats.org/drawingml/2006/table">
            <a:tbl>
              <a:tblPr firstRow="1" bandRow="1">
                <a:tableStyleId>{5C22544A-7EE6-4342-B048-85BDC9FD1C3A}</a:tableStyleId>
              </a:tblPr>
              <a:tblGrid>
                <a:gridCol w="776837">
                  <a:extLst>
                    <a:ext uri="{9D8B030D-6E8A-4147-A177-3AD203B41FA5}">
                      <a16:colId xmlns:a16="http://schemas.microsoft.com/office/drawing/2014/main" val="3022953582"/>
                    </a:ext>
                  </a:extLst>
                </a:gridCol>
                <a:gridCol w="762233">
                  <a:extLst>
                    <a:ext uri="{9D8B030D-6E8A-4147-A177-3AD203B41FA5}">
                      <a16:colId xmlns:a16="http://schemas.microsoft.com/office/drawing/2014/main" val="3882599105"/>
                    </a:ext>
                  </a:extLst>
                </a:gridCol>
                <a:gridCol w="762233">
                  <a:extLst>
                    <a:ext uri="{9D8B030D-6E8A-4147-A177-3AD203B41FA5}">
                      <a16:colId xmlns:a16="http://schemas.microsoft.com/office/drawing/2014/main" val="1151896857"/>
                    </a:ext>
                  </a:extLst>
                </a:gridCol>
                <a:gridCol w="762233">
                  <a:extLst>
                    <a:ext uri="{9D8B030D-6E8A-4147-A177-3AD203B41FA5}">
                      <a16:colId xmlns:a16="http://schemas.microsoft.com/office/drawing/2014/main" val="1788540601"/>
                    </a:ext>
                  </a:extLst>
                </a:gridCol>
                <a:gridCol w="762233">
                  <a:extLst>
                    <a:ext uri="{9D8B030D-6E8A-4147-A177-3AD203B41FA5}">
                      <a16:colId xmlns:a16="http://schemas.microsoft.com/office/drawing/2014/main" val="4086622036"/>
                    </a:ext>
                  </a:extLst>
                </a:gridCol>
                <a:gridCol w="762233">
                  <a:extLst>
                    <a:ext uri="{9D8B030D-6E8A-4147-A177-3AD203B41FA5}">
                      <a16:colId xmlns:a16="http://schemas.microsoft.com/office/drawing/2014/main" val="2458802061"/>
                    </a:ext>
                  </a:extLst>
                </a:gridCol>
              </a:tblGrid>
              <a:tr h="660143">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2916">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2" name="TextBox 1">
            <a:extLst>
              <a:ext uri="{FF2B5EF4-FFF2-40B4-BE49-F238E27FC236}">
                <a16:creationId xmlns:a16="http://schemas.microsoft.com/office/drawing/2014/main" id="{BDBE253E-CB9E-4E1F-83FD-994316925EA1}"/>
              </a:ext>
            </a:extLst>
          </p:cNvPr>
          <p:cNvSpPr txBox="1"/>
          <p:nvPr/>
        </p:nvSpPr>
        <p:spPr>
          <a:xfrm>
            <a:off x="8365334" y="1662488"/>
            <a:ext cx="1266825" cy="338554"/>
          </a:xfrm>
          <a:prstGeom prst="rect">
            <a:avLst/>
          </a:prstGeom>
          <a:noFill/>
        </p:spPr>
        <p:txBody>
          <a:bodyPr wrap="square" rtlCol="0">
            <a:spAutoFit/>
          </a:bodyPr>
          <a:lstStyle/>
          <a:p>
            <a:r>
              <a:rPr lang="en-US" sz="1600" b="1" dirty="0"/>
              <a:t>Capital</a:t>
            </a:r>
          </a:p>
        </p:txBody>
      </p:sp>
      <p:sp>
        <p:nvSpPr>
          <p:cNvPr id="25" name="TextBox 24">
            <a:extLst>
              <a:ext uri="{FF2B5EF4-FFF2-40B4-BE49-F238E27FC236}">
                <a16:creationId xmlns:a16="http://schemas.microsoft.com/office/drawing/2014/main" id="{3CEFE3F4-09F2-4A59-931F-3A54F9E78878}"/>
              </a:ext>
            </a:extLst>
          </p:cNvPr>
          <p:cNvSpPr txBox="1"/>
          <p:nvPr/>
        </p:nvSpPr>
        <p:spPr>
          <a:xfrm>
            <a:off x="9626206" y="1506146"/>
            <a:ext cx="1266825" cy="584775"/>
          </a:xfrm>
          <a:prstGeom prst="rect">
            <a:avLst/>
          </a:prstGeom>
          <a:noFill/>
        </p:spPr>
        <p:txBody>
          <a:bodyPr wrap="square" rtlCol="0">
            <a:spAutoFit/>
          </a:bodyPr>
          <a:lstStyle/>
          <a:p>
            <a:r>
              <a:rPr lang="en-US" sz="1600" b="1" dirty="0"/>
              <a:t>Operational </a:t>
            </a:r>
          </a:p>
          <a:p>
            <a:r>
              <a:rPr lang="en-US" sz="1600" b="1" dirty="0"/>
              <a:t>    Change</a:t>
            </a:r>
          </a:p>
        </p:txBody>
      </p:sp>
      <p:sp>
        <p:nvSpPr>
          <p:cNvPr id="6" name="TextBox 5">
            <a:extLst>
              <a:ext uri="{FF2B5EF4-FFF2-40B4-BE49-F238E27FC236}">
                <a16:creationId xmlns:a16="http://schemas.microsoft.com/office/drawing/2014/main" id="{4CBCA121-DEFA-44FB-8EE3-F3A6F11B69EC}"/>
              </a:ext>
            </a:extLst>
          </p:cNvPr>
          <p:cNvSpPr txBox="1"/>
          <p:nvPr/>
        </p:nvSpPr>
        <p:spPr>
          <a:xfrm>
            <a:off x="1091370" y="2570510"/>
            <a:ext cx="757935" cy="369332"/>
          </a:xfrm>
          <a:prstGeom prst="rect">
            <a:avLst/>
          </a:prstGeom>
          <a:noFill/>
        </p:spPr>
        <p:txBody>
          <a:bodyPr wrap="square" rtlCol="0">
            <a:spAutoFit/>
          </a:bodyPr>
          <a:lstStyle/>
          <a:p>
            <a:r>
              <a:rPr lang="en-US" b="1" dirty="0"/>
              <a:t>5/5</a:t>
            </a:r>
          </a:p>
        </p:txBody>
      </p:sp>
      <p:sp>
        <p:nvSpPr>
          <p:cNvPr id="22" name="TextBox 21">
            <a:extLst>
              <a:ext uri="{FF2B5EF4-FFF2-40B4-BE49-F238E27FC236}">
                <a16:creationId xmlns:a16="http://schemas.microsoft.com/office/drawing/2014/main" id="{1D68F77F-BC77-44BA-BDE4-08EBC5D1B316}"/>
              </a:ext>
            </a:extLst>
          </p:cNvPr>
          <p:cNvSpPr txBox="1"/>
          <p:nvPr/>
        </p:nvSpPr>
        <p:spPr>
          <a:xfrm>
            <a:off x="8813034" y="2574698"/>
            <a:ext cx="706654" cy="369332"/>
          </a:xfrm>
          <a:prstGeom prst="rect">
            <a:avLst/>
          </a:prstGeom>
          <a:noFill/>
        </p:spPr>
        <p:txBody>
          <a:bodyPr wrap="square" rtlCol="0">
            <a:spAutoFit/>
          </a:bodyPr>
          <a:lstStyle/>
          <a:p>
            <a:r>
              <a:rPr lang="en-US" b="1" dirty="0"/>
              <a:t>8,000</a:t>
            </a:r>
          </a:p>
        </p:txBody>
      </p:sp>
      <p:sp>
        <p:nvSpPr>
          <p:cNvPr id="27" name="TextBox 26">
            <a:extLst>
              <a:ext uri="{FF2B5EF4-FFF2-40B4-BE49-F238E27FC236}">
                <a16:creationId xmlns:a16="http://schemas.microsoft.com/office/drawing/2014/main" id="{36A2C6E8-6749-4CC8-97C0-A666911A3C4A}"/>
              </a:ext>
            </a:extLst>
          </p:cNvPr>
          <p:cNvSpPr txBox="1"/>
          <p:nvPr/>
        </p:nvSpPr>
        <p:spPr>
          <a:xfrm>
            <a:off x="7186156" y="2036583"/>
            <a:ext cx="713409"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28" name="TextBox 27">
            <a:extLst>
              <a:ext uri="{FF2B5EF4-FFF2-40B4-BE49-F238E27FC236}">
                <a16:creationId xmlns:a16="http://schemas.microsoft.com/office/drawing/2014/main" id="{FA8728FE-81B6-4D2F-83FE-73399413F141}"/>
              </a:ext>
            </a:extLst>
          </p:cNvPr>
          <p:cNvSpPr txBox="1"/>
          <p:nvPr/>
        </p:nvSpPr>
        <p:spPr>
          <a:xfrm>
            <a:off x="10232661" y="2039878"/>
            <a:ext cx="752635" cy="907941"/>
          </a:xfrm>
          <a:prstGeom prst="rect">
            <a:avLst/>
          </a:prstGeom>
          <a:noFill/>
          <a:ln>
            <a:noFill/>
          </a:ln>
        </p:spPr>
        <p:txBody>
          <a:bodyPr wrap="square" rtlCol="0">
            <a:spAutoFit/>
          </a:bodyPr>
          <a:lstStyle/>
          <a:p>
            <a:r>
              <a:rPr lang="en-US" sz="1100" b="1" dirty="0">
                <a:solidFill>
                  <a:schemeClr val="bg1"/>
                </a:solidFill>
              </a:rPr>
              <a:t>Revenue</a:t>
            </a:r>
          </a:p>
          <a:p>
            <a:r>
              <a:rPr lang="en-US" sz="1400" b="1" dirty="0">
                <a:solidFill>
                  <a:schemeClr val="bg1"/>
                </a:solidFill>
              </a:rPr>
              <a:t>      +</a:t>
            </a:r>
          </a:p>
          <a:p>
            <a:pPr algn="ctr"/>
            <a:endParaRPr lang="en-US" sz="1000" b="1" dirty="0">
              <a:solidFill>
                <a:schemeClr val="bg1"/>
              </a:solidFill>
            </a:endParaRPr>
          </a:p>
          <a:p>
            <a:endParaRPr lang="en-US" dirty="0"/>
          </a:p>
        </p:txBody>
      </p:sp>
      <p:sp>
        <p:nvSpPr>
          <p:cNvPr id="29" name="TextBox 28">
            <a:extLst>
              <a:ext uri="{FF2B5EF4-FFF2-40B4-BE49-F238E27FC236}">
                <a16:creationId xmlns:a16="http://schemas.microsoft.com/office/drawing/2014/main" id="{31CDADD4-1682-4F8D-B9AD-3FF54720119B}"/>
              </a:ext>
            </a:extLst>
          </p:cNvPr>
          <p:cNvSpPr txBox="1"/>
          <p:nvPr/>
        </p:nvSpPr>
        <p:spPr>
          <a:xfrm>
            <a:off x="8698709" y="2026188"/>
            <a:ext cx="717717" cy="754053"/>
          </a:xfrm>
          <a:prstGeom prst="rect">
            <a:avLst/>
          </a:prstGeom>
          <a:noFill/>
          <a:ln>
            <a:noFill/>
          </a:ln>
        </p:spPr>
        <p:txBody>
          <a:bodyPr wrap="square" rtlCol="0">
            <a:spAutoFit/>
          </a:bodyPr>
          <a:lstStyle/>
          <a:p>
            <a:r>
              <a:rPr lang="en-US" sz="1100" b="1" dirty="0">
                <a:solidFill>
                  <a:schemeClr val="bg1"/>
                </a:solidFill>
              </a:rPr>
              <a:t>Increase</a:t>
            </a:r>
          </a:p>
          <a:p>
            <a:pPr algn="ctr"/>
            <a:r>
              <a:rPr lang="en-US" sz="1400" b="1" dirty="0">
                <a:solidFill>
                  <a:schemeClr val="bg1"/>
                </a:solidFill>
              </a:rPr>
              <a:t>+</a:t>
            </a:r>
          </a:p>
          <a:p>
            <a:endParaRPr lang="en-US" dirty="0"/>
          </a:p>
        </p:txBody>
      </p:sp>
      <p:sp>
        <p:nvSpPr>
          <p:cNvPr id="32" name="TextBox 31">
            <a:extLst>
              <a:ext uri="{FF2B5EF4-FFF2-40B4-BE49-F238E27FC236}">
                <a16:creationId xmlns:a16="http://schemas.microsoft.com/office/drawing/2014/main" id="{4BEA0C32-2679-4FCB-943C-73F0D10A2AA7}"/>
              </a:ext>
            </a:extLst>
          </p:cNvPr>
          <p:cNvSpPr txBox="1"/>
          <p:nvPr/>
        </p:nvSpPr>
        <p:spPr>
          <a:xfrm>
            <a:off x="6395703" y="2040423"/>
            <a:ext cx="74673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33" name="TextBox 32">
            <a:extLst>
              <a:ext uri="{FF2B5EF4-FFF2-40B4-BE49-F238E27FC236}">
                <a16:creationId xmlns:a16="http://schemas.microsoft.com/office/drawing/2014/main" id="{F667CC5D-2E98-4C3F-AAE9-5EE48E377B75}"/>
              </a:ext>
            </a:extLst>
          </p:cNvPr>
          <p:cNvSpPr txBox="1"/>
          <p:nvPr/>
        </p:nvSpPr>
        <p:spPr>
          <a:xfrm>
            <a:off x="7904633" y="2036091"/>
            <a:ext cx="873151" cy="754053"/>
          </a:xfrm>
          <a:prstGeom prst="rect">
            <a:avLst/>
          </a:prstGeom>
          <a:noFill/>
        </p:spPr>
        <p:txBody>
          <a:bodyPr wrap="square" rtlCol="0">
            <a:spAutoFit/>
          </a:bodyPr>
          <a:lstStyle/>
          <a:p>
            <a:r>
              <a:rPr lang="en-US" sz="1100" b="1" dirty="0">
                <a:solidFill>
                  <a:schemeClr val="bg1"/>
                </a:solidFill>
              </a:rPr>
              <a:t>Decrease</a:t>
            </a:r>
          </a:p>
          <a:p>
            <a:pPr algn="ctr"/>
            <a:r>
              <a:rPr lang="en-US" sz="1400" b="1" dirty="0">
                <a:solidFill>
                  <a:schemeClr val="bg1"/>
                </a:solidFill>
              </a:rPr>
              <a:t>-</a:t>
            </a:r>
          </a:p>
          <a:p>
            <a:endParaRPr lang="en-US" dirty="0"/>
          </a:p>
        </p:txBody>
      </p:sp>
      <p:sp>
        <p:nvSpPr>
          <p:cNvPr id="34" name="TextBox 33">
            <a:extLst>
              <a:ext uri="{FF2B5EF4-FFF2-40B4-BE49-F238E27FC236}">
                <a16:creationId xmlns:a16="http://schemas.microsoft.com/office/drawing/2014/main" id="{C876E978-F905-49D4-A173-6512B1AC61A9}"/>
              </a:ext>
            </a:extLst>
          </p:cNvPr>
          <p:cNvSpPr txBox="1"/>
          <p:nvPr/>
        </p:nvSpPr>
        <p:spPr>
          <a:xfrm>
            <a:off x="9511671" y="2030057"/>
            <a:ext cx="817871" cy="969496"/>
          </a:xfrm>
          <a:prstGeom prst="rect">
            <a:avLst/>
          </a:prstGeom>
          <a:noFill/>
        </p:spPr>
        <p:txBody>
          <a:bodyPr wrap="square" rtlCol="0">
            <a:spAutoFit/>
          </a:bodyPr>
          <a:lstStyle/>
          <a:p>
            <a:r>
              <a:rPr lang="en-US" sz="1100" b="1" dirty="0">
                <a:solidFill>
                  <a:schemeClr val="bg1"/>
                </a:solidFill>
              </a:rPr>
              <a:t>Expense</a:t>
            </a:r>
          </a:p>
          <a:p>
            <a:r>
              <a:rPr lang="en-US" sz="1100" b="1" dirty="0">
                <a:solidFill>
                  <a:schemeClr val="bg1"/>
                </a:solidFill>
              </a:rPr>
              <a:t>     </a:t>
            </a:r>
            <a:r>
              <a:rPr lang="en-US" dirty="0">
                <a:solidFill>
                  <a:schemeClr val="bg1"/>
                </a:solidFill>
              </a:rPr>
              <a:t> -</a:t>
            </a:r>
          </a:p>
          <a:p>
            <a:pPr algn="ctr"/>
            <a:endParaRPr lang="en-US" sz="1000" b="1" dirty="0">
              <a:solidFill>
                <a:schemeClr val="bg1"/>
              </a:solidFill>
            </a:endParaRPr>
          </a:p>
          <a:p>
            <a:endParaRPr lang="en-US" dirty="0"/>
          </a:p>
        </p:txBody>
      </p:sp>
      <p:sp>
        <p:nvSpPr>
          <p:cNvPr id="30" name="TextBox 29">
            <a:extLst>
              <a:ext uri="{FF2B5EF4-FFF2-40B4-BE49-F238E27FC236}">
                <a16:creationId xmlns:a16="http://schemas.microsoft.com/office/drawing/2014/main" id="{2594C2D5-4500-491C-95DB-CBE3C7BAC3E0}"/>
              </a:ext>
            </a:extLst>
          </p:cNvPr>
          <p:cNvSpPr txBox="1"/>
          <p:nvPr/>
        </p:nvSpPr>
        <p:spPr>
          <a:xfrm>
            <a:off x="1059261" y="2934021"/>
            <a:ext cx="722049" cy="369332"/>
          </a:xfrm>
          <a:prstGeom prst="rect">
            <a:avLst/>
          </a:prstGeom>
          <a:noFill/>
        </p:spPr>
        <p:txBody>
          <a:bodyPr wrap="square" rtlCol="0">
            <a:spAutoFit/>
          </a:bodyPr>
          <a:lstStyle/>
          <a:p>
            <a:r>
              <a:rPr lang="en-US" b="1" dirty="0"/>
              <a:t>5/9</a:t>
            </a:r>
          </a:p>
        </p:txBody>
      </p:sp>
      <p:sp>
        <p:nvSpPr>
          <p:cNvPr id="35" name="TextBox 34">
            <a:extLst>
              <a:ext uri="{FF2B5EF4-FFF2-40B4-BE49-F238E27FC236}">
                <a16:creationId xmlns:a16="http://schemas.microsoft.com/office/drawing/2014/main" id="{7E8DF7A2-0F1A-40A3-847D-658A01969315}"/>
              </a:ext>
            </a:extLst>
          </p:cNvPr>
          <p:cNvSpPr txBox="1"/>
          <p:nvPr/>
        </p:nvSpPr>
        <p:spPr>
          <a:xfrm>
            <a:off x="2473452" y="2934021"/>
            <a:ext cx="765418" cy="369332"/>
          </a:xfrm>
          <a:prstGeom prst="rect">
            <a:avLst/>
          </a:prstGeom>
          <a:noFill/>
        </p:spPr>
        <p:txBody>
          <a:bodyPr wrap="square" rtlCol="0">
            <a:spAutoFit/>
          </a:bodyPr>
          <a:lstStyle/>
          <a:p>
            <a:r>
              <a:rPr lang="en-US" b="1" dirty="0"/>
              <a:t>1,200</a:t>
            </a:r>
          </a:p>
        </p:txBody>
      </p:sp>
      <p:sp>
        <p:nvSpPr>
          <p:cNvPr id="36" name="TextBox 35">
            <a:extLst>
              <a:ext uri="{FF2B5EF4-FFF2-40B4-BE49-F238E27FC236}">
                <a16:creationId xmlns:a16="http://schemas.microsoft.com/office/drawing/2014/main" id="{63F4E44F-2A32-4368-A28D-D8D91B958436}"/>
              </a:ext>
            </a:extLst>
          </p:cNvPr>
          <p:cNvSpPr txBox="1"/>
          <p:nvPr/>
        </p:nvSpPr>
        <p:spPr>
          <a:xfrm>
            <a:off x="4803465" y="2934021"/>
            <a:ext cx="765418" cy="369332"/>
          </a:xfrm>
          <a:prstGeom prst="rect">
            <a:avLst/>
          </a:prstGeom>
          <a:noFill/>
        </p:spPr>
        <p:txBody>
          <a:bodyPr wrap="square" rtlCol="0">
            <a:spAutoFit/>
          </a:bodyPr>
          <a:lstStyle/>
          <a:p>
            <a:r>
              <a:rPr lang="en-US" b="1" dirty="0"/>
              <a:t>1,200</a:t>
            </a:r>
          </a:p>
        </p:txBody>
      </p:sp>
      <p:sp>
        <p:nvSpPr>
          <p:cNvPr id="37" name="TextBox 36">
            <a:extLst>
              <a:ext uri="{FF2B5EF4-FFF2-40B4-BE49-F238E27FC236}">
                <a16:creationId xmlns:a16="http://schemas.microsoft.com/office/drawing/2014/main" id="{D77994A6-08A1-48BD-B75C-664F1ED19CDE}"/>
              </a:ext>
            </a:extLst>
          </p:cNvPr>
          <p:cNvSpPr txBox="1"/>
          <p:nvPr/>
        </p:nvSpPr>
        <p:spPr>
          <a:xfrm>
            <a:off x="4931504" y="1656856"/>
            <a:ext cx="1046226" cy="338554"/>
          </a:xfrm>
          <a:prstGeom prst="rect">
            <a:avLst/>
          </a:prstGeom>
          <a:noFill/>
        </p:spPr>
        <p:txBody>
          <a:bodyPr wrap="square" rtlCol="0">
            <a:spAutoFit/>
          </a:bodyPr>
          <a:lstStyle/>
          <a:p>
            <a:r>
              <a:rPr lang="en-US" sz="1600" b="1" dirty="0"/>
              <a:t>Supplies</a:t>
            </a:r>
          </a:p>
        </p:txBody>
      </p:sp>
      <p:sp>
        <p:nvSpPr>
          <p:cNvPr id="38" name="TextBox 37">
            <a:extLst>
              <a:ext uri="{FF2B5EF4-FFF2-40B4-BE49-F238E27FC236}">
                <a16:creationId xmlns:a16="http://schemas.microsoft.com/office/drawing/2014/main" id="{B0AC9844-AC4A-4BBC-A5B1-D8DBA3A0907E}"/>
              </a:ext>
            </a:extLst>
          </p:cNvPr>
          <p:cNvSpPr txBox="1"/>
          <p:nvPr/>
        </p:nvSpPr>
        <p:spPr>
          <a:xfrm>
            <a:off x="917835" y="3230091"/>
            <a:ext cx="765418" cy="276999"/>
          </a:xfrm>
          <a:prstGeom prst="rect">
            <a:avLst/>
          </a:prstGeom>
          <a:noFill/>
        </p:spPr>
        <p:txBody>
          <a:bodyPr wrap="square" rtlCol="0">
            <a:spAutoFit/>
          </a:bodyPr>
          <a:lstStyle/>
          <a:p>
            <a:r>
              <a:rPr lang="en-US" sz="1200" b="1" dirty="0"/>
              <a:t>Balance</a:t>
            </a:r>
          </a:p>
        </p:txBody>
      </p:sp>
      <p:sp>
        <p:nvSpPr>
          <p:cNvPr id="39" name="TextBox 38">
            <a:extLst>
              <a:ext uri="{FF2B5EF4-FFF2-40B4-BE49-F238E27FC236}">
                <a16:creationId xmlns:a16="http://schemas.microsoft.com/office/drawing/2014/main" id="{AE3E52D0-667A-4AAE-A078-9943F334B02F}"/>
              </a:ext>
            </a:extLst>
          </p:cNvPr>
          <p:cNvSpPr txBox="1"/>
          <p:nvPr/>
        </p:nvSpPr>
        <p:spPr>
          <a:xfrm>
            <a:off x="1821398" y="3238126"/>
            <a:ext cx="765418" cy="276999"/>
          </a:xfrm>
          <a:prstGeom prst="rect">
            <a:avLst/>
          </a:prstGeom>
          <a:noFill/>
        </p:spPr>
        <p:txBody>
          <a:bodyPr wrap="square" rtlCol="0">
            <a:spAutoFit/>
          </a:bodyPr>
          <a:lstStyle/>
          <a:p>
            <a:r>
              <a:rPr lang="en-US" sz="1200" b="1" dirty="0"/>
              <a:t>6,800</a:t>
            </a:r>
          </a:p>
        </p:txBody>
      </p:sp>
      <p:graphicFrame>
        <p:nvGraphicFramePr>
          <p:cNvPr id="3" name="Table 2">
            <a:extLst>
              <a:ext uri="{FF2B5EF4-FFF2-40B4-BE49-F238E27FC236}">
                <a16:creationId xmlns:a16="http://schemas.microsoft.com/office/drawing/2014/main" id="{974A8693-732F-44FA-A1DF-3D1FF44DC6B7}"/>
              </a:ext>
            </a:extLst>
          </p:cNvPr>
          <p:cNvGraphicFramePr>
            <a:graphicFrameLocks noGrp="1"/>
          </p:cNvGraphicFramePr>
          <p:nvPr>
            <p:extLst/>
          </p:nvPr>
        </p:nvGraphicFramePr>
        <p:xfrm>
          <a:off x="1551735" y="3283168"/>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41" name="TextBox 40">
            <a:extLst>
              <a:ext uri="{FF2B5EF4-FFF2-40B4-BE49-F238E27FC236}">
                <a16:creationId xmlns:a16="http://schemas.microsoft.com/office/drawing/2014/main" id="{20786646-0A9D-4FC4-B97C-8D087A3B7F41}"/>
              </a:ext>
            </a:extLst>
          </p:cNvPr>
          <p:cNvSpPr txBox="1"/>
          <p:nvPr/>
        </p:nvSpPr>
        <p:spPr>
          <a:xfrm>
            <a:off x="1006430" y="3463980"/>
            <a:ext cx="757935" cy="369332"/>
          </a:xfrm>
          <a:prstGeom prst="rect">
            <a:avLst/>
          </a:prstGeom>
          <a:noFill/>
        </p:spPr>
        <p:txBody>
          <a:bodyPr wrap="square" rtlCol="0">
            <a:spAutoFit/>
          </a:bodyPr>
          <a:lstStyle/>
          <a:p>
            <a:r>
              <a:rPr lang="en-US" b="1" dirty="0"/>
              <a:t>5/11</a:t>
            </a:r>
          </a:p>
        </p:txBody>
      </p:sp>
      <p:sp>
        <p:nvSpPr>
          <p:cNvPr id="43" name="TextBox 42">
            <a:extLst>
              <a:ext uri="{FF2B5EF4-FFF2-40B4-BE49-F238E27FC236}">
                <a16:creationId xmlns:a16="http://schemas.microsoft.com/office/drawing/2014/main" id="{CE3BC12F-A45F-42C4-B851-8A1D3F81065B}"/>
              </a:ext>
            </a:extLst>
          </p:cNvPr>
          <p:cNvSpPr txBox="1"/>
          <p:nvPr/>
        </p:nvSpPr>
        <p:spPr>
          <a:xfrm>
            <a:off x="4776990" y="3503700"/>
            <a:ext cx="765418" cy="369332"/>
          </a:xfrm>
          <a:prstGeom prst="rect">
            <a:avLst/>
          </a:prstGeom>
          <a:noFill/>
        </p:spPr>
        <p:txBody>
          <a:bodyPr wrap="square" rtlCol="0">
            <a:spAutoFit/>
          </a:bodyPr>
          <a:lstStyle/>
          <a:p>
            <a:r>
              <a:rPr lang="en-US" b="1" dirty="0"/>
              <a:t>1,500</a:t>
            </a:r>
          </a:p>
        </p:txBody>
      </p:sp>
      <p:sp>
        <p:nvSpPr>
          <p:cNvPr id="44" name="TextBox 43">
            <a:extLst>
              <a:ext uri="{FF2B5EF4-FFF2-40B4-BE49-F238E27FC236}">
                <a16:creationId xmlns:a16="http://schemas.microsoft.com/office/drawing/2014/main" id="{E6A2C32F-9209-44DA-89A1-31B0C0354A77}"/>
              </a:ext>
            </a:extLst>
          </p:cNvPr>
          <p:cNvSpPr txBox="1"/>
          <p:nvPr/>
        </p:nvSpPr>
        <p:spPr>
          <a:xfrm>
            <a:off x="7277355" y="3503700"/>
            <a:ext cx="765418" cy="369332"/>
          </a:xfrm>
          <a:prstGeom prst="rect">
            <a:avLst/>
          </a:prstGeom>
          <a:noFill/>
        </p:spPr>
        <p:txBody>
          <a:bodyPr wrap="square" rtlCol="0">
            <a:spAutoFit/>
          </a:bodyPr>
          <a:lstStyle/>
          <a:p>
            <a:r>
              <a:rPr lang="en-US" b="1" dirty="0"/>
              <a:t>1,500</a:t>
            </a:r>
          </a:p>
        </p:txBody>
      </p:sp>
      <p:sp>
        <p:nvSpPr>
          <p:cNvPr id="48" name="TextBox 47">
            <a:extLst>
              <a:ext uri="{FF2B5EF4-FFF2-40B4-BE49-F238E27FC236}">
                <a16:creationId xmlns:a16="http://schemas.microsoft.com/office/drawing/2014/main" id="{A8AD0015-5651-4130-BB71-A1BEA119B3C0}"/>
              </a:ext>
            </a:extLst>
          </p:cNvPr>
          <p:cNvSpPr txBox="1"/>
          <p:nvPr/>
        </p:nvSpPr>
        <p:spPr>
          <a:xfrm>
            <a:off x="3879535" y="203724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49" name="TextBox 48">
            <a:extLst>
              <a:ext uri="{FF2B5EF4-FFF2-40B4-BE49-F238E27FC236}">
                <a16:creationId xmlns:a16="http://schemas.microsoft.com/office/drawing/2014/main" id="{A1233498-FF0F-4EE2-8341-159A41BD9A04}"/>
              </a:ext>
            </a:extLst>
          </p:cNvPr>
          <p:cNvSpPr txBox="1"/>
          <p:nvPr/>
        </p:nvSpPr>
        <p:spPr>
          <a:xfrm>
            <a:off x="6682828" y="1449103"/>
            <a:ext cx="1046226" cy="584775"/>
          </a:xfrm>
          <a:prstGeom prst="rect">
            <a:avLst/>
          </a:prstGeom>
          <a:noFill/>
        </p:spPr>
        <p:txBody>
          <a:bodyPr wrap="square" rtlCol="0">
            <a:spAutoFit/>
          </a:bodyPr>
          <a:lstStyle/>
          <a:p>
            <a:r>
              <a:rPr lang="en-US" sz="1600" b="1" dirty="0"/>
              <a:t>Accounts </a:t>
            </a:r>
          </a:p>
          <a:p>
            <a:r>
              <a:rPr lang="en-US" sz="1600" b="1" dirty="0"/>
              <a:t>  Payable</a:t>
            </a:r>
          </a:p>
        </p:txBody>
      </p:sp>
      <p:graphicFrame>
        <p:nvGraphicFramePr>
          <p:cNvPr id="47" name="Table 46">
            <a:extLst>
              <a:ext uri="{FF2B5EF4-FFF2-40B4-BE49-F238E27FC236}">
                <a16:creationId xmlns:a16="http://schemas.microsoft.com/office/drawing/2014/main" id="{A9DDB062-6532-4254-A13F-EE5D80B3982B}"/>
              </a:ext>
            </a:extLst>
          </p:cNvPr>
          <p:cNvGraphicFramePr>
            <a:graphicFrameLocks noGrp="1"/>
          </p:cNvGraphicFramePr>
          <p:nvPr>
            <p:extLst/>
          </p:nvPr>
        </p:nvGraphicFramePr>
        <p:xfrm>
          <a:off x="1615535" y="409581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0" name="TextBox 49">
            <a:extLst>
              <a:ext uri="{FF2B5EF4-FFF2-40B4-BE49-F238E27FC236}">
                <a16:creationId xmlns:a16="http://schemas.microsoft.com/office/drawing/2014/main" id="{6CE5386F-FACB-4925-9CBC-F77074734F07}"/>
              </a:ext>
            </a:extLst>
          </p:cNvPr>
          <p:cNvSpPr txBox="1"/>
          <p:nvPr/>
        </p:nvSpPr>
        <p:spPr>
          <a:xfrm>
            <a:off x="995715" y="3813432"/>
            <a:ext cx="757935" cy="369332"/>
          </a:xfrm>
          <a:prstGeom prst="rect">
            <a:avLst/>
          </a:prstGeom>
          <a:noFill/>
        </p:spPr>
        <p:txBody>
          <a:bodyPr wrap="square" rtlCol="0">
            <a:spAutoFit/>
          </a:bodyPr>
          <a:lstStyle/>
          <a:p>
            <a:r>
              <a:rPr lang="en-US" b="1" dirty="0"/>
              <a:t>5/14</a:t>
            </a:r>
          </a:p>
        </p:txBody>
      </p:sp>
      <p:sp>
        <p:nvSpPr>
          <p:cNvPr id="51" name="TextBox 50">
            <a:extLst>
              <a:ext uri="{FF2B5EF4-FFF2-40B4-BE49-F238E27FC236}">
                <a16:creationId xmlns:a16="http://schemas.microsoft.com/office/drawing/2014/main" id="{492BF80C-6BF5-4C6F-BAEA-4C2724A08BBE}"/>
              </a:ext>
            </a:extLst>
          </p:cNvPr>
          <p:cNvSpPr txBox="1"/>
          <p:nvPr/>
        </p:nvSpPr>
        <p:spPr>
          <a:xfrm>
            <a:off x="1717930" y="3798126"/>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2" name="TextBox 51">
            <a:extLst>
              <a:ext uri="{FF2B5EF4-FFF2-40B4-BE49-F238E27FC236}">
                <a16:creationId xmlns:a16="http://schemas.microsoft.com/office/drawing/2014/main" id="{12D4D722-F88D-4533-BD36-3834CDE6B867}"/>
              </a:ext>
            </a:extLst>
          </p:cNvPr>
          <p:cNvSpPr txBox="1"/>
          <p:nvPr/>
        </p:nvSpPr>
        <p:spPr>
          <a:xfrm>
            <a:off x="1871685" y="4072686"/>
            <a:ext cx="765418" cy="276999"/>
          </a:xfrm>
          <a:prstGeom prst="rect">
            <a:avLst/>
          </a:prstGeom>
          <a:noFill/>
        </p:spPr>
        <p:txBody>
          <a:bodyPr wrap="square" rtlCol="0">
            <a:spAutoFit/>
          </a:bodyPr>
          <a:lstStyle/>
          <a:p>
            <a:r>
              <a:rPr lang="en-US" sz="1200" b="1" dirty="0"/>
              <a:t>9,550</a:t>
            </a:r>
          </a:p>
        </p:txBody>
      </p:sp>
      <p:sp>
        <p:nvSpPr>
          <p:cNvPr id="53" name="TextBox 52">
            <a:extLst>
              <a:ext uri="{FF2B5EF4-FFF2-40B4-BE49-F238E27FC236}">
                <a16:creationId xmlns:a16="http://schemas.microsoft.com/office/drawing/2014/main" id="{1DC597C0-D4F0-4B79-B41A-46F3B39E3366}"/>
              </a:ext>
            </a:extLst>
          </p:cNvPr>
          <p:cNvSpPr txBox="1"/>
          <p:nvPr/>
        </p:nvSpPr>
        <p:spPr>
          <a:xfrm>
            <a:off x="4948517" y="3789845"/>
            <a:ext cx="765418" cy="276999"/>
          </a:xfrm>
          <a:prstGeom prst="rect">
            <a:avLst/>
          </a:prstGeom>
          <a:noFill/>
        </p:spPr>
        <p:txBody>
          <a:bodyPr wrap="square" rtlCol="0">
            <a:spAutoFit/>
          </a:bodyPr>
          <a:lstStyle/>
          <a:p>
            <a:r>
              <a:rPr lang="en-US" sz="1200" b="1" dirty="0"/>
              <a:t>2,700</a:t>
            </a:r>
          </a:p>
        </p:txBody>
      </p:sp>
      <p:graphicFrame>
        <p:nvGraphicFramePr>
          <p:cNvPr id="55" name="Table 54">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87299" y="380710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1936">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6" name="TextBox 55">
            <a:extLst>
              <a:ext uri="{FF2B5EF4-FFF2-40B4-BE49-F238E27FC236}">
                <a16:creationId xmlns:a16="http://schemas.microsoft.com/office/drawing/2014/main" id="{92BFE499-A865-4CFB-8BBC-D17FFF6B81A1}"/>
              </a:ext>
            </a:extLst>
          </p:cNvPr>
          <p:cNvSpPr txBox="1"/>
          <p:nvPr/>
        </p:nvSpPr>
        <p:spPr>
          <a:xfrm>
            <a:off x="10316848" y="3815629"/>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4" name="TextBox 53">
            <a:extLst>
              <a:ext uri="{FF2B5EF4-FFF2-40B4-BE49-F238E27FC236}">
                <a16:creationId xmlns:a16="http://schemas.microsoft.com/office/drawing/2014/main" id="{6CE5386F-FACB-4925-9CBC-F77074734F07}"/>
              </a:ext>
            </a:extLst>
          </p:cNvPr>
          <p:cNvSpPr txBox="1"/>
          <p:nvPr/>
        </p:nvSpPr>
        <p:spPr>
          <a:xfrm>
            <a:off x="995714" y="4237382"/>
            <a:ext cx="757935" cy="369332"/>
          </a:xfrm>
          <a:prstGeom prst="rect">
            <a:avLst/>
          </a:prstGeom>
          <a:noFill/>
        </p:spPr>
        <p:txBody>
          <a:bodyPr wrap="square" rtlCol="0">
            <a:spAutoFit/>
          </a:bodyPr>
          <a:lstStyle/>
          <a:p>
            <a:r>
              <a:rPr lang="en-US" b="1" dirty="0"/>
              <a:t>5/17</a:t>
            </a:r>
          </a:p>
        </p:txBody>
      </p:sp>
      <p:sp>
        <p:nvSpPr>
          <p:cNvPr id="57" name="TextBox 56">
            <a:extLst>
              <a:ext uri="{FF2B5EF4-FFF2-40B4-BE49-F238E27FC236}">
                <a16:creationId xmlns:a16="http://schemas.microsoft.com/office/drawing/2014/main" id="{7E8DF7A2-0F1A-40A3-847D-658A01969315}"/>
              </a:ext>
            </a:extLst>
          </p:cNvPr>
          <p:cNvSpPr txBox="1"/>
          <p:nvPr/>
        </p:nvSpPr>
        <p:spPr>
          <a:xfrm>
            <a:off x="5742233" y="4231673"/>
            <a:ext cx="765418" cy="369332"/>
          </a:xfrm>
          <a:prstGeom prst="rect">
            <a:avLst/>
          </a:prstGeom>
          <a:noFill/>
        </p:spPr>
        <p:txBody>
          <a:bodyPr wrap="square" rtlCol="0">
            <a:spAutoFit/>
          </a:bodyPr>
          <a:lstStyle/>
          <a:p>
            <a:r>
              <a:rPr lang="en-US" b="1" dirty="0"/>
              <a:t>300</a:t>
            </a:r>
          </a:p>
        </p:txBody>
      </p:sp>
      <p:sp>
        <p:nvSpPr>
          <p:cNvPr id="58" name="TextBox 57">
            <a:extLst>
              <a:ext uri="{FF2B5EF4-FFF2-40B4-BE49-F238E27FC236}">
                <a16:creationId xmlns:a16="http://schemas.microsoft.com/office/drawing/2014/main" id="{7E8DF7A2-0F1A-40A3-847D-658A01969315}"/>
              </a:ext>
            </a:extLst>
          </p:cNvPr>
          <p:cNvSpPr txBox="1"/>
          <p:nvPr/>
        </p:nvSpPr>
        <p:spPr>
          <a:xfrm>
            <a:off x="9732482" y="4276904"/>
            <a:ext cx="765418" cy="369332"/>
          </a:xfrm>
          <a:prstGeom prst="rect">
            <a:avLst/>
          </a:prstGeom>
          <a:noFill/>
        </p:spPr>
        <p:txBody>
          <a:bodyPr wrap="square" rtlCol="0">
            <a:spAutoFit/>
          </a:bodyPr>
          <a:lstStyle/>
          <a:p>
            <a:r>
              <a:rPr lang="en-US" b="1" dirty="0"/>
              <a:t>300</a:t>
            </a:r>
          </a:p>
        </p:txBody>
      </p:sp>
      <p:graphicFrame>
        <p:nvGraphicFramePr>
          <p:cNvPr id="59" name="Table 58">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78293" y="664015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0" name="TextBox 59">
            <a:extLst>
              <a:ext uri="{FF2B5EF4-FFF2-40B4-BE49-F238E27FC236}">
                <a16:creationId xmlns:a16="http://schemas.microsoft.com/office/drawing/2014/main" id="{1DC597C0-D4F0-4B79-B41A-46F3B39E3366}"/>
              </a:ext>
            </a:extLst>
          </p:cNvPr>
          <p:cNvSpPr txBox="1"/>
          <p:nvPr/>
        </p:nvSpPr>
        <p:spPr>
          <a:xfrm>
            <a:off x="4990168" y="6578301"/>
            <a:ext cx="765418" cy="276999"/>
          </a:xfrm>
          <a:prstGeom prst="rect">
            <a:avLst/>
          </a:prstGeom>
          <a:noFill/>
        </p:spPr>
        <p:txBody>
          <a:bodyPr wrap="square" rtlCol="0">
            <a:spAutoFit/>
          </a:bodyPr>
          <a:lstStyle/>
          <a:p>
            <a:r>
              <a:rPr lang="en-US" sz="1200" b="1" dirty="0"/>
              <a:t>2,400</a:t>
            </a:r>
          </a:p>
        </p:txBody>
      </p:sp>
      <p:sp>
        <p:nvSpPr>
          <p:cNvPr id="61" name="TextBox 60">
            <a:extLst>
              <a:ext uri="{FF2B5EF4-FFF2-40B4-BE49-F238E27FC236}">
                <a16:creationId xmlns:a16="http://schemas.microsoft.com/office/drawing/2014/main" id="{6CD99C10-D99C-4A15-9C8A-FFD84DEA66DC}"/>
              </a:ext>
            </a:extLst>
          </p:cNvPr>
          <p:cNvSpPr txBox="1"/>
          <p:nvPr/>
        </p:nvSpPr>
        <p:spPr>
          <a:xfrm>
            <a:off x="995713" y="4631141"/>
            <a:ext cx="757935" cy="369332"/>
          </a:xfrm>
          <a:prstGeom prst="rect">
            <a:avLst/>
          </a:prstGeom>
          <a:noFill/>
        </p:spPr>
        <p:txBody>
          <a:bodyPr wrap="square" rtlCol="0">
            <a:spAutoFit/>
          </a:bodyPr>
          <a:lstStyle/>
          <a:p>
            <a:r>
              <a:rPr lang="en-US" b="1" dirty="0"/>
              <a:t>5/20</a:t>
            </a:r>
          </a:p>
        </p:txBody>
      </p:sp>
      <p:sp>
        <p:nvSpPr>
          <p:cNvPr id="62" name="TextBox 61">
            <a:extLst>
              <a:ext uri="{FF2B5EF4-FFF2-40B4-BE49-F238E27FC236}">
                <a16:creationId xmlns:a16="http://schemas.microsoft.com/office/drawing/2014/main" id="{A7DFFCD3-1411-4234-BB9B-9D3EE9778F58}"/>
              </a:ext>
            </a:extLst>
          </p:cNvPr>
          <p:cNvSpPr txBox="1"/>
          <p:nvPr/>
        </p:nvSpPr>
        <p:spPr>
          <a:xfrm>
            <a:off x="1891500" y="4635695"/>
            <a:ext cx="581952" cy="369332"/>
          </a:xfrm>
          <a:prstGeom prst="rect">
            <a:avLst/>
          </a:prstGeom>
          <a:noFill/>
        </p:spPr>
        <p:txBody>
          <a:bodyPr wrap="square" rtlCol="0">
            <a:spAutoFit/>
          </a:bodyPr>
          <a:lstStyle/>
          <a:p>
            <a:r>
              <a:rPr lang="en-US" b="1" dirty="0"/>
              <a:t>600</a:t>
            </a:r>
          </a:p>
        </p:txBody>
      </p:sp>
      <p:sp>
        <p:nvSpPr>
          <p:cNvPr id="63" name="TextBox 62">
            <a:extLst>
              <a:ext uri="{FF2B5EF4-FFF2-40B4-BE49-F238E27FC236}">
                <a16:creationId xmlns:a16="http://schemas.microsoft.com/office/drawing/2014/main" id="{93C5C5B4-A566-468B-BDB9-E946A9D7B55A}"/>
              </a:ext>
            </a:extLst>
          </p:cNvPr>
          <p:cNvSpPr txBox="1"/>
          <p:nvPr/>
        </p:nvSpPr>
        <p:spPr>
          <a:xfrm>
            <a:off x="3263259" y="4632968"/>
            <a:ext cx="735321" cy="369332"/>
          </a:xfrm>
          <a:prstGeom prst="rect">
            <a:avLst/>
          </a:prstGeom>
          <a:noFill/>
        </p:spPr>
        <p:txBody>
          <a:bodyPr wrap="square" rtlCol="0">
            <a:spAutoFit/>
          </a:bodyPr>
          <a:lstStyle/>
          <a:p>
            <a:r>
              <a:rPr lang="en-US" b="1" dirty="0"/>
              <a:t>1,400</a:t>
            </a:r>
          </a:p>
        </p:txBody>
      </p:sp>
      <p:sp>
        <p:nvSpPr>
          <p:cNvPr id="64" name="TextBox 63">
            <a:extLst>
              <a:ext uri="{FF2B5EF4-FFF2-40B4-BE49-F238E27FC236}">
                <a16:creationId xmlns:a16="http://schemas.microsoft.com/office/drawing/2014/main" id="{377DAE6D-49A0-4CA7-8DE9-B8764524C70F}"/>
              </a:ext>
            </a:extLst>
          </p:cNvPr>
          <p:cNvSpPr txBox="1"/>
          <p:nvPr/>
        </p:nvSpPr>
        <p:spPr>
          <a:xfrm>
            <a:off x="10364129" y="4601005"/>
            <a:ext cx="714058" cy="369332"/>
          </a:xfrm>
          <a:prstGeom prst="rect">
            <a:avLst/>
          </a:prstGeom>
          <a:noFill/>
        </p:spPr>
        <p:txBody>
          <a:bodyPr wrap="square" rtlCol="0">
            <a:spAutoFit/>
          </a:bodyPr>
          <a:lstStyle/>
          <a:p>
            <a:r>
              <a:rPr lang="en-US" b="1" dirty="0"/>
              <a:t>2,000</a:t>
            </a:r>
          </a:p>
        </p:txBody>
      </p:sp>
      <p:graphicFrame>
        <p:nvGraphicFramePr>
          <p:cNvPr id="66" name="Table 65">
            <a:extLst>
              <a:ext uri="{FF2B5EF4-FFF2-40B4-BE49-F238E27FC236}">
                <a16:creationId xmlns:a16="http://schemas.microsoft.com/office/drawing/2014/main" id="{9A6291D1-DDEE-486D-8B10-3C24F14E8FEC}"/>
              </a:ext>
            </a:extLst>
          </p:cNvPr>
          <p:cNvGraphicFramePr>
            <a:graphicFrameLocks noGrp="1"/>
          </p:cNvGraphicFramePr>
          <p:nvPr>
            <p:extLst/>
          </p:nvPr>
        </p:nvGraphicFramePr>
        <p:xfrm>
          <a:off x="1600298" y="497333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8" name="TextBox 67">
            <a:extLst>
              <a:ext uri="{FF2B5EF4-FFF2-40B4-BE49-F238E27FC236}">
                <a16:creationId xmlns:a16="http://schemas.microsoft.com/office/drawing/2014/main" id="{4A2D6B6F-0A0F-4743-94A8-B35B51775888}"/>
              </a:ext>
            </a:extLst>
          </p:cNvPr>
          <p:cNvSpPr txBox="1"/>
          <p:nvPr/>
        </p:nvSpPr>
        <p:spPr>
          <a:xfrm>
            <a:off x="1813424" y="4956218"/>
            <a:ext cx="1060903" cy="276999"/>
          </a:xfrm>
          <a:prstGeom prst="rect">
            <a:avLst/>
          </a:prstGeom>
          <a:noFill/>
        </p:spPr>
        <p:txBody>
          <a:bodyPr wrap="square" rtlCol="0">
            <a:spAutoFit/>
          </a:bodyPr>
          <a:lstStyle/>
          <a:p>
            <a:r>
              <a:rPr lang="en-US" sz="1200" b="1" dirty="0"/>
              <a:t>10,150</a:t>
            </a:r>
          </a:p>
        </p:txBody>
      </p:sp>
      <p:sp>
        <p:nvSpPr>
          <p:cNvPr id="65" name="TextBox 64">
            <a:extLst>
              <a:ext uri="{FF2B5EF4-FFF2-40B4-BE49-F238E27FC236}">
                <a16:creationId xmlns:a16="http://schemas.microsoft.com/office/drawing/2014/main" id="{C59962E9-768E-4DAC-87D9-097622D758E3}"/>
              </a:ext>
            </a:extLst>
          </p:cNvPr>
          <p:cNvSpPr txBox="1"/>
          <p:nvPr/>
        </p:nvSpPr>
        <p:spPr>
          <a:xfrm>
            <a:off x="1006058" y="5191862"/>
            <a:ext cx="757935" cy="369332"/>
          </a:xfrm>
          <a:prstGeom prst="rect">
            <a:avLst/>
          </a:prstGeom>
          <a:noFill/>
        </p:spPr>
        <p:txBody>
          <a:bodyPr wrap="square" rtlCol="0">
            <a:spAutoFit/>
          </a:bodyPr>
          <a:lstStyle/>
          <a:p>
            <a:r>
              <a:rPr lang="en-US" b="1" dirty="0"/>
              <a:t>5/23</a:t>
            </a:r>
          </a:p>
        </p:txBody>
      </p:sp>
      <p:sp>
        <p:nvSpPr>
          <p:cNvPr id="67" name="TextBox 66">
            <a:extLst>
              <a:ext uri="{FF2B5EF4-FFF2-40B4-BE49-F238E27FC236}">
                <a16:creationId xmlns:a16="http://schemas.microsoft.com/office/drawing/2014/main" id="{2E8BED10-2D13-474A-8A7F-C935BE07E8AC}"/>
              </a:ext>
            </a:extLst>
          </p:cNvPr>
          <p:cNvSpPr txBox="1"/>
          <p:nvPr/>
        </p:nvSpPr>
        <p:spPr>
          <a:xfrm>
            <a:off x="2475303" y="5186105"/>
            <a:ext cx="765418" cy="369332"/>
          </a:xfrm>
          <a:prstGeom prst="rect">
            <a:avLst/>
          </a:prstGeom>
          <a:noFill/>
        </p:spPr>
        <p:txBody>
          <a:bodyPr wrap="square" rtlCol="0">
            <a:spAutoFit/>
          </a:bodyPr>
          <a:lstStyle/>
          <a:p>
            <a:r>
              <a:rPr lang="en-US" b="1" dirty="0"/>
              <a:t>2,100</a:t>
            </a:r>
          </a:p>
        </p:txBody>
      </p:sp>
      <p:graphicFrame>
        <p:nvGraphicFramePr>
          <p:cNvPr id="69" name="Table 68">
            <a:extLst>
              <a:ext uri="{FF2B5EF4-FFF2-40B4-BE49-F238E27FC236}">
                <a16:creationId xmlns:a16="http://schemas.microsoft.com/office/drawing/2014/main" id="{A45B89A1-7BD0-4D73-A441-D623B5298CC1}"/>
              </a:ext>
            </a:extLst>
          </p:cNvPr>
          <p:cNvGraphicFramePr>
            <a:graphicFrameLocks noGrp="1"/>
          </p:cNvGraphicFramePr>
          <p:nvPr>
            <p:extLst/>
          </p:nvPr>
        </p:nvGraphicFramePr>
        <p:xfrm>
          <a:off x="1577121"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0" name="TextBox 69">
            <a:extLst>
              <a:ext uri="{FF2B5EF4-FFF2-40B4-BE49-F238E27FC236}">
                <a16:creationId xmlns:a16="http://schemas.microsoft.com/office/drawing/2014/main" id="{D63FC45D-7B0A-48DF-8CA2-20EF6392532D}"/>
              </a:ext>
            </a:extLst>
          </p:cNvPr>
          <p:cNvSpPr txBox="1"/>
          <p:nvPr/>
        </p:nvSpPr>
        <p:spPr>
          <a:xfrm>
            <a:off x="1891500" y="5412261"/>
            <a:ext cx="1060903" cy="276999"/>
          </a:xfrm>
          <a:prstGeom prst="rect">
            <a:avLst/>
          </a:prstGeom>
          <a:noFill/>
        </p:spPr>
        <p:txBody>
          <a:bodyPr wrap="square" rtlCol="0">
            <a:spAutoFit/>
          </a:bodyPr>
          <a:lstStyle/>
          <a:p>
            <a:r>
              <a:rPr lang="en-US" sz="1200" b="1" dirty="0"/>
              <a:t>8,050</a:t>
            </a:r>
          </a:p>
        </p:txBody>
      </p:sp>
      <p:sp>
        <p:nvSpPr>
          <p:cNvPr id="71" name="TextBox 70">
            <a:extLst>
              <a:ext uri="{FF2B5EF4-FFF2-40B4-BE49-F238E27FC236}">
                <a16:creationId xmlns:a16="http://schemas.microsoft.com/office/drawing/2014/main" id="{B2C45F71-A84F-4369-AF8D-6101F724E523}"/>
              </a:ext>
            </a:extLst>
          </p:cNvPr>
          <p:cNvSpPr txBox="1"/>
          <p:nvPr/>
        </p:nvSpPr>
        <p:spPr>
          <a:xfrm>
            <a:off x="9564124" y="5196012"/>
            <a:ext cx="765418" cy="369332"/>
          </a:xfrm>
          <a:prstGeom prst="rect">
            <a:avLst/>
          </a:prstGeom>
          <a:noFill/>
        </p:spPr>
        <p:txBody>
          <a:bodyPr wrap="square" rtlCol="0">
            <a:spAutoFit/>
          </a:bodyPr>
          <a:lstStyle/>
          <a:p>
            <a:r>
              <a:rPr lang="en-US" b="1" dirty="0"/>
              <a:t>1,200</a:t>
            </a:r>
          </a:p>
        </p:txBody>
      </p:sp>
      <p:sp>
        <p:nvSpPr>
          <p:cNvPr id="72" name="TextBox 71">
            <a:extLst>
              <a:ext uri="{FF2B5EF4-FFF2-40B4-BE49-F238E27FC236}">
                <a16:creationId xmlns:a16="http://schemas.microsoft.com/office/drawing/2014/main" id="{8E60B4B6-229C-465B-8ED7-69223C35F1EE}"/>
              </a:ext>
            </a:extLst>
          </p:cNvPr>
          <p:cNvSpPr txBox="1"/>
          <p:nvPr/>
        </p:nvSpPr>
        <p:spPr>
          <a:xfrm>
            <a:off x="6712312" y="5181428"/>
            <a:ext cx="565043" cy="369332"/>
          </a:xfrm>
          <a:prstGeom prst="rect">
            <a:avLst/>
          </a:prstGeom>
          <a:noFill/>
        </p:spPr>
        <p:txBody>
          <a:bodyPr wrap="square" rtlCol="0">
            <a:spAutoFit/>
          </a:bodyPr>
          <a:lstStyle/>
          <a:p>
            <a:r>
              <a:rPr lang="en-US" b="1" dirty="0"/>
              <a:t>900</a:t>
            </a:r>
          </a:p>
        </p:txBody>
      </p:sp>
      <p:sp>
        <p:nvSpPr>
          <p:cNvPr id="73" name="TextBox 72">
            <a:extLst>
              <a:ext uri="{FF2B5EF4-FFF2-40B4-BE49-F238E27FC236}">
                <a16:creationId xmlns:a16="http://schemas.microsoft.com/office/drawing/2014/main" id="{68460607-06AF-4167-AA5E-D10E515B6784}"/>
              </a:ext>
            </a:extLst>
          </p:cNvPr>
          <p:cNvSpPr txBox="1"/>
          <p:nvPr/>
        </p:nvSpPr>
        <p:spPr>
          <a:xfrm>
            <a:off x="1020923" y="5632829"/>
            <a:ext cx="757935" cy="369332"/>
          </a:xfrm>
          <a:prstGeom prst="rect">
            <a:avLst/>
          </a:prstGeom>
          <a:noFill/>
        </p:spPr>
        <p:txBody>
          <a:bodyPr wrap="square" rtlCol="0">
            <a:spAutoFit/>
          </a:bodyPr>
          <a:lstStyle/>
          <a:p>
            <a:r>
              <a:rPr lang="en-US" b="1" dirty="0"/>
              <a:t>5/26</a:t>
            </a:r>
          </a:p>
        </p:txBody>
      </p:sp>
      <p:graphicFrame>
        <p:nvGraphicFramePr>
          <p:cNvPr id="74" name="Table 73">
            <a:extLst>
              <a:ext uri="{FF2B5EF4-FFF2-40B4-BE49-F238E27FC236}">
                <a16:creationId xmlns:a16="http://schemas.microsoft.com/office/drawing/2014/main" id="{F98723C8-169E-4B0F-B008-E6FACD472FEB}"/>
              </a:ext>
            </a:extLst>
          </p:cNvPr>
          <p:cNvGraphicFramePr>
            <a:graphicFrameLocks noGrp="1"/>
          </p:cNvGraphicFramePr>
          <p:nvPr>
            <p:extLst/>
          </p:nvPr>
        </p:nvGraphicFramePr>
        <p:xfrm>
          <a:off x="7154047"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5" name="TextBox 74">
            <a:extLst>
              <a:ext uri="{FF2B5EF4-FFF2-40B4-BE49-F238E27FC236}">
                <a16:creationId xmlns:a16="http://schemas.microsoft.com/office/drawing/2014/main" id="{C1AA915C-32A8-4D81-9D44-A3AC1A6EB3EB}"/>
              </a:ext>
            </a:extLst>
          </p:cNvPr>
          <p:cNvSpPr txBox="1"/>
          <p:nvPr/>
        </p:nvSpPr>
        <p:spPr>
          <a:xfrm>
            <a:off x="7525836" y="5383932"/>
            <a:ext cx="765418" cy="276999"/>
          </a:xfrm>
          <a:prstGeom prst="rect">
            <a:avLst/>
          </a:prstGeom>
          <a:noFill/>
        </p:spPr>
        <p:txBody>
          <a:bodyPr wrap="square" rtlCol="0">
            <a:spAutoFit/>
          </a:bodyPr>
          <a:lstStyle/>
          <a:p>
            <a:r>
              <a:rPr lang="en-US" sz="1200" b="1" dirty="0"/>
              <a:t>600</a:t>
            </a:r>
          </a:p>
        </p:txBody>
      </p:sp>
      <p:sp>
        <p:nvSpPr>
          <p:cNvPr id="76" name="TextBox 75">
            <a:extLst>
              <a:ext uri="{FF2B5EF4-FFF2-40B4-BE49-F238E27FC236}">
                <a16:creationId xmlns:a16="http://schemas.microsoft.com/office/drawing/2014/main" id="{BF1CC0AF-C518-4F1E-83DA-2BA33D579F24}"/>
              </a:ext>
            </a:extLst>
          </p:cNvPr>
          <p:cNvSpPr txBox="1"/>
          <p:nvPr/>
        </p:nvSpPr>
        <p:spPr>
          <a:xfrm>
            <a:off x="7277355" y="5560271"/>
            <a:ext cx="765418" cy="369332"/>
          </a:xfrm>
          <a:prstGeom prst="rect">
            <a:avLst/>
          </a:prstGeom>
          <a:noFill/>
        </p:spPr>
        <p:txBody>
          <a:bodyPr wrap="square" rtlCol="0">
            <a:spAutoFit/>
          </a:bodyPr>
          <a:lstStyle/>
          <a:p>
            <a:r>
              <a:rPr lang="en-US" b="1" dirty="0"/>
              <a:t>1,000</a:t>
            </a:r>
          </a:p>
        </p:txBody>
      </p:sp>
      <p:sp>
        <p:nvSpPr>
          <p:cNvPr id="77" name="TextBox 76">
            <a:extLst>
              <a:ext uri="{FF2B5EF4-FFF2-40B4-BE49-F238E27FC236}">
                <a16:creationId xmlns:a16="http://schemas.microsoft.com/office/drawing/2014/main" id="{E48642D5-3430-482C-A7B9-8F6CC04A13EE}"/>
              </a:ext>
            </a:extLst>
          </p:cNvPr>
          <p:cNvSpPr txBox="1"/>
          <p:nvPr/>
        </p:nvSpPr>
        <p:spPr>
          <a:xfrm>
            <a:off x="9574840" y="5550591"/>
            <a:ext cx="765418" cy="369332"/>
          </a:xfrm>
          <a:prstGeom prst="rect">
            <a:avLst/>
          </a:prstGeom>
          <a:noFill/>
        </p:spPr>
        <p:txBody>
          <a:bodyPr wrap="square" rtlCol="0">
            <a:spAutoFit/>
          </a:bodyPr>
          <a:lstStyle/>
          <a:p>
            <a:r>
              <a:rPr lang="en-US" b="1" dirty="0"/>
              <a:t>1,000</a:t>
            </a:r>
          </a:p>
        </p:txBody>
      </p:sp>
      <p:graphicFrame>
        <p:nvGraphicFramePr>
          <p:cNvPr id="78" name="Table 77">
            <a:extLst>
              <a:ext uri="{FF2B5EF4-FFF2-40B4-BE49-F238E27FC236}">
                <a16:creationId xmlns:a16="http://schemas.microsoft.com/office/drawing/2014/main" id="{AAF49545-887A-4E4A-B5B6-7DA35045ED3F}"/>
              </a:ext>
            </a:extLst>
          </p:cNvPr>
          <p:cNvGraphicFramePr>
            <a:graphicFrameLocks noGrp="1"/>
          </p:cNvGraphicFramePr>
          <p:nvPr>
            <p:extLst/>
          </p:nvPr>
        </p:nvGraphicFramePr>
        <p:xfrm>
          <a:off x="7186156" y="6645389"/>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9" name="TextBox 78">
            <a:extLst>
              <a:ext uri="{FF2B5EF4-FFF2-40B4-BE49-F238E27FC236}">
                <a16:creationId xmlns:a16="http://schemas.microsoft.com/office/drawing/2014/main" id="{14577372-AB49-4F1E-B1E3-DED18BE98069}"/>
              </a:ext>
            </a:extLst>
          </p:cNvPr>
          <p:cNvSpPr txBox="1"/>
          <p:nvPr/>
        </p:nvSpPr>
        <p:spPr>
          <a:xfrm>
            <a:off x="7456622" y="6565696"/>
            <a:ext cx="765418" cy="276999"/>
          </a:xfrm>
          <a:prstGeom prst="rect">
            <a:avLst/>
          </a:prstGeom>
          <a:noFill/>
        </p:spPr>
        <p:txBody>
          <a:bodyPr wrap="square" rtlCol="0">
            <a:spAutoFit/>
          </a:bodyPr>
          <a:lstStyle/>
          <a:p>
            <a:r>
              <a:rPr lang="en-US" sz="1200" b="1" dirty="0"/>
              <a:t>1,600</a:t>
            </a:r>
          </a:p>
        </p:txBody>
      </p:sp>
      <p:sp>
        <p:nvSpPr>
          <p:cNvPr id="80" name="TextBox 79">
            <a:extLst>
              <a:ext uri="{FF2B5EF4-FFF2-40B4-BE49-F238E27FC236}">
                <a16:creationId xmlns:a16="http://schemas.microsoft.com/office/drawing/2014/main" id="{C863B0EB-FEC4-4A6B-BE2E-3F084FB9AD1D}"/>
              </a:ext>
            </a:extLst>
          </p:cNvPr>
          <p:cNvSpPr txBox="1"/>
          <p:nvPr/>
        </p:nvSpPr>
        <p:spPr>
          <a:xfrm>
            <a:off x="1020923" y="5939858"/>
            <a:ext cx="757935" cy="369332"/>
          </a:xfrm>
          <a:prstGeom prst="rect">
            <a:avLst/>
          </a:prstGeom>
          <a:noFill/>
        </p:spPr>
        <p:txBody>
          <a:bodyPr wrap="square" rtlCol="0">
            <a:spAutoFit/>
          </a:bodyPr>
          <a:lstStyle/>
          <a:p>
            <a:r>
              <a:rPr lang="en-US" b="1" dirty="0"/>
              <a:t>5/31</a:t>
            </a:r>
          </a:p>
        </p:txBody>
      </p:sp>
      <p:sp>
        <p:nvSpPr>
          <p:cNvPr id="81" name="TextBox 80">
            <a:extLst>
              <a:ext uri="{FF2B5EF4-FFF2-40B4-BE49-F238E27FC236}">
                <a16:creationId xmlns:a16="http://schemas.microsoft.com/office/drawing/2014/main" id="{0960FBAA-FFC3-47B1-8F86-93417B2A1E5D}"/>
              </a:ext>
            </a:extLst>
          </p:cNvPr>
          <p:cNvSpPr txBox="1"/>
          <p:nvPr/>
        </p:nvSpPr>
        <p:spPr>
          <a:xfrm>
            <a:off x="2654074" y="5939858"/>
            <a:ext cx="735321" cy="369332"/>
          </a:xfrm>
          <a:prstGeom prst="rect">
            <a:avLst/>
          </a:prstGeom>
          <a:noFill/>
        </p:spPr>
        <p:txBody>
          <a:bodyPr wrap="square" rtlCol="0">
            <a:spAutoFit/>
          </a:bodyPr>
          <a:lstStyle/>
          <a:p>
            <a:r>
              <a:rPr lang="en-US" b="1" dirty="0"/>
              <a:t>500</a:t>
            </a:r>
          </a:p>
        </p:txBody>
      </p:sp>
      <p:sp>
        <p:nvSpPr>
          <p:cNvPr id="82" name="TextBox 81">
            <a:extLst>
              <a:ext uri="{FF2B5EF4-FFF2-40B4-BE49-F238E27FC236}">
                <a16:creationId xmlns:a16="http://schemas.microsoft.com/office/drawing/2014/main" id="{02705595-0438-4986-9C10-20A957FCFF52}"/>
              </a:ext>
            </a:extLst>
          </p:cNvPr>
          <p:cNvSpPr txBox="1"/>
          <p:nvPr/>
        </p:nvSpPr>
        <p:spPr>
          <a:xfrm>
            <a:off x="8242397" y="5939858"/>
            <a:ext cx="735321" cy="369332"/>
          </a:xfrm>
          <a:prstGeom prst="rect">
            <a:avLst/>
          </a:prstGeom>
          <a:noFill/>
        </p:spPr>
        <p:txBody>
          <a:bodyPr wrap="square" rtlCol="0">
            <a:spAutoFit/>
          </a:bodyPr>
          <a:lstStyle/>
          <a:p>
            <a:r>
              <a:rPr lang="en-US" b="1" dirty="0"/>
              <a:t>500</a:t>
            </a:r>
          </a:p>
        </p:txBody>
      </p:sp>
      <p:graphicFrame>
        <p:nvGraphicFramePr>
          <p:cNvPr id="83" name="Table 82">
            <a:extLst>
              <a:ext uri="{FF2B5EF4-FFF2-40B4-BE49-F238E27FC236}">
                <a16:creationId xmlns:a16="http://schemas.microsoft.com/office/drawing/2014/main" id="{20762EF5-AD86-4F9A-9068-4AE515604094}"/>
              </a:ext>
            </a:extLst>
          </p:cNvPr>
          <p:cNvGraphicFramePr>
            <a:graphicFrameLocks noGrp="1"/>
          </p:cNvGraphicFramePr>
          <p:nvPr>
            <p:extLst/>
          </p:nvPr>
        </p:nvGraphicFramePr>
        <p:xfrm>
          <a:off x="8684027"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84" name="Table 83">
            <a:extLst>
              <a:ext uri="{FF2B5EF4-FFF2-40B4-BE49-F238E27FC236}">
                <a16:creationId xmlns:a16="http://schemas.microsoft.com/office/drawing/2014/main" id="{7C9106D5-5BE9-47F8-B5DB-75BCF10166C6}"/>
              </a:ext>
            </a:extLst>
          </p:cNvPr>
          <p:cNvGraphicFramePr>
            <a:graphicFrameLocks noGrp="1"/>
          </p:cNvGraphicFramePr>
          <p:nvPr>
            <p:extLst/>
          </p:nvPr>
        </p:nvGraphicFramePr>
        <p:xfrm>
          <a:off x="1592806" y="623014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85" name="TextBox 84">
            <a:extLst>
              <a:ext uri="{FF2B5EF4-FFF2-40B4-BE49-F238E27FC236}">
                <a16:creationId xmlns:a16="http://schemas.microsoft.com/office/drawing/2014/main" id="{0F7816E2-EAD9-4F14-B2A4-C00F27DFBDCA}"/>
              </a:ext>
            </a:extLst>
          </p:cNvPr>
          <p:cNvSpPr txBox="1"/>
          <p:nvPr/>
        </p:nvSpPr>
        <p:spPr>
          <a:xfrm>
            <a:off x="1882724" y="6578301"/>
            <a:ext cx="765418" cy="276999"/>
          </a:xfrm>
          <a:prstGeom prst="rect">
            <a:avLst/>
          </a:prstGeom>
          <a:noFill/>
        </p:spPr>
        <p:txBody>
          <a:bodyPr wrap="square" rtlCol="0">
            <a:spAutoFit/>
          </a:bodyPr>
          <a:lstStyle/>
          <a:p>
            <a:r>
              <a:rPr lang="en-US" sz="1200" b="1" dirty="0"/>
              <a:t>7,750</a:t>
            </a:r>
          </a:p>
        </p:txBody>
      </p:sp>
      <p:sp>
        <p:nvSpPr>
          <p:cNvPr id="86" name="TextBox 85">
            <a:extLst>
              <a:ext uri="{FF2B5EF4-FFF2-40B4-BE49-F238E27FC236}">
                <a16:creationId xmlns:a16="http://schemas.microsoft.com/office/drawing/2014/main" id="{934A0127-7F70-4F22-B8E8-701946211CED}"/>
              </a:ext>
            </a:extLst>
          </p:cNvPr>
          <p:cNvSpPr txBox="1"/>
          <p:nvPr/>
        </p:nvSpPr>
        <p:spPr>
          <a:xfrm>
            <a:off x="1899721" y="6170775"/>
            <a:ext cx="765418" cy="276999"/>
          </a:xfrm>
          <a:prstGeom prst="rect">
            <a:avLst/>
          </a:prstGeom>
          <a:noFill/>
        </p:spPr>
        <p:txBody>
          <a:bodyPr wrap="square" rtlCol="0">
            <a:spAutoFit/>
          </a:bodyPr>
          <a:lstStyle/>
          <a:p>
            <a:r>
              <a:rPr lang="en-US" sz="1200" b="1" dirty="0"/>
              <a:t>7,550</a:t>
            </a:r>
          </a:p>
        </p:txBody>
      </p:sp>
      <p:sp>
        <p:nvSpPr>
          <p:cNvPr id="87" name="TextBox 86">
            <a:extLst>
              <a:ext uri="{FF2B5EF4-FFF2-40B4-BE49-F238E27FC236}">
                <a16:creationId xmlns:a16="http://schemas.microsoft.com/office/drawing/2014/main" id="{72412398-F9B5-4BCC-B007-2AE87940AD15}"/>
              </a:ext>
            </a:extLst>
          </p:cNvPr>
          <p:cNvSpPr txBox="1"/>
          <p:nvPr/>
        </p:nvSpPr>
        <p:spPr>
          <a:xfrm>
            <a:off x="8977718" y="6565696"/>
            <a:ext cx="765418" cy="276999"/>
          </a:xfrm>
          <a:prstGeom prst="rect">
            <a:avLst/>
          </a:prstGeom>
          <a:noFill/>
        </p:spPr>
        <p:txBody>
          <a:bodyPr wrap="square" rtlCol="0">
            <a:spAutoFit/>
          </a:bodyPr>
          <a:lstStyle/>
          <a:p>
            <a:r>
              <a:rPr lang="en-US" sz="1200" b="1" dirty="0"/>
              <a:t>7,500</a:t>
            </a:r>
          </a:p>
        </p:txBody>
      </p:sp>
      <p:sp>
        <p:nvSpPr>
          <p:cNvPr id="88" name="TextBox 87">
            <a:extLst>
              <a:ext uri="{FF2B5EF4-FFF2-40B4-BE49-F238E27FC236}">
                <a16:creationId xmlns:a16="http://schemas.microsoft.com/office/drawing/2014/main" id="{A9093C6B-F8C3-45CD-BAC6-D490AB1B27C8}"/>
              </a:ext>
            </a:extLst>
          </p:cNvPr>
          <p:cNvSpPr txBox="1"/>
          <p:nvPr/>
        </p:nvSpPr>
        <p:spPr>
          <a:xfrm>
            <a:off x="1027464" y="6341697"/>
            <a:ext cx="757935" cy="369332"/>
          </a:xfrm>
          <a:prstGeom prst="rect">
            <a:avLst/>
          </a:prstGeom>
          <a:noFill/>
        </p:spPr>
        <p:txBody>
          <a:bodyPr wrap="square" rtlCol="0">
            <a:spAutoFit/>
          </a:bodyPr>
          <a:lstStyle/>
          <a:p>
            <a:r>
              <a:rPr lang="en-US" b="1" dirty="0"/>
              <a:t>5/31</a:t>
            </a:r>
          </a:p>
        </p:txBody>
      </p:sp>
      <p:sp>
        <p:nvSpPr>
          <p:cNvPr id="89" name="TextBox 88">
            <a:extLst>
              <a:ext uri="{FF2B5EF4-FFF2-40B4-BE49-F238E27FC236}">
                <a16:creationId xmlns:a16="http://schemas.microsoft.com/office/drawing/2014/main" id="{8E5BA272-9DE5-4956-9A5A-7E07BCDC4FB4}"/>
              </a:ext>
            </a:extLst>
          </p:cNvPr>
          <p:cNvSpPr txBox="1"/>
          <p:nvPr/>
        </p:nvSpPr>
        <p:spPr>
          <a:xfrm>
            <a:off x="1901782" y="6350053"/>
            <a:ext cx="735321" cy="369332"/>
          </a:xfrm>
          <a:prstGeom prst="rect">
            <a:avLst/>
          </a:prstGeom>
          <a:noFill/>
        </p:spPr>
        <p:txBody>
          <a:bodyPr wrap="square" rtlCol="0">
            <a:spAutoFit/>
          </a:bodyPr>
          <a:lstStyle/>
          <a:p>
            <a:r>
              <a:rPr lang="en-US" b="1" dirty="0"/>
              <a:t>200</a:t>
            </a:r>
          </a:p>
        </p:txBody>
      </p:sp>
      <p:sp>
        <p:nvSpPr>
          <p:cNvPr id="90" name="TextBox 89">
            <a:extLst>
              <a:ext uri="{FF2B5EF4-FFF2-40B4-BE49-F238E27FC236}">
                <a16:creationId xmlns:a16="http://schemas.microsoft.com/office/drawing/2014/main" id="{C92D03D3-9264-4D79-90CB-23BDA8FEC5D9}"/>
              </a:ext>
            </a:extLst>
          </p:cNvPr>
          <p:cNvSpPr txBox="1"/>
          <p:nvPr/>
        </p:nvSpPr>
        <p:spPr>
          <a:xfrm>
            <a:off x="4195663" y="6319327"/>
            <a:ext cx="735321" cy="369332"/>
          </a:xfrm>
          <a:prstGeom prst="rect">
            <a:avLst/>
          </a:prstGeom>
          <a:noFill/>
        </p:spPr>
        <p:txBody>
          <a:bodyPr wrap="square" rtlCol="0">
            <a:spAutoFit/>
          </a:bodyPr>
          <a:lstStyle/>
          <a:p>
            <a:r>
              <a:rPr lang="en-US" b="1" dirty="0"/>
              <a:t>200</a:t>
            </a:r>
          </a:p>
        </p:txBody>
      </p:sp>
      <p:sp>
        <p:nvSpPr>
          <p:cNvPr id="91" name="TextBox 90">
            <a:extLst>
              <a:ext uri="{FF2B5EF4-FFF2-40B4-BE49-F238E27FC236}">
                <a16:creationId xmlns:a16="http://schemas.microsoft.com/office/drawing/2014/main" id="{CD0F4985-9774-49D4-97FD-71E2C2A5D0AC}"/>
              </a:ext>
            </a:extLst>
          </p:cNvPr>
          <p:cNvSpPr txBox="1"/>
          <p:nvPr/>
        </p:nvSpPr>
        <p:spPr>
          <a:xfrm>
            <a:off x="3245526" y="1486437"/>
            <a:ext cx="1258590" cy="584775"/>
          </a:xfrm>
          <a:prstGeom prst="rect">
            <a:avLst/>
          </a:prstGeom>
          <a:noFill/>
        </p:spPr>
        <p:txBody>
          <a:bodyPr wrap="square" rtlCol="0">
            <a:spAutoFit/>
          </a:bodyPr>
          <a:lstStyle/>
          <a:p>
            <a:r>
              <a:rPr lang="en-US" sz="1600" b="1" dirty="0"/>
              <a:t>   Accounts </a:t>
            </a:r>
          </a:p>
          <a:p>
            <a:r>
              <a:rPr lang="en-US" sz="1600" b="1" dirty="0"/>
              <a:t>  Receivable</a:t>
            </a:r>
          </a:p>
        </p:txBody>
      </p:sp>
      <p:sp>
        <p:nvSpPr>
          <p:cNvPr id="92" name="TextBox 91">
            <a:extLst>
              <a:ext uri="{FF2B5EF4-FFF2-40B4-BE49-F238E27FC236}">
                <a16:creationId xmlns:a16="http://schemas.microsoft.com/office/drawing/2014/main" id="{4DE1E56D-33A3-413E-9F19-47A718FA4EBF}"/>
              </a:ext>
            </a:extLst>
          </p:cNvPr>
          <p:cNvSpPr txBox="1"/>
          <p:nvPr/>
        </p:nvSpPr>
        <p:spPr>
          <a:xfrm>
            <a:off x="3440057" y="6585643"/>
            <a:ext cx="765418" cy="276999"/>
          </a:xfrm>
          <a:prstGeom prst="rect">
            <a:avLst/>
          </a:prstGeom>
          <a:noFill/>
        </p:spPr>
        <p:txBody>
          <a:bodyPr wrap="square" rtlCol="0">
            <a:spAutoFit/>
          </a:bodyPr>
          <a:lstStyle/>
          <a:p>
            <a:r>
              <a:rPr lang="en-US" sz="1200" b="1" dirty="0"/>
              <a:t>1,200</a:t>
            </a:r>
          </a:p>
        </p:txBody>
      </p:sp>
      <p:sp>
        <p:nvSpPr>
          <p:cNvPr id="93" name="TextBox 92">
            <a:extLst>
              <a:ext uri="{FF2B5EF4-FFF2-40B4-BE49-F238E27FC236}">
                <a16:creationId xmlns:a16="http://schemas.microsoft.com/office/drawing/2014/main" id="{F8FEABD2-427C-4218-A55B-F5175DEC4616}"/>
              </a:ext>
            </a:extLst>
          </p:cNvPr>
          <p:cNvSpPr txBox="1"/>
          <p:nvPr/>
        </p:nvSpPr>
        <p:spPr>
          <a:xfrm>
            <a:off x="9744357" y="6565696"/>
            <a:ext cx="765418" cy="276999"/>
          </a:xfrm>
          <a:prstGeom prst="rect">
            <a:avLst/>
          </a:prstGeom>
          <a:noFill/>
        </p:spPr>
        <p:txBody>
          <a:bodyPr wrap="square" rtlCol="0">
            <a:spAutoFit/>
          </a:bodyPr>
          <a:lstStyle/>
          <a:p>
            <a:r>
              <a:rPr lang="en-US" sz="1200" b="1" dirty="0"/>
              <a:t>2,500</a:t>
            </a:r>
          </a:p>
        </p:txBody>
      </p:sp>
      <p:sp>
        <p:nvSpPr>
          <p:cNvPr id="94" name="TextBox 93">
            <a:extLst>
              <a:ext uri="{FF2B5EF4-FFF2-40B4-BE49-F238E27FC236}">
                <a16:creationId xmlns:a16="http://schemas.microsoft.com/office/drawing/2014/main" id="{454E818B-D5E5-4A4A-8B28-DD8080ED583A}"/>
              </a:ext>
            </a:extLst>
          </p:cNvPr>
          <p:cNvSpPr txBox="1"/>
          <p:nvPr/>
        </p:nvSpPr>
        <p:spPr>
          <a:xfrm>
            <a:off x="10510322" y="6566933"/>
            <a:ext cx="765418" cy="276999"/>
          </a:xfrm>
          <a:prstGeom prst="rect">
            <a:avLst/>
          </a:prstGeom>
          <a:noFill/>
        </p:spPr>
        <p:txBody>
          <a:bodyPr wrap="square" rtlCol="0">
            <a:spAutoFit/>
          </a:bodyPr>
          <a:lstStyle/>
          <a:p>
            <a:r>
              <a:rPr lang="en-US" sz="1200" b="1" dirty="0"/>
              <a:t>4,750</a:t>
            </a:r>
          </a:p>
        </p:txBody>
      </p:sp>
      <p:graphicFrame>
        <p:nvGraphicFramePr>
          <p:cNvPr id="95" name="Table 94">
            <a:extLst>
              <a:ext uri="{FF2B5EF4-FFF2-40B4-BE49-F238E27FC236}">
                <a16:creationId xmlns:a16="http://schemas.microsoft.com/office/drawing/2014/main" id="{76BC2FE0-0C32-4211-9F5A-A4A87D559EC2}"/>
              </a:ext>
            </a:extLst>
          </p:cNvPr>
          <p:cNvGraphicFramePr>
            <a:graphicFrameLocks noGrp="1"/>
          </p:cNvGraphicFramePr>
          <p:nvPr>
            <p:extLst/>
          </p:nvPr>
        </p:nvGraphicFramePr>
        <p:xfrm>
          <a:off x="1571691" y="6641011"/>
          <a:ext cx="757288" cy="365760"/>
        </p:xfrm>
        <a:graphic>
          <a:graphicData uri="http://schemas.openxmlformats.org/drawingml/2006/table">
            <a:tbl>
              <a:tblPr/>
              <a:tblGrid>
                <a:gridCol w="75728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7" name="Table 96">
            <a:extLst>
              <a:ext uri="{FF2B5EF4-FFF2-40B4-BE49-F238E27FC236}">
                <a16:creationId xmlns:a16="http://schemas.microsoft.com/office/drawing/2014/main" id="{D694B5D6-4F26-4F53-8882-39D28738BCEF}"/>
              </a:ext>
            </a:extLst>
          </p:cNvPr>
          <p:cNvGraphicFramePr>
            <a:graphicFrameLocks noGrp="1"/>
          </p:cNvGraphicFramePr>
          <p:nvPr>
            <p:extLst/>
          </p:nvPr>
        </p:nvGraphicFramePr>
        <p:xfrm>
          <a:off x="9451569" y="6630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8" name="Table 97">
            <a:extLst>
              <a:ext uri="{FF2B5EF4-FFF2-40B4-BE49-F238E27FC236}">
                <a16:creationId xmlns:a16="http://schemas.microsoft.com/office/drawing/2014/main" id="{0CE6ACBC-981D-4E76-8D1E-7C3A09708FB8}"/>
              </a:ext>
            </a:extLst>
          </p:cNvPr>
          <p:cNvGraphicFramePr>
            <a:graphicFrameLocks noGrp="1"/>
          </p:cNvGraphicFramePr>
          <p:nvPr>
            <p:extLst/>
          </p:nvPr>
        </p:nvGraphicFramePr>
        <p:xfrm>
          <a:off x="3134054"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9" name="Table 98">
            <a:extLst>
              <a:ext uri="{FF2B5EF4-FFF2-40B4-BE49-F238E27FC236}">
                <a16:creationId xmlns:a16="http://schemas.microsoft.com/office/drawing/2014/main" id="{5D169DAC-63C8-41D5-B402-629D2EB3A57F}"/>
              </a:ext>
            </a:extLst>
          </p:cNvPr>
          <p:cNvGraphicFramePr>
            <a:graphicFrameLocks noGrp="1"/>
          </p:cNvGraphicFramePr>
          <p:nvPr>
            <p:extLst/>
          </p:nvPr>
        </p:nvGraphicFramePr>
        <p:xfrm>
          <a:off x="10207717" y="662483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9" name="Rectangle 8"/>
          <p:cNvSpPr/>
          <p:nvPr/>
        </p:nvSpPr>
        <p:spPr>
          <a:xfrm>
            <a:off x="3137990" y="107832"/>
            <a:ext cx="554773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Five Basic Data Arrangements</a:t>
            </a:r>
            <a:endParaRPr lang="en-US" sz="2800" dirty="0">
              <a:solidFill>
                <a:schemeClr val="accent1">
                  <a:lumMod val="50000"/>
                </a:schemeClr>
              </a:solidFill>
              <a:latin typeface="Times" panose="02020603050405020304" pitchFamily="18" charset="0"/>
              <a:ea typeface="MS Mincho"/>
              <a:cs typeface="Times New Roman" panose="02020603050405020304" pitchFamily="18" charset="0"/>
            </a:endParaRPr>
          </a:p>
        </p:txBody>
      </p:sp>
      <p:sp>
        <p:nvSpPr>
          <p:cNvPr id="23" name="Rectangle 22"/>
          <p:cNvSpPr/>
          <p:nvPr/>
        </p:nvSpPr>
        <p:spPr>
          <a:xfrm>
            <a:off x="901226" y="795307"/>
            <a:ext cx="10468598" cy="861774"/>
          </a:xfrm>
          <a:prstGeom prst="rect">
            <a:avLst/>
          </a:prstGeom>
        </p:spPr>
        <p:txBody>
          <a:bodyPr wrap="square">
            <a:spAutoFit/>
          </a:bodyPr>
          <a:lstStyle/>
          <a:p>
            <a:r>
              <a:rPr lang="en-US" sz="1600" b="1" dirty="0">
                <a:latin typeface="Times New Roman" panose="02020603050405020304" pitchFamily="18" charset="0"/>
                <a:ea typeface="MS Mincho"/>
                <a:cs typeface="Times New Roman" panose="02020603050405020304" pitchFamily="18" charset="0"/>
              </a:rPr>
              <a:t>Review: </a:t>
            </a:r>
            <a:r>
              <a:rPr lang="en-US" sz="1600" dirty="0">
                <a:latin typeface="Times New Roman" panose="02020603050405020304" pitchFamily="18" charset="0"/>
                <a:ea typeface="MS Mincho"/>
                <a:cs typeface="Times New Roman" panose="02020603050405020304" pitchFamily="18" charset="0"/>
              </a:rPr>
              <a:t>In Learning Goal 11, we developed a system to record transactions in a table.  Shown below is the completed table that we used in our examples.   </a:t>
            </a:r>
            <a:endParaRPr lang="en-US" sz="1600"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535891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C32382-02EA-4A78-B253-BB052B7F4981}"/>
              </a:ext>
            </a:extLst>
          </p:cNvPr>
          <p:cNvGraphicFramePr>
            <a:graphicFrameLocks noGrp="1"/>
          </p:cNvGraphicFramePr>
          <p:nvPr>
            <p:extLst/>
          </p:nvPr>
        </p:nvGraphicFramePr>
        <p:xfrm>
          <a:off x="1539295" y="2026187"/>
          <a:ext cx="4659107" cy="4831807"/>
        </p:xfrm>
        <a:graphic>
          <a:graphicData uri="http://schemas.openxmlformats.org/drawingml/2006/table">
            <a:tbl>
              <a:tblPr firstRow="1" bandRow="1">
                <a:tableStyleId>{5C22544A-7EE6-4342-B048-85BDC9FD1C3A}</a:tableStyleId>
              </a:tblPr>
              <a:tblGrid>
                <a:gridCol w="795649">
                  <a:extLst>
                    <a:ext uri="{9D8B030D-6E8A-4147-A177-3AD203B41FA5}">
                      <a16:colId xmlns:a16="http://schemas.microsoft.com/office/drawing/2014/main" val="3022953582"/>
                    </a:ext>
                  </a:extLst>
                </a:gridCol>
                <a:gridCol w="767274">
                  <a:extLst>
                    <a:ext uri="{9D8B030D-6E8A-4147-A177-3AD203B41FA5}">
                      <a16:colId xmlns:a16="http://schemas.microsoft.com/office/drawing/2014/main" val="3882599105"/>
                    </a:ext>
                  </a:extLst>
                </a:gridCol>
                <a:gridCol w="774046">
                  <a:extLst>
                    <a:ext uri="{9D8B030D-6E8A-4147-A177-3AD203B41FA5}">
                      <a16:colId xmlns:a16="http://schemas.microsoft.com/office/drawing/2014/main" val="1151896857"/>
                    </a:ext>
                  </a:extLst>
                </a:gridCol>
                <a:gridCol w="774046">
                  <a:extLst>
                    <a:ext uri="{9D8B030D-6E8A-4147-A177-3AD203B41FA5}">
                      <a16:colId xmlns:a16="http://schemas.microsoft.com/office/drawing/2014/main" val="1788540601"/>
                    </a:ext>
                  </a:extLst>
                </a:gridCol>
                <a:gridCol w="774046">
                  <a:extLst>
                    <a:ext uri="{9D8B030D-6E8A-4147-A177-3AD203B41FA5}">
                      <a16:colId xmlns:a16="http://schemas.microsoft.com/office/drawing/2014/main" val="4086622036"/>
                    </a:ext>
                  </a:extLst>
                </a:gridCol>
                <a:gridCol w="774046">
                  <a:extLst>
                    <a:ext uri="{9D8B030D-6E8A-4147-A177-3AD203B41FA5}">
                      <a16:colId xmlns:a16="http://schemas.microsoft.com/office/drawing/2014/main" val="2458802061"/>
                    </a:ext>
                  </a:extLst>
                </a:gridCol>
              </a:tblGrid>
              <a:tr h="643207">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7150">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7150">
                <a:tc>
                  <a:txBody>
                    <a:bodyPr/>
                    <a:lstStyle/>
                    <a:p>
                      <a:endParaRPr lang="en-US"/>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8" name="TextBox 7">
            <a:extLst>
              <a:ext uri="{FF2B5EF4-FFF2-40B4-BE49-F238E27FC236}">
                <a16:creationId xmlns:a16="http://schemas.microsoft.com/office/drawing/2014/main" id="{5DA19369-3B30-4F9F-BD6F-9DF81E2EF967}"/>
              </a:ext>
            </a:extLst>
          </p:cNvPr>
          <p:cNvSpPr txBox="1"/>
          <p:nvPr/>
        </p:nvSpPr>
        <p:spPr>
          <a:xfrm>
            <a:off x="1692250" y="2574698"/>
            <a:ext cx="765418" cy="369332"/>
          </a:xfrm>
          <a:prstGeom prst="rect">
            <a:avLst/>
          </a:prstGeom>
          <a:noFill/>
        </p:spPr>
        <p:txBody>
          <a:bodyPr wrap="square" rtlCol="0">
            <a:spAutoFit/>
          </a:bodyPr>
          <a:lstStyle/>
          <a:p>
            <a:r>
              <a:rPr lang="en-US" b="1" dirty="0"/>
              <a:t>8,000</a:t>
            </a:r>
          </a:p>
        </p:txBody>
      </p:sp>
      <p:sp>
        <p:nvSpPr>
          <p:cNvPr id="10" name="TextBox 9">
            <a:extLst>
              <a:ext uri="{FF2B5EF4-FFF2-40B4-BE49-F238E27FC236}">
                <a16:creationId xmlns:a16="http://schemas.microsoft.com/office/drawing/2014/main" id="{87005556-FB17-4CDF-BE6E-64E39438CCCA}"/>
              </a:ext>
            </a:extLst>
          </p:cNvPr>
          <p:cNvSpPr txBox="1"/>
          <p:nvPr/>
        </p:nvSpPr>
        <p:spPr>
          <a:xfrm>
            <a:off x="1987324" y="1676792"/>
            <a:ext cx="666750" cy="338554"/>
          </a:xfrm>
          <a:prstGeom prst="rect">
            <a:avLst/>
          </a:prstGeom>
          <a:noFill/>
        </p:spPr>
        <p:txBody>
          <a:bodyPr wrap="square" rtlCol="0">
            <a:spAutoFit/>
          </a:bodyPr>
          <a:lstStyle/>
          <a:p>
            <a:r>
              <a:rPr lang="en-US" sz="1600" b="1" dirty="0"/>
              <a:t>Cash</a:t>
            </a:r>
          </a:p>
        </p:txBody>
      </p:sp>
      <p:sp>
        <p:nvSpPr>
          <p:cNvPr id="11" name="TextBox 10">
            <a:extLst>
              <a:ext uri="{FF2B5EF4-FFF2-40B4-BE49-F238E27FC236}">
                <a16:creationId xmlns:a16="http://schemas.microsoft.com/office/drawing/2014/main" id="{F2FCCEF2-6863-4AE1-9BE3-0D948E09E4CC}"/>
              </a:ext>
            </a:extLst>
          </p:cNvPr>
          <p:cNvSpPr txBox="1"/>
          <p:nvPr/>
        </p:nvSpPr>
        <p:spPr>
          <a:xfrm>
            <a:off x="1518621" y="2039878"/>
            <a:ext cx="781675"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2" name="TextBox 11">
            <a:extLst>
              <a:ext uri="{FF2B5EF4-FFF2-40B4-BE49-F238E27FC236}">
                <a16:creationId xmlns:a16="http://schemas.microsoft.com/office/drawing/2014/main" id="{E1B61305-F594-4252-ADB6-E800F9294B80}"/>
              </a:ext>
            </a:extLst>
          </p:cNvPr>
          <p:cNvSpPr txBox="1"/>
          <p:nvPr/>
        </p:nvSpPr>
        <p:spPr>
          <a:xfrm>
            <a:off x="2367361" y="2036286"/>
            <a:ext cx="75552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13" name="TextBox 12">
            <a:extLst>
              <a:ext uri="{FF2B5EF4-FFF2-40B4-BE49-F238E27FC236}">
                <a16:creationId xmlns:a16="http://schemas.microsoft.com/office/drawing/2014/main" id="{29B07D78-93B0-4485-93FD-478CEC1C7EC9}"/>
              </a:ext>
            </a:extLst>
          </p:cNvPr>
          <p:cNvSpPr txBox="1"/>
          <p:nvPr/>
        </p:nvSpPr>
        <p:spPr>
          <a:xfrm>
            <a:off x="7374822" y="1896435"/>
            <a:ext cx="73935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4" name="TextBox 13">
            <a:extLst>
              <a:ext uri="{FF2B5EF4-FFF2-40B4-BE49-F238E27FC236}">
                <a16:creationId xmlns:a16="http://schemas.microsoft.com/office/drawing/2014/main" id="{CC87DC5C-8ED3-47FD-B5F0-1853482368D1}"/>
              </a:ext>
            </a:extLst>
          </p:cNvPr>
          <p:cNvSpPr txBox="1"/>
          <p:nvPr/>
        </p:nvSpPr>
        <p:spPr>
          <a:xfrm>
            <a:off x="5346275" y="204042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6" name="TextBox 15">
            <a:extLst>
              <a:ext uri="{FF2B5EF4-FFF2-40B4-BE49-F238E27FC236}">
                <a16:creationId xmlns:a16="http://schemas.microsoft.com/office/drawing/2014/main" id="{3D192B61-0BE5-4282-95B6-3130C259866C}"/>
              </a:ext>
            </a:extLst>
          </p:cNvPr>
          <p:cNvSpPr txBox="1"/>
          <p:nvPr/>
        </p:nvSpPr>
        <p:spPr>
          <a:xfrm>
            <a:off x="3128080" y="2033721"/>
            <a:ext cx="755526" cy="784830"/>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7" name="TextBox 16">
            <a:extLst>
              <a:ext uri="{FF2B5EF4-FFF2-40B4-BE49-F238E27FC236}">
                <a16:creationId xmlns:a16="http://schemas.microsoft.com/office/drawing/2014/main" id="{66EC8F0C-CFA1-41B7-A522-F364CC136F19}"/>
              </a:ext>
            </a:extLst>
          </p:cNvPr>
          <p:cNvSpPr txBox="1"/>
          <p:nvPr/>
        </p:nvSpPr>
        <p:spPr>
          <a:xfrm>
            <a:off x="4662479" y="2035663"/>
            <a:ext cx="746132" cy="677108"/>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sz="1100" dirty="0"/>
          </a:p>
        </p:txBody>
      </p:sp>
      <p:graphicFrame>
        <p:nvGraphicFramePr>
          <p:cNvPr id="15" name="Table 14">
            <a:extLst>
              <a:ext uri="{FF2B5EF4-FFF2-40B4-BE49-F238E27FC236}">
                <a16:creationId xmlns:a16="http://schemas.microsoft.com/office/drawing/2014/main" id="{4D96FF9E-69E8-4BB2-A2A7-03626BB2EC6E}"/>
              </a:ext>
            </a:extLst>
          </p:cNvPr>
          <p:cNvGraphicFramePr>
            <a:graphicFrameLocks noGrp="1"/>
          </p:cNvGraphicFramePr>
          <p:nvPr>
            <p:extLst/>
          </p:nvPr>
        </p:nvGraphicFramePr>
        <p:xfrm>
          <a:off x="6375863" y="2039878"/>
          <a:ext cx="4588002" cy="4831807"/>
        </p:xfrm>
        <a:graphic>
          <a:graphicData uri="http://schemas.openxmlformats.org/drawingml/2006/table">
            <a:tbl>
              <a:tblPr firstRow="1" bandRow="1">
                <a:tableStyleId>{5C22544A-7EE6-4342-B048-85BDC9FD1C3A}</a:tableStyleId>
              </a:tblPr>
              <a:tblGrid>
                <a:gridCol w="776837">
                  <a:extLst>
                    <a:ext uri="{9D8B030D-6E8A-4147-A177-3AD203B41FA5}">
                      <a16:colId xmlns:a16="http://schemas.microsoft.com/office/drawing/2014/main" val="3022953582"/>
                    </a:ext>
                  </a:extLst>
                </a:gridCol>
                <a:gridCol w="762233">
                  <a:extLst>
                    <a:ext uri="{9D8B030D-6E8A-4147-A177-3AD203B41FA5}">
                      <a16:colId xmlns:a16="http://schemas.microsoft.com/office/drawing/2014/main" val="3882599105"/>
                    </a:ext>
                  </a:extLst>
                </a:gridCol>
                <a:gridCol w="762233">
                  <a:extLst>
                    <a:ext uri="{9D8B030D-6E8A-4147-A177-3AD203B41FA5}">
                      <a16:colId xmlns:a16="http://schemas.microsoft.com/office/drawing/2014/main" val="1151896857"/>
                    </a:ext>
                  </a:extLst>
                </a:gridCol>
                <a:gridCol w="762233">
                  <a:extLst>
                    <a:ext uri="{9D8B030D-6E8A-4147-A177-3AD203B41FA5}">
                      <a16:colId xmlns:a16="http://schemas.microsoft.com/office/drawing/2014/main" val="1788540601"/>
                    </a:ext>
                  </a:extLst>
                </a:gridCol>
                <a:gridCol w="762233">
                  <a:extLst>
                    <a:ext uri="{9D8B030D-6E8A-4147-A177-3AD203B41FA5}">
                      <a16:colId xmlns:a16="http://schemas.microsoft.com/office/drawing/2014/main" val="4086622036"/>
                    </a:ext>
                  </a:extLst>
                </a:gridCol>
                <a:gridCol w="762233">
                  <a:extLst>
                    <a:ext uri="{9D8B030D-6E8A-4147-A177-3AD203B41FA5}">
                      <a16:colId xmlns:a16="http://schemas.microsoft.com/office/drawing/2014/main" val="2458802061"/>
                    </a:ext>
                  </a:extLst>
                </a:gridCol>
              </a:tblGrid>
              <a:tr h="660143">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2916">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2" name="TextBox 1">
            <a:extLst>
              <a:ext uri="{FF2B5EF4-FFF2-40B4-BE49-F238E27FC236}">
                <a16:creationId xmlns:a16="http://schemas.microsoft.com/office/drawing/2014/main" id="{BDBE253E-CB9E-4E1F-83FD-994316925EA1}"/>
              </a:ext>
            </a:extLst>
          </p:cNvPr>
          <p:cNvSpPr txBox="1"/>
          <p:nvPr/>
        </p:nvSpPr>
        <p:spPr>
          <a:xfrm>
            <a:off x="8365334" y="1662488"/>
            <a:ext cx="1266825" cy="338554"/>
          </a:xfrm>
          <a:prstGeom prst="rect">
            <a:avLst/>
          </a:prstGeom>
          <a:noFill/>
        </p:spPr>
        <p:txBody>
          <a:bodyPr wrap="square" rtlCol="0">
            <a:spAutoFit/>
          </a:bodyPr>
          <a:lstStyle/>
          <a:p>
            <a:r>
              <a:rPr lang="en-US" sz="1600" b="1" dirty="0"/>
              <a:t>Capital</a:t>
            </a:r>
          </a:p>
        </p:txBody>
      </p:sp>
      <p:sp>
        <p:nvSpPr>
          <p:cNvPr id="25" name="TextBox 24">
            <a:extLst>
              <a:ext uri="{FF2B5EF4-FFF2-40B4-BE49-F238E27FC236}">
                <a16:creationId xmlns:a16="http://schemas.microsoft.com/office/drawing/2014/main" id="{3CEFE3F4-09F2-4A59-931F-3A54F9E78878}"/>
              </a:ext>
            </a:extLst>
          </p:cNvPr>
          <p:cNvSpPr txBox="1"/>
          <p:nvPr/>
        </p:nvSpPr>
        <p:spPr>
          <a:xfrm>
            <a:off x="9626206" y="1506146"/>
            <a:ext cx="1266825" cy="584775"/>
          </a:xfrm>
          <a:prstGeom prst="rect">
            <a:avLst/>
          </a:prstGeom>
          <a:noFill/>
        </p:spPr>
        <p:txBody>
          <a:bodyPr wrap="square" rtlCol="0">
            <a:spAutoFit/>
          </a:bodyPr>
          <a:lstStyle/>
          <a:p>
            <a:r>
              <a:rPr lang="en-US" sz="1600" b="1" dirty="0"/>
              <a:t>Operational </a:t>
            </a:r>
          </a:p>
          <a:p>
            <a:r>
              <a:rPr lang="en-US" sz="1600" b="1" dirty="0"/>
              <a:t>    Change</a:t>
            </a:r>
          </a:p>
        </p:txBody>
      </p:sp>
      <p:sp>
        <p:nvSpPr>
          <p:cNvPr id="6" name="TextBox 5">
            <a:extLst>
              <a:ext uri="{FF2B5EF4-FFF2-40B4-BE49-F238E27FC236}">
                <a16:creationId xmlns:a16="http://schemas.microsoft.com/office/drawing/2014/main" id="{4CBCA121-DEFA-44FB-8EE3-F3A6F11B69EC}"/>
              </a:ext>
            </a:extLst>
          </p:cNvPr>
          <p:cNvSpPr txBox="1"/>
          <p:nvPr/>
        </p:nvSpPr>
        <p:spPr>
          <a:xfrm>
            <a:off x="1091370" y="2570510"/>
            <a:ext cx="757935" cy="369332"/>
          </a:xfrm>
          <a:prstGeom prst="rect">
            <a:avLst/>
          </a:prstGeom>
          <a:noFill/>
        </p:spPr>
        <p:txBody>
          <a:bodyPr wrap="square" rtlCol="0">
            <a:spAutoFit/>
          </a:bodyPr>
          <a:lstStyle/>
          <a:p>
            <a:r>
              <a:rPr lang="en-US" b="1" dirty="0"/>
              <a:t>5/5</a:t>
            </a:r>
          </a:p>
        </p:txBody>
      </p:sp>
      <p:sp>
        <p:nvSpPr>
          <p:cNvPr id="22" name="TextBox 21">
            <a:extLst>
              <a:ext uri="{FF2B5EF4-FFF2-40B4-BE49-F238E27FC236}">
                <a16:creationId xmlns:a16="http://schemas.microsoft.com/office/drawing/2014/main" id="{1D68F77F-BC77-44BA-BDE4-08EBC5D1B316}"/>
              </a:ext>
            </a:extLst>
          </p:cNvPr>
          <p:cNvSpPr txBox="1"/>
          <p:nvPr/>
        </p:nvSpPr>
        <p:spPr>
          <a:xfrm>
            <a:off x="8813034" y="2574698"/>
            <a:ext cx="706654" cy="369332"/>
          </a:xfrm>
          <a:prstGeom prst="rect">
            <a:avLst/>
          </a:prstGeom>
          <a:noFill/>
        </p:spPr>
        <p:txBody>
          <a:bodyPr wrap="square" rtlCol="0">
            <a:spAutoFit/>
          </a:bodyPr>
          <a:lstStyle/>
          <a:p>
            <a:r>
              <a:rPr lang="en-US" b="1" dirty="0"/>
              <a:t>8,000</a:t>
            </a:r>
          </a:p>
        </p:txBody>
      </p:sp>
      <p:sp>
        <p:nvSpPr>
          <p:cNvPr id="27" name="TextBox 26">
            <a:extLst>
              <a:ext uri="{FF2B5EF4-FFF2-40B4-BE49-F238E27FC236}">
                <a16:creationId xmlns:a16="http://schemas.microsoft.com/office/drawing/2014/main" id="{36A2C6E8-6749-4CC8-97C0-A666911A3C4A}"/>
              </a:ext>
            </a:extLst>
          </p:cNvPr>
          <p:cNvSpPr txBox="1"/>
          <p:nvPr/>
        </p:nvSpPr>
        <p:spPr>
          <a:xfrm>
            <a:off x="7186156" y="2036583"/>
            <a:ext cx="713409"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28" name="TextBox 27">
            <a:extLst>
              <a:ext uri="{FF2B5EF4-FFF2-40B4-BE49-F238E27FC236}">
                <a16:creationId xmlns:a16="http://schemas.microsoft.com/office/drawing/2014/main" id="{FA8728FE-81B6-4D2F-83FE-73399413F141}"/>
              </a:ext>
            </a:extLst>
          </p:cNvPr>
          <p:cNvSpPr txBox="1"/>
          <p:nvPr/>
        </p:nvSpPr>
        <p:spPr>
          <a:xfrm>
            <a:off x="10232661" y="2039878"/>
            <a:ext cx="752635" cy="907941"/>
          </a:xfrm>
          <a:prstGeom prst="rect">
            <a:avLst/>
          </a:prstGeom>
          <a:noFill/>
          <a:ln>
            <a:noFill/>
          </a:ln>
        </p:spPr>
        <p:txBody>
          <a:bodyPr wrap="square" rtlCol="0">
            <a:spAutoFit/>
          </a:bodyPr>
          <a:lstStyle/>
          <a:p>
            <a:r>
              <a:rPr lang="en-US" sz="1100" b="1" dirty="0">
                <a:solidFill>
                  <a:schemeClr val="bg1"/>
                </a:solidFill>
              </a:rPr>
              <a:t>Revenue</a:t>
            </a:r>
          </a:p>
          <a:p>
            <a:r>
              <a:rPr lang="en-US" sz="1400" b="1" dirty="0">
                <a:solidFill>
                  <a:schemeClr val="bg1"/>
                </a:solidFill>
              </a:rPr>
              <a:t>      +</a:t>
            </a:r>
          </a:p>
          <a:p>
            <a:pPr algn="ctr"/>
            <a:endParaRPr lang="en-US" sz="1000" b="1" dirty="0">
              <a:solidFill>
                <a:schemeClr val="bg1"/>
              </a:solidFill>
            </a:endParaRPr>
          </a:p>
          <a:p>
            <a:endParaRPr lang="en-US" dirty="0"/>
          </a:p>
        </p:txBody>
      </p:sp>
      <p:sp>
        <p:nvSpPr>
          <p:cNvPr id="29" name="TextBox 28">
            <a:extLst>
              <a:ext uri="{FF2B5EF4-FFF2-40B4-BE49-F238E27FC236}">
                <a16:creationId xmlns:a16="http://schemas.microsoft.com/office/drawing/2014/main" id="{31CDADD4-1682-4F8D-B9AD-3FF54720119B}"/>
              </a:ext>
            </a:extLst>
          </p:cNvPr>
          <p:cNvSpPr txBox="1"/>
          <p:nvPr/>
        </p:nvSpPr>
        <p:spPr>
          <a:xfrm>
            <a:off x="8698709" y="2026188"/>
            <a:ext cx="717717" cy="754053"/>
          </a:xfrm>
          <a:prstGeom prst="rect">
            <a:avLst/>
          </a:prstGeom>
          <a:noFill/>
          <a:ln>
            <a:noFill/>
          </a:ln>
        </p:spPr>
        <p:txBody>
          <a:bodyPr wrap="square" rtlCol="0">
            <a:spAutoFit/>
          </a:bodyPr>
          <a:lstStyle/>
          <a:p>
            <a:r>
              <a:rPr lang="en-US" sz="1100" b="1" dirty="0">
                <a:solidFill>
                  <a:schemeClr val="bg1"/>
                </a:solidFill>
              </a:rPr>
              <a:t>Increase</a:t>
            </a:r>
          </a:p>
          <a:p>
            <a:pPr algn="ctr"/>
            <a:r>
              <a:rPr lang="en-US" sz="1400" b="1" dirty="0">
                <a:solidFill>
                  <a:schemeClr val="bg1"/>
                </a:solidFill>
              </a:rPr>
              <a:t>+</a:t>
            </a:r>
          </a:p>
          <a:p>
            <a:endParaRPr lang="en-US" dirty="0"/>
          </a:p>
        </p:txBody>
      </p:sp>
      <p:sp>
        <p:nvSpPr>
          <p:cNvPr id="32" name="TextBox 31">
            <a:extLst>
              <a:ext uri="{FF2B5EF4-FFF2-40B4-BE49-F238E27FC236}">
                <a16:creationId xmlns:a16="http://schemas.microsoft.com/office/drawing/2014/main" id="{4BEA0C32-2679-4FCB-943C-73F0D10A2AA7}"/>
              </a:ext>
            </a:extLst>
          </p:cNvPr>
          <p:cNvSpPr txBox="1"/>
          <p:nvPr/>
        </p:nvSpPr>
        <p:spPr>
          <a:xfrm>
            <a:off x="6395703" y="2040423"/>
            <a:ext cx="74673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33" name="TextBox 32">
            <a:extLst>
              <a:ext uri="{FF2B5EF4-FFF2-40B4-BE49-F238E27FC236}">
                <a16:creationId xmlns:a16="http://schemas.microsoft.com/office/drawing/2014/main" id="{F667CC5D-2E98-4C3F-AAE9-5EE48E377B75}"/>
              </a:ext>
            </a:extLst>
          </p:cNvPr>
          <p:cNvSpPr txBox="1"/>
          <p:nvPr/>
        </p:nvSpPr>
        <p:spPr>
          <a:xfrm>
            <a:off x="7904633" y="2036091"/>
            <a:ext cx="873151" cy="754053"/>
          </a:xfrm>
          <a:prstGeom prst="rect">
            <a:avLst/>
          </a:prstGeom>
          <a:noFill/>
        </p:spPr>
        <p:txBody>
          <a:bodyPr wrap="square" rtlCol="0">
            <a:spAutoFit/>
          </a:bodyPr>
          <a:lstStyle/>
          <a:p>
            <a:r>
              <a:rPr lang="en-US" sz="1100" b="1" dirty="0">
                <a:solidFill>
                  <a:schemeClr val="bg1"/>
                </a:solidFill>
              </a:rPr>
              <a:t>Decrease</a:t>
            </a:r>
          </a:p>
          <a:p>
            <a:pPr algn="ctr"/>
            <a:r>
              <a:rPr lang="en-US" sz="1400" b="1" dirty="0">
                <a:solidFill>
                  <a:schemeClr val="bg1"/>
                </a:solidFill>
              </a:rPr>
              <a:t>-</a:t>
            </a:r>
          </a:p>
          <a:p>
            <a:endParaRPr lang="en-US" dirty="0"/>
          </a:p>
        </p:txBody>
      </p:sp>
      <p:sp>
        <p:nvSpPr>
          <p:cNvPr id="34" name="TextBox 33">
            <a:extLst>
              <a:ext uri="{FF2B5EF4-FFF2-40B4-BE49-F238E27FC236}">
                <a16:creationId xmlns:a16="http://schemas.microsoft.com/office/drawing/2014/main" id="{C876E978-F905-49D4-A173-6512B1AC61A9}"/>
              </a:ext>
            </a:extLst>
          </p:cNvPr>
          <p:cNvSpPr txBox="1"/>
          <p:nvPr/>
        </p:nvSpPr>
        <p:spPr>
          <a:xfrm>
            <a:off x="9511671" y="2030057"/>
            <a:ext cx="817871" cy="969496"/>
          </a:xfrm>
          <a:prstGeom prst="rect">
            <a:avLst/>
          </a:prstGeom>
          <a:noFill/>
        </p:spPr>
        <p:txBody>
          <a:bodyPr wrap="square" rtlCol="0">
            <a:spAutoFit/>
          </a:bodyPr>
          <a:lstStyle/>
          <a:p>
            <a:r>
              <a:rPr lang="en-US" sz="1100" b="1" dirty="0">
                <a:solidFill>
                  <a:schemeClr val="bg1"/>
                </a:solidFill>
              </a:rPr>
              <a:t>Expense</a:t>
            </a:r>
          </a:p>
          <a:p>
            <a:r>
              <a:rPr lang="en-US" sz="1100" b="1" dirty="0">
                <a:solidFill>
                  <a:schemeClr val="bg1"/>
                </a:solidFill>
              </a:rPr>
              <a:t>     </a:t>
            </a:r>
            <a:r>
              <a:rPr lang="en-US" dirty="0">
                <a:solidFill>
                  <a:schemeClr val="bg1"/>
                </a:solidFill>
              </a:rPr>
              <a:t> -</a:t>
            </a:r>
          </a:p>
          <a:p>
            <a:pPr algn="ctr"/>
            <a:endParaRPr lang="en-US" sz="1000" b="1" dirty="0">
              <a:solidFill>
                <a:schemeClr val="bg1"/>
              </a:solidFill>
            </a:endParaRPr>
          </a:p>
          <a:p>
            <a:endParaRPr lang="en-US" dirty="0"/>
          </a:p>
        </p:txBody>
      </p:sp>
      <p:sp>
        <p:nvSpPr>
          <p:cNvPr id="30" name="TextBox 29">
            <a:extLst>
              <a:ext uri="{FF2B5EF4-FFF2-40B4-BE49-F238E27FC236}">
                <a16:creationId xmlns:a16="http://schemas.microsoft.com/office/drawing/2014/main" id="{2594C2D5-4500-491C-95DB-CBE3C7BAC3E0}"/>
              </a:ext>
            </a:extLst>
          </p:cNvPr>
          <p:cNvSpPr txBox="1"/>
          <p:nvPr/>
        </p:nvSpPr>
        <p:spPr>
          <a:xfrm>
            <a:off x="1059261" y="2934021"/>
            <a:ext cx="722049" cy="369332"/>
          </a:xfrm>
          <a:prstGeom prst="rect">
            <a:avLst/>
          </a:prstGeom>
          <a:noFill/>
        </p:spPr>
        <p:txBody>
          <a:bodyPr wrap="square" rtlCol="0">
            <a:spAutoFit/>
          </a:bodyPr>
          <a:lstStyle/>
          <a:p>
            <a:r>
              <a:rPr lang="en-US" b="1" dirty="0"/>
              <a:t>5/9</a:t>
            </a:r>
          </a:p>
        </p:txBody>
      </p:sp>
      <p:sp>
        <p:nvSpPr>
          <p:cNvPr id="35" name="TextBox 34">
            <a:extLst>
              <a:ext uri="{FF2B5EF4-FFF2-40B4-BE49-F238E27FC236}">
                <a16:creationId xmlns:a16="http://schemas.microsoft.com/office/drawing/2014/main" id="{7E8DF7A2-0F1A-40A3-847D-658A01969315}"/>
              </a:ext>
            </a:extLst>
          </p:cNvPr>
          <p:cNvSpPr txBox="1"/>
          <p:nvPr/>
        </p:nvSpPr>
        <p:spPr>
          <a:xfrm>
            <a:off x="2473452" y="2934021"/>
            <a:ext cx="765418" cy="369332"/>
          </a:xfrm>
          <a:prstGeom prst="rect">
            <a:avLst/>
          </a:prstGeom>
          <a:noFill/>
        </p:spPr>
        <p:txBody>
          <a:bodyPr wrap="square" rtlCol="0">
            <a:spAutoFit/>
          </a:bodyPr>
          <a:lstStyle/>
          <a:p>
            <a:r>
              <a:rPr lang="en-US" b="1" dirty="0"/>
              <a:t>1,200</a:t>
            </a:r>
          </a:p>
        </p:txBody>
      </p:sp>
      <p:sp>
        <p:nvSpPr>
          <p:cNvPr id="36" name="TextBox 35">
            <a:extLst>
              <a:ext uri="{FF2B5EF4-FFF2-40B4-BE49-F238E27FC236}">
                <a16:creationId xmlns:a16="http://schemas.microsoft.com/office/drawing/2014/main" id="{63F4E44F-2A32-4368-A28D-D8D91B958436}"/>
              </a:ext>
            </a:extLst>
          </p:cNvPr>
          <p:cNvSpPr txBox="1"/>
          <p:nvPr/>
        </p:nvSpPr>
        <p:spPr>
          <a:xfrm>
            <a:off x="4803465" y="2934021"/>
            <a:ext cx="765418" cy="369332"/>
          </a:xfrm>
          <a:prstGeom prst="rect">
            <a:avLst/>
          </a:prstGeom>
          <a:noFill/>
        </p:spPr>
        <p:txBody>
          <a:bodyPr wrap="square" rtlCol="0">
            <a:spAutoFit/>
          </a:bodyPr>
          <a:lstStyle/>
          <a:p>
            <a:r>
              <a:rPr lang="en-US" b="1" dirty="0"/>
              <a:t>1,200</a:t>
            </a:r>
          </a:p>
        </p:txBody>
      </p:sp>
      <p:sp>
        <p:nvSpPr>
          <p:cNvPr id="37" name="TextBox 36">
            <a:extLst>
              <a:ext uri="{FF2B5EF4-FFF2-40B4-BE49-F238E27FC236}">
                <a16:creationId xmlns:a16="http://schemas.microsoft.com/office/drawing/2014/main" id="{D77994A6-08A1-48BD-B75C-664F1ED19CDE}"/>
              </a:ext>
            </a:extLst>
          </p:cNvPr>
          <p:cNvSpPr txBox="1"/>
          <p:nvPr/>
        </p:nvSpPr>
        <p:spPr>
          <a:xfrm>
            <a:off x="4931504" y="1656856"/>
            <a:ext cx="1046226" cy="338554"/>
          </a:xfrm>
          <a:prstGeom prst="rect">
            <a:avLst/>
          </a:prstGeom>
          <a:noFill/>
        </p:spPr>
        <p:txBody>
          <a:bodyPr wrap="square" rtlCol="0">
            <a:spAutoFit/>
          </a:bodyPr>
          <a:lstStyle/>
          <a:p>
            <a:r>
              <a:rPr lang="en-US" sz="1600" b="1" dirty="0"/>
              <a:t>Supplies</a:t>
            </a:r>
          </a:p>
        </p:txBody>
      </p:sp>
      <p:sp>
        <p:nvSpPr>
          <p:cNvPr id="38" name="TextBox 37">
            <a:extLst>
              <a:ext uri="{FF2B5EF4-FFF2-40B4-BE49-F238E27FC236}">
                <a16:creationId xmlns:a16="http://schemas.microsoft.com/office/drawing/2014/main" id="{B0AC9844-AC4A-4BBC-A5B1-D8DBA3A0907E}"/>
              </a:ext>
            </a:extLst>
          </p:cNvPr>
          <p:cNvSpPr txBox="1"/>
          <p:nvPr/>
        </p:nvSpPr>
        <p:spPr>
          <a:xfrm>
            <a:off x="917835" y="3230091"/>
            <a:ext cx="765418" cy="276999"/>
          </a:xfrm>
          <a:prstGeom prst="rect">
            <a:avLst/>
          </a:prstGeom>
          <a:noFill/>
        </p:spPr>
        <p:txBody>
          <a:bodyPr wrap="square" rtlCol="0">
            <a:spAutoFit/>
          </a:bodyPr>
          <a:lstStyle/>
          <a:p>
            <a:r>
              <a:rPr lang="en-US" sz="1200" b="1" dirty="0"/>
              <a:t>Balance</a:t>
            </a:r>
          </a:p>
        </p:txBody>
      </p:sp>
      <p:sp>
        <p:nvSpPr>
          <p:cNvPr id="39" name="TextBox 38">
            <a:extLst>
              <a:ext uri="{FF2B5EF4-FFF2-40B4-BE49-F238E27FC236}">
                <a16:creationId xmlns:a16="http://schemas.microsoft.com/office/drawing/2014/main" id="{AE3E52D0-667A-4AAE-A078-9943F334B02F}"/>
              </a:ext>
            </a:extLst>
          </p:cNvPr>
          <p:cNvSpPr txBox="1"/>
          <p:nvPr/>
        </p:nvSpPr>
        <p:spPr>
          <a:xfrm>
            <a:off x="1821398" y="3238126"/>
            <a:ext cx="765418" cy="276999"/>
          </a:xfrm>
          <a:prstGeom prst="rect">
            <a:avLst/>
          </a:prstGeom>
          <a:noFill/>
        </p:spPr>
        <p:txBody>
          <a:bodyPr wrap="square" rtlCol="0">
            <a:spAutoFit/>
          </a:bodyPr>
          <a:lstStyle/>
          <a:p>
            <a:r>
              <a:rPr lang="en-US" sz="1200" b="1" dirty="0"/>
              <a:t>6,800</a:t>
            </a:r>
          </a:p>
        </p:txBody>
      </p:sp>
      <p:graphicFrame>
        <p:nvGraphicFramePr>
          <p:cNvPr id="3" name="Table 2">
            <a:extLst>
              <a:ext uri="{FF2B5EF4-FFF2-40B4-BE49-F238E27FC236}">
                <a16:creationId xmlns:a16="http://schemas.microsoft.com/office/drawing/2014/main" id="{974A8693-732F-44FA-A1DF-3D1FF44DC6B7}"/>
              </a:ext>
            </a:extLst>
          </p:cNvPr>
          <p:cNvGraphicFramePr>
            <a:graphicFrameLocks noGrp="1"/>
          </p:cNvGraphicFramePr>
          <p:nvPr>
            <p:extLst/>
          </p:nvPr>
        </p:nvGraphicFramePr>
        <p:xfrm>
          <a:off x="1551735" y="3283168"/>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41" name="TextBox 40">
            <a:extLst>
              <a:ext uri="{FF2B5EF4-FFF2-40B4-BE49-F238E27FC236}">
                <a16:creationId xmlns:a16="http://schemas.microsoft.com/office/drawing/2014/main" id="{20786646-0A9D-4FC4-B97C-8D087A3B7F41}"/>
              </a:ext>
            </a:extLst>
          </p:cNvPr>
          <p:cNvSpPr txBox="1"/>
          <p:nvPr/>
        </p:nvSpPr>
        <p:spPr>
          <a:xfrm>
            <a:off x="1006430" y="3463980"/>
            <a:ext cx="757935" cy="369332"/>
          </a:xfrm>
          <a:prstGeom prst="rect">
            <a:avLst/>
          </a:prstGeom>
          <a:noFill/>
        </p:spPr>
        <p:txBody>
          <a:bodyPr wrap="square" rtlCol="0">
            <a:spAutoFit/>
          </a:bodyPr>
          <a:lstStyle/>
          <a:p>
            <a:r>
              <a:rPr lang="en-US" b="1" dirty="0"/>
              <a:t>5/11</a:t>
            </a:r>
          </a:p>
        </p:txBody>
      </p:sp>
      <p:sp>
        <p:nvSpPr>
          <p:cNvPr id="43" name="TextBox 42">
            <a:extLst>
              <a:ext uri="{FF2B5EF4-FFF2-40B4-BE49-F238E27FC236}">
                <a16:creationId xmlns:a16="http://schemas.microsoft.com/office/drawing/2014/main" id="{CE3BC12F-A45F-42C4-B851-8A1D3F81065B}"/>
              </a:ext>
            </a:extLst>
          </p:cNvPr>
          <p:cNvSpPr txBox="1"/>
          <p:nvPr/>
        </p:nvSpPr>
        <p:spPr>
          <a:xfrm>
            <a:off x="4776990" y="3503700"/>
            <a:ext cx="765418" cy="369332"/>
          </a:xfrm>
          <a:prstGeom prst="rect">
            <a:avLst/>
          </a:prstGeom>
          <a:noFill/>
        </p:spPr>
        <p:txBody>
          <a:bodyPr wrap="square" rtlCol="0">
            <a:spAutoFit/>
          </a:bodyPr>
          <a:lstStyle/>
          <a:p>
            <a:r>
              <a:rPr lang="en-US" b="1" dirty="0"/>
              <a:t>1,500</a:t>
            </a:r>
          </a:p>
        </p:txBody>
      </p:sp>
      <p:sp>
        <p:nvSpPr>
          <p:cNvPr id="44" name="TextBox 43">
            <a:extLst>
              <a:ext uri="{FF2B5EF4-FFF2-40B4-BE49-F238E27FC236}">
                <a16:creationId xmlns:a16="http://schemas.microsoft.com/office/drawing/2014/main" id="{E6A2C32F-9209-44DA-89A1-31B0C0354A77}"/>
              </a:ext>
            </a:extLst>
          </p:cNvPr>
          <p:cNvSpPr txBox="1"/>
          <p:nvPr/>
        </p:nvSpPr>
        <p:spPr>
          <a:xfrm>
            <a:off x="7277355" y="3503700"/>
            <a:ext cx="765418" cy="369332"/>
          </a:xfrm>
          <a:prstGeom prst="rect">
            <a:avLst/>
          </a:prstGeom>
          <a:noFill/>
        </p:spPr>
        <p:txBody>
          <a:bodyPr wrap="square" rtlCol="0">
            <a:spAutoFit/>
          </a:bodyPr>
          <a:lstStyle/>
          <a:p>
            <a:r>
              <a:rPr lang="en-US" b="1" dirty="0"/>
              <a:t>1,500</a:t>
            </a:r>
          </a:p>
        </p:txBody>
      </p:sp>
      <p:sp>
        <p:nvSpPr>
          <p:cNvPr id="48" name="TextBox 47">
            <a:extLst>
              <a:ext uri="{FF2B5EF4-FFF2-40B4-BE49-F238E27FC236}">
                <a16:creationId xmlns:a16="http://schemas.microsoft.com/office/drawing/2014/main" id="{A8AD0015-5651-4130-BB71-A1BEA119B3C0}"/>
              </a:ext>
            </a:extLst>
          </p:cNvPr>
          <p:cNvSpPr txBox="1"/>
          <p:nvPr/>
        </p:nvSpPr>
        <p:spPr>
          <a:xfrm>
            <a:off x="3879535" y="203724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49" name="TextBox 48">
            <a:extLst>
              <a:ext uri="{FF2B5EF4-FFF2-40B4-BE49-F238E27FC236}">
                <a16:creationId xmlns:a16="http://schemas.microsoft.com/office/drawing/2014/main" id="{A1233498-FF0F-4EE2-8341-159A41BD9A04}"/>
              </a:ext>
            </a:extLst>
          </p:cNvPr>
          <p:cNvSpPr txBox="1"/>
          <p:nvPr/>
        </p:nvSpPr>
        <p:spPr>
          <a:xfrm>
            <a:off x="6682828" y="1449103"/>
            <a:ext cx="1046226" cy="584775"/>
          </a:xfrm>
          <a:prstGeom prst="rect">
            <a:avLst/>
          </a:prstGeom>
          <a:noFill/>
        </p:spPr>
        <p:txBody>
          <a:bodyPr wrap="square" rtlCol="0">
            <a:spAutoFit/>
          </a:bodyPr>
          <a:lstStyle/>
          <a:p>
            <a:r>
              <a:rPr lang="en-US" sz="1600" b="1" dirty="0"/>
              <a:t>Accounts </a:t>
            </a:r>
          </a:p>
          <a:p>
            <a:r>
              <a:rPr lang="en-US" sz="1600" b="1" dirty="0"/>
              <a:t>  Payable</a:t>
            </a:r>
          </a:p>
        </p:txBody>
      </p:sp>
      <p:graphicFrame>
        <p:nvGraphicFramePr>
          <p:cNvPr id="47" name="Table 46">
            <a:extLst>
              <a:ext uri="{FF2B5EF4-FFF2-40B4-BE49-F238E27FC236}">
                <a16:creationId xmlns:a16="http://schemas.microsoft.com/office/drawing/2014/main" id="{A9DDB062-6532-4254-A13F-EE5D80B3982B}"/>
              </a:ext>
            </a:extLst>
          </p:cNvPr>
          <p:cNvGraphicFramePr>
            <a:graphicFrameLocks noGrp="1"/>
          </p:cNvGraphicFramePr>
          <p:nvPr>
            <p:extLst/>
          </p:nvPr>
        </p:nvGraphicFramePr>
        <p:xfrm>
          <a:off x="1615535" y="409581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0" name="TextBox 49">
            <a:extLst>
              <a:ext uri="{FF2B5EF4-FFF2-40B4-BE49-F238E27FC236}">
                <a16:creationId xmlns:a16="http://schemas.microsoft.com/office/drawing/2014/main" id="{6CE5386F-FACB-4925-9CBC-F77074734F07}"/>
              </a:ext>
            </a:extLst>
          </p:cNvPr>
          <p:cNvSpPr txBox="1"/>
          <p:nvPr/>
        </p:nvSpPr>
        <p:spPr>
          <a:xfrm>
            <a:off x="995715" y="3813432"/>
            <a:ext cx="757935" cy="369332"/>
          </a:xfrm>
          <a:prstGeom prst="rect">
            <a:avLst/>
          </a:prstGeom>
          <a:noFill/>
        </p:spPr>
        <p:txBody>
          <a:bodyPr wrap="square" rtlCol="0">
            <a:spAutoFit/>
          </a:bodyPr>
          <a:lstStyle/>
          <a:p>
            <a:r>
              <a:rPr lang="en-US" b="1" dirty="0"/>
              <a:t>5/14</a:t>
            </a:r>
          </a:p>
        </p:txBody>
      </p:sp>
      <p:sp>
        <p:nvSpPr>
          <p:cNvPr id="51" name="TextBox 50">
            <a:extLst>
              <a:ext uri="{FF2B5EF4-FFF2-40B4-BE49-F238E27FC236}">
                <a16:creationId xmlns:a16="http://schemas.microsoft.com/office/drawing/2014/main" id="{492BF80C-6BF5-4C6F-BAEA-4C2724A08BBE}"/>
              </a:ext>
            </a:extLst>
          </p:cNvPr>
          <p:cNvSpPr txBox="1"/>
          <p:nvPr/>
        </p:nvSpPr>
        <p:spPr>
          <a:xfrm>
            <a:off x="1717930" y="3798126"/>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2" name="TextBox 51">
            <a:extLst>
              <a:ext uri="{FF2B5EF4-FFF2-40B4-BE49-F238E27FC236}">
                <a16:creationId xmlns:a16="http://schemas.microsoft.com/office/drawing/2014/main" id="{12D4D722-F88D-4533-BD36-3834CDE6B867}"/>
              </a:ext>
            </a:extLst>
          </p:cNvPr>
          <p:cNvSpPr txBox="1"/>
          <p:nvPr/>
        </p:nvSpPr>
        <p:spPr>
          <a:xfrm>
            <a:off x="1871685" y="4072686"/>
            <a:ext cx="765418" cy="276999"/>
          </a:xfrm>
          <a:prstGeom prst="rect">
            <a:avLst/>
          </a:prstGeom>
          <a:noFill/>
        </p:spPr>
        <p:txBody>
          <a:bodyPr wrap="square" rtlCol="0">
            <a:spAutoFit/>
          </a:bodyPr>
          <a:lstStyle/>
          <a:p>
            <a:r>
              <a:rPr lang="en-US" sz="1200" b="1" dirty="0"/>
              <a:t>9,550</a:t>
            </a:r>
          </a:p>
        </p:txBody>
      </p:sp>
      <p:sp>
        <p:nvSpPr>
          <p:cNvPr id="53" name="TextBox 52">
            <a:extLst>
              <a:ext uri="{FF2B5EF4-FFF2-40B4-BE49-F238E27FC236}">
                <a16:creationId xmlns:a16="http://schemas.microsoft.com/office/drawing/2014/main" id="{1DC597C0-D4F0-4B79-B41A-46F3B39E3366}"/>
              </a:ext>
            </a:extLst>
          </p:cNvPr>
          <p:cNvSpPr txBox="1"/>
          <p:nvPr/>
        </p:nvSpPr>
        <p:spPr>
          <a:xfrm>
            <a:off x="4948517" y="3789845"/>
            <a:ext cx="765418" cy="276999"/>
          </a:xfrm>
          <a:prstGeom prst="rect">
            <a:avLst/>
          </a:prstGeom>
          <a:noFill/>
        </p:spPr>
        <p:txBody>
          <a:bodyPr wrap="square" rtlCol="0">
            <a:spAutoFit/>
          </a:bodyPr>
          <a:lstStyle/>
          <a:p>
            <a:r>
              <a:rPr lang="en-US" sz="1200" b="1" dirty="0"/>
              <a:t>2,700</a:t>
            </a:r>
          </a:p>
        </p:txBody>
      </p:sp>
      <p:graphicFrame>
        <p:nvGraphicFramePr>
          <p:cNvPr id="55" name="Table 54">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87299" y="380710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1936">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6" name="TextBox 55">
            <a:extLst>
              <a:ext uri="{FF2B5EF4-FFF2-40B4-BE49-F238E27FC236}">
                <a16:creationId xmlns:a16="http://schemas.microsoft.com/office/drawing/2014/main" id="{92BFE499-A865-4CFB-8BBC-D17FFF6B81A1}"/>
              </a:ext>
            </a:extLst>
          </p:cNvPr>
          <p:cNvSpPr txBox="1"/>
          <p:nvPr/>
        </p:nvSpPr>
        <p:spPr>
          <a:xfrm>
            <a:off x="10316848" y="3815629"/>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4" name="TextBox 53">
            <a:extLst>
              <a:ext uri="{FF2B5EF4-FFF2-40B4-BE49-F238E27FC236}">
                <a16:creationId xmlns:a16="http://schemas.microsoft.com/office/drawing/2014/main" id="{6CE5386F-FACB-4925-9CBC-F77074734F07}"/>
              </a:ext>
            </a:extLst>
          </p:cNvPr>
          <p:cNvSpPr txBox="1"/>
          <p:nvPr/>
        </p:nvSpPr>
        <p:spPr>
          <a:xfrm>
            <a:off x="995714" y="4237382"/>
            <a:ext cx="757935" cy="369332"/>
          </a:xfrm>
          <a:prstGeom prst="rect">
            <a:avLst/>
          </a:prstGeom>
          <a:noFill/>
        </p:spPr>
        <p:txBody>
          <a:bodyPr wrap="square" rtlCol="0">
            <a:spAutoFit/>
          </a:bodyPr>
          <a:lstStyle/>
          <a:p>
            <a:r>
              <a:rPr lang="en-US" b="1" dirty="0"/>
              <a:t>5/17</a:t>
            </a:r>
          </a:p>
        </p:txBody>
      </p:sp>
      <p:sp>
        <p:nvSpPr>
          <p:cNvPr id="57" name="TextBox 56">
            <a:extLst>
              <a:ext uri="{FF2B5EF4-FFF2-40B4-BE49-F238E27FC236}">
                <a16:creationId xmlns:a16="http://schemas.microsoft.com/office/drawing/2014/main" id="{7E8DF7A2-0F1A-40A3-847D-658A01969315}"/>
              </a:ext>
            </a:extLst>
          </p:cNvPr>
          <p:cNvSpPr txBox="1"/>
          <p:nvPr/>
        </p:nvSpPr>
        <p:spPr>
          <a:xfrm>
            <a:off x="5742233" y="4231673"/>
            <a:ext cx="765418" cy="369332"/>
          </a:xfrm>
          <a:prstGeom prst="rect">
            <a:avLst/>
          </a:prstGeom>
          <a:noFill/>
        </p:spPr>
        <p:txBody>
          <a:bodyPr wrap="square" rtlCol="0">
            <a:spAutoFit/>
          </a:bodyPr>
          <a:lstStyle/>
          <a:p>
            <a:r>
              <a:rPr lang="en-US" b="1" dirty="0"/>
              <a:t>300</a:t>
            </a:r>
          </a:p>
        </p:txBody>
      </p:sp>
      <p:sp>
        <p:nvSpPr>
          <p:cNvPr id="58" name="TextBox 57">
            <a:extLst>
              <a:ext uri="{FF2B5EF4-FFF2-40B4-BE49-F238E27FC236}">
                <a16:creationId xmlns:a16="http://schemas.microsoft.com/office/drawing/2014/main" id="{7E8DF7A2-0F1A-40A3-847D-658A01969315}"/>
              </a:ext>
            </a:extLst>
          </p:cNvPr>
          <p:cNvSpPr txBox="1"/>
          <p:nvPr/>
        </p:nvSpPr>
        <p:spPr>
          <a:xfrm>
            <a:off x="9732482" y="4276904"/>
            <a:ext cx="765418" cy="369332"/>
          </a:xfrm>
          <a:prstGeom prst="rect">
            <a:avLst/>
          </a:prstGeom>
          <a:noFill/>
        </p:spPr>
        <p:txBody>
          <a:bodyPr wrap="square" rtlCol="0">
            <a:spAutoFit/>
          </a:bodyPr>
          <a:lstStyle/>
          <a:p>
            <a:r>
              <a:rPr lang="en-US" b="1" dirty="0"/>
              <a:t>300</a:t>
            </a:r>
          </a:p>
        </p:txBody>
      </p:sp>
      <p:graphicFrame>
        <p:nvGraphicFramePr>
          <p:cNvPr id="59" name="Table 58">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78293" y="664015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0" name="TextBox 59">
            <a:extLst>
              <a:ext uri="{FF2B5EF4-FFF2-40B4-BE49-F238E27FC236}">
                <a16:creationId xmlns:a16="http://schemas.microsoft.com/office/drawing/2014/main" id="{1DC597C0-D4F0-4B79-B41A-46F3B39E3366}"/>
              </a:ext>
            </a:extLst>
          </p:cNvPr>
          <p:cNvSpPr txBox="1"/>
          <p:nvPr/>
        </p:nvSpPr>
        <p:spPr>
          <a:xfrm>
            <a:off x="4990168" y="6578301"/>
            <a:ext cx="765418" cy="276999"/>
          </a:xfrm>
          <a:prstGeom prst="rect">
            <a:avLst/>
          </a:prstGeom>
          <a:noFill/>
        </p:spPr>
        <p:txBody>
          <a:bodyPr wrap="square" rtlCol="0">
            <a:spAutoFit/>
          </a:bodyPr>
          <a:lstStyle/>
          <a:p>
            <a:r>
              <a:rPr lang="en-US" sz="1200" b="1" dirty="0"/>
              <a:t>2,400</a:t>
            </a:r>
          </a:p>
        </p:txBody>
      </p:sp>
      <p:sp>
        <p:nvSpPr>
          <p:cNvPr id="61" name="TextBox 60">
            <a:extLst>
              <a:ext uri="{FF2B5EF4-FFF2-40B4-BE49-F238E27FC236}">
                <a16:creationId xmlns:a16="http://schemas.microsoft.com/office/drawing/2014/main" id="{6CD99C10-D99C-4A15-9C8A-FFD84DEA66DC}"/>
              </a:ext>
            </a:extLst>
          </p:cNvPr>
          <p:cNvSpPr txBox="1"/>
          <p:nvPr/>
        </p:nvSpPr>
        <p:spPr>
          <a:xfrm>
            <a:off x="995713" y="4631141"/>
            <a:ext cx="757935" cy="369332"/>
          </a:xfrm>
          <a:prstGeom prst="rect">
            <a:avLst/>
          </a:prstGeom>
          <a:noFill/>
        </p:spPr>
        <p:txBody>
          <a:bodyPr wrap="square" rtlCol="0">
            <a:spAutoFit/>
          </a:bodyPr>
          <a:lstStyle/>
          <a:p>
            <a:r>
              <a:rPr lang="en-US" b="1" dirty="0"/>
              <a:t>5/20</a:t>
            </a:r>
          </a:p>
        </p:txBody>
      </p:sp>
      <p:sp>
        <p:nvSpPr>
          <p:cNvPr id="62" name="TextBox 61">
            <a:extLst>
              <a:ext uri="{FF2B5EF4-FFF2-40B4-BE49-F238E27FC236}">
                <a16:creationId xmlns:a16="http://schemas.microsoft.com/office/drawing/2014/main" id="{A7DFFCD3-1411-4234-BB9B-9D3EE9778F58}"/>
              </a:ext>
            </a:extLst>
          </p:cNvPr>
          <p:cNvSpPr txBox="1"/>
          <p:nvPr/>
        </p:nvSpPr>
        <p:spPr>
          <a:xfrm>
            <a:off x="1891500" y="4635695"/>
            <a:ext cx="581952" cy="369332"/>
          </a:xfrm>
          <a:prstGeom prst="rect">
            <a:avLst/>
          </a:prstGeom>
          <a:noFill/>
        </p:spPr>
        <p:txBody>
          <a:bodyPr wrap="square" rtlCol="0">
            <a:spAutoFit/>
          </a:bodyPr>
          <a:lstStyle/>
          <a:p>
            <a:r>
              <a:rPr lang="en-US" b="1" dirty="0"/>
              <a:t>600</a:t>
            </a:r>
          </a:p>
        </p:txBody>
      </p:sp>
      <p:sp>
        <p:nvSpPr>
          <p:cNvPr id="63" name="TextBox 62">
            <a:extLst>
              <a:ext uri="{FF2B5EF4-FFF2-40B4-BE49-F238E27FC236}">
                <a16:creationId xmlns:a16="http://schemas.microsoft.com/office/drawing/2014/main" id="{93C5C5B4-A566-468B-BDB9-E946A9D7B55A}"/>
              </a:ext>
            </a:extLst>
          </p:cNvPr>
          <p:cNvSpPr txBox="1"/>
          <p:nvPr/>
        </p:nvSpPr>
        <p:spPr>
          <a:xfrm>
            <a:off x="3263259" y="4632968"/>
            <a:ext cx="735321" cy="369332"/>
          </a:xfrm>
          <a:prstGeom prst="rect">
            <a:avLst/>
          </a:prstGeom>
          <a:noFill/>
        </p:spPr>
        <p:txBody>
          <a:bodyPr wrap="square" rtlCol="0">
            <a:spAutoFit/>
          </a:bodyPr>
          <a:lstStyle/>
          <a:p>
            <a:r>
              <a:rPr lang="en-US" b="1" dirty="0"/>
              <a:t>1,400</a:t>
            </a:r>
          </a:p>
        </p:txBody>
      </p:sp>
      <p:sp>
        <p:nvSpPr>
          <p:cNvPr id="64" name="TextBox 63">
            <a:extLst>
              <a:ext uri="{FF2B5EF4-FFF2-40B4-BE49-F238E27FC236}">
                <a16:creationId xmlns:a16="http://schemas.microsoft.com/office/drawing/2014/main" id="{377DAE6D-49A0-4CA7-8DE9-B8764524C70F}"/>
              </a:ext>
            </a:extLst>
          </p:cNvPr>
          <p:cNvSpPr txBox="1"/>
          <p:nvPr/>
        </p:nvSpPr>
        <p:spPr>
          <a:xfrm>
            <a:off x="10364129" y="4601005"/>
            <a:ext cx="714058" cy="369332"/>
          </a:xfrm>
          <a:prstGeom prst="rect">
            <a:avLst/>
          </a:prstGeom>
          <a:noFill/>
        </p:spPr>
        <p:txBody>
          <a:bodyPr wrap="square" rtlCol="0">
            <a:spAutoFit/>
          </a:bodyPr>
          <a:lstStyle/>
          <a:p>
            <a:r>
              <a:rPr lang="en-US" b="1" dirty="0"/>
              <a:t>2,000</a:t>
            </a:r>
          </a:p>
        </p:txBody>
      </p:sp>
      <p:graphicFrame>
        <p:nvGraphicFramePr>
          <p:cNvPr id="66" name="Table 65">
            <a:extLst>
              <a:ext uri="{FF2B5EF4-FFF2-40B4-BE49-F238E27FC236}">
                <a16:creationId xmlns:a16="http://schemas.microsoft.com/office/drawing/2014/main" id="{9A6291D1-DDEE-486D-8B10-3C24F14E8FEC}"/>
              </a:ext>
            </a:extLst>
          </p:cNvPr>
          <p:cNvGraphicFramePr>
            <a:graphicFrameLocks noGrp="1"/>
          </p:cNvGraphicFramePr>
          <p:nvPr>
            <p:extLst/>
          </p:nvPr>
        </p:nvGraphicFramePr>
        <p:xfrm>
          <a:off x="1600298" y="497333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8" name="TextBox 67">
            <a:extLst>
              <a:ext uri="{FF2B5EF4-FFF2-40B4-BE49-F238E27FC236}">
                <a16:creationId xmlns:a16="http://schemas.microsoft.com/office/drawing/2014/main" id="{4A2D6B6F-0A0F-4743-94A8-B35B51775888}"/>
              </a:ext>
            </a:extLst>
          </p:cNvPr>
          <p:cNvSpPr txBox="1"/>
          <p:nvPr/>
        </p:nvSpPr>
        <p:spPr>
          <a:xfrm>
            <a:off x="1813424" y="4956218"/>
            <a:ext cx="1060903" cy="276999"/>
          </a:xfrm>
          <a:prstGeom prst="rect">
            <a:avLst/>
          </a:prstGeom>
          <a:noFill/>
        </p:spPr>
        <p:txBody>
          <a:bodyPr wrap="square" rtlCol="0">
            <a:spAutoFit/>
          </a:bodyPr>
          <a:lstStyle/>
          <a:p>
            <a:r>
              <a:rPr lang="en-US" sz="1200" b="1" dirty="0"/>
              <a:t>10,150</a:t>
            </a:r>
          </a:p>
        </p:txBody>
      </p:sp>
      <p:sp>
        <p:nvSpPr>
          <p:cNvPr id="65" name="TextBox 64">
            <a:extLst>
              <a:ext uri="{FF2B5EF4-FFF2-40B4-BE49-F238E27FC236}">
                <a16:creationId xmlns:a16="http://schemas.microsoft.com/office/drawing/2014/main" id="{C59962E9-768E-4DAC-87D9-097622D758E3}"/>
              </a:ext>
            </a:extLst>
          </p:cNvPr>
          <p:cNvSpPr txBox="1"/>
          <p:nvPr/>
        </p:nvSpPr>
        <p:spPr>
          <a:xfrm>
            <a:off x="1006058" y="5191862"/>
            <a:ext cx="757935" cy="369332"/>
          </a:xfrm>
          <a:prstGeom prst="rect">
            <a:avLst/>
          </a:prstGeom>
          <a:noFill/>
        </p:spPr>
        <p:txBody>
          <a:bodyPr wrap="square" rtlCol="0">
            <a:spAutoFit/>
          </a:bodyPr>
          <a:lstStyle/>
          <a:p>
            <a:r>
              <a:rPr lang="en-US" b="1" dirty="0"/>
              <a:t>5/23</a:t>
            </a:r>
          </a:p>
        </p:txBody>
      </p:sp>
      <p:sp>
        <p:nvSpPr>
          <p:cNvPr id="67" name="TextBox 66">
            <a:extLst>
              <a:ext uri="{FF2B5EF4-FFF2-40B4-BE49-F238E27FC236}">
                <a16:creationId xmlns:a16="http://schemas.microsoft.com/office/drawing/2014/main" id="{2E8BED10-2D13-474A-8A7F-C935BE07E8AC}"/>
              </a:ext>
            </a:extLst>
          </p:cNvPr>
          <p:cNvSpPr txBox="1"/>
          <p:nvPr/>
        </p:nvSpPr>
        <p:spPr>
          <a:xfrm>
            <a:off x="2475303" y="5186105"/>
            <a:ext cx="765418" cy="369332"/>
          </a:xfrm>
          <a:prstGeom prst="rect">
            <a:avLst/>
          </a:prstGeom>
          <a:noFill/>
        </p:spPr>
        <p:txBody>
          <a:bodyPr wrap="square" rtlCol="0">
            <a:spAutoFit/>
          </a:bodyPr>
          <a:lstStyle/>
          <a:p>
            <a:r>
              <a:rPr lang="en-US" b="1" dirty="0"/>
              <a:t>2,100</a:t>
            </a:r>
          </a:p>
        </p:txBody>
      </p:sp>
      <p:graphicFrame>
        <p:nvGraphicFramePr>
          <p:cNvPr id="69" name="Table 68">
            <a:extLst>
              <a:ext uri="{FF2B5EF4-FFF2-40B4-BE49-F238E27FC236}">
                <a16:creationId xmlns:a16="http://schemas.microsoft.com/office/drawing/2014/main" id="{A45B89A1-7BD0-4D73-A441-D623B5298CC1}"/>
              </a:ext>
            </a:extLst>
          </p:cNvPr>
          <p:cNvGraphicFramePr>
            <a:graphicFrameLocks noGrp="1"/>
          </p:cNvGraphicFramePr>
          <p:nvPr>
            <p:extLst/>
          </p:nvPr>
        </p:nvGraphicFramePr>
        <p:xfrm>
          <a:off x="1577121"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0" name="TextBox 69">
            <a:extLst>
              <a:ext uri="{FF2B5EF4-FFF2-40B4-BE49-F238E27FC236}">
                <a16:creationId xmlns:a16="http://schemas.microsoft.com/office/drawing/2014/main" id="{D63FC45D-7B0A-48DF-8CA2-20EF6392532D}"/>
              </a:ext>
            </a:extLst>
          </p:cNvPr>
          <p:cNvSpPr txBox="1"/>
          <p:nvPr/>
        </p:nvSpPr>
        <p:spPr>
          <a:xfrm>
            <a:off x="1891500" y="5412261"/>
            <a:ext cx="1060903" cy="276999"/>
          </a:xfrm>
          <a:prstGeom prst="rect">
            <a:avLst/>
          </a:prstGeom>
          <a:noFill/>
        </p:spPr>
        <p:txBody>
          <a:bodyPr wrap="square" rtlCol="0">
            <a:spAutoFit/>
          </a:bodyPr>
          <a:lstStyle/>
          <a:p>
            <a:r>
              <a:rPr lang="en-US" sz="1200" b="1" dirty="0"/>
              <a:t>8,050</a:t>
            </a:r>
          </a:p>
        </p:txBody>
      </p:sp>
      <p:sp>
        <p:nvSpPr>
          <p:cNvPr id="71" name="TextBox 70">
            <a:extLst>
              <a:ext uri="{FF2B5EF4-FFF2-40B4-BE49-F238E27FC236}">
                <a16:creationId xmlns:a16="http://schemas.microsoft.com/office/drawing/2014/main" id="{B2C45F71-A84F-4369-AF8D-6101F724E523}"/>
              </a:ext>
            </a:extLst>
          </p:cNvPr>
          <p:cNvSpPr txBox="1"/>
          <p:nvPr/>
        </p:nvSpPr>
        <p:spPr>
          <a:xfrm>
            <a:off x="9564124" y="5196012"/>
            <a:ext cx="765418" cy="369332"/>
          </a:xfrm>
          <a:prstGeom prst="rect">
            <a:avLst/>
          </a:prstGeom>
          <a:noFill/>
        </p:spPr>
        <p:txBody>
          <a:bodyPr wrap="square" rtlCol="0">
            <a:spAutoFit/>
          </a:bodyPr>
          <a:lstStyle/>
          <a:p>
            <a:r>
              <a:rPr lang="en-US" b="1" dirty="0"/>
              <a:t>1,200</a:t>
            </a:r>
          </a:p>
        </p:txBody>
      </p:sp>
      <p:sp>
        <p:nvSpPr>
          <p:cNvPr id="72" name="TextBox 71">
            <a:extLst>
              <a:ext uri="{FF2B5EF4-FFF2-40B4-BE49-F238E27FC236}">
                <a16:creationId xmlns:a16="http://schemas.microsoft.com/office/drawing/2014/main" id="{8E60B4B6-229C-465B-8ED7-69223C35F1EE}"/>
              </a:ext>
            </a:extLst>
          </p:cNvPr>
          <p:cNvSpPr txBox="1"/>
          <p:nvPr/>
        </p:nvSpPr>
        <p:spPr>
          <a:xfrm>
            <a:off x="6712312" y="5181428"/>
            <a:ext cx="565043" cy="369332"/>
          </a:xfrm>
          <a:prstGeom prst="rect">
            <a:avLst/>
          </a:prstGeom>
          <a:noFill/>
        </p:spPr>
        <p:txBody>
          <a:bodyPr wrap="square" rtlCol="0">
            <a:spAutoFit/>
          </a:bodyPr>
          <a:lstStyle/>
          <a:p>
            <a:r>
              <a:rPr lang="en-US" b="1" dirty="0"/>
              <a:t>900</a:t>
            </a:r>
          </a:p>
        </p:txBody>
      </p:sp>
      <p:sp>
        <p:nvSpPr>
          <p:cNvPr id="73" name="TextBox 72">
            <a:extLst>
              <a:ext uri="{FF2B5EF4-FFF2-40B4-BE49-F238E27FC236}">
                <a16:creationId xmlns:a16="http://schemas.microsoft.com/office/drawing/2014/main" id="{68460607-06AF-4167-AA5E-D10E515B6784}"/>
              </a:ext>
            </a:extLst>
          </p:cNvPr>
          <p:cNvSpPr txBox="1"/>
          <p:nvPr/>
        </p:nvSpPr>
        <p:spPr>
          <a:xfrm>
            <a:off x="1020923" y="5632829"/>
            <a:ext cx="757935" cy="369332"/>
          </a:xfrm>
          <a:prstGeom prst="rect">
            <a:avLst/>
          </a:prstGeom>
          <a:noFill/>
        </p:spPr>
        <p:txBody>
          <a:bodyPr wrap="square" rtlCol="0">
            <a:spAutoFit/>
          </a:bodyPr>
          <a:lstStyle/>
          <a:p>
            <a:r>
              <a:rPr lang="en-US" b="1" dirty="0"/>
              <a:t>5/26</a:t>
            </a:r>
          </a:p>
        </p:txBody>
      </p:sp>
      <p:graphicFrame>
        <p:nvGraphicFramePr>
          <p:cNvPr id="74" name="Table 73">
            <a:extLst>
              <a:ext uri="{FF2B5EF4-FFF2-40B4-BE49-F238E27FC236}">
                <a16:creationId xmlns:a16="http://schemas.microsoft.com/office/drawing/2014/main" id="{F98723C8-169E-4B0F-B008-E6FACD472FEB}"/>
              </a:ext>
            </a:extLst>
          </p:cNvPr>
          <p:cNvGraphicFramePr>
            <a:graphicFrameLocks noGrp="1"/>
          </p:cNvGraphicFramePr>
          <p:nvPr>
            <p:extLst/>
          </p:nvPr>
        </p:nvGraphicFramePr>
        <p:xfrm>
          <a:off x="7154047"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5" name="TextBox 74">
            <a:extLst>
              <a:ext uri="{FF2B5EF4-FFF2-40B4-BE49-F238E27FC236}">
                <a16:creationId xmlns:a16="http://schemas.microsoft.com/office/drawing/2014/main" id="{C1AA915C-32A8-4D81-9D44-A3AC1A6EB3EB}"/>
              </a:ext>
            </a:extLst>
          </p:cNvPr>
          <p:cNvSpPr txBox="1"/>
          <p:nvPr/>
        </p:nvSpPr>
        <p:spPr>
          <a:xfrm>
            <a:off x="7525836" y="5383932"/>
            <a:ext cx="765418" cy="276999"/>
          </a:xfrm>
          <a:prstGeom prst="rect">
            <a:avLst/>
          </a:prstGeom>
          <a:noFill/>
        </p:spPr>
        <p:txBody>
          <a:bodyPr wrap="square" rtlCol="0">
            <a:spAutoFit/>
          </a:bodyPr>
          <a:lstStyle/>
          <a:p>
            <a:r>
              <a:rPr lang="en-US" sz="1200" b="1" dirty="0"/>
              <a:t>600</a:t>
            </a:r>
          </a:p>
        </p:txBody>
      </p:sp>
      <p:sp>
        <p:nvSpPr>
          <p:cNvPr id="76" name="TextBox 75">
            <a:extLst>
              <a:ext uri="{FF2B5EF4-FFF2-40B4-BE49-F238E27FC236}">
                <a16:creationId xmlns:a16="http://schemas.microsoft.com/office/drawing/2014/main" id="{BF1CC0AF-C518-4F1E-83DA-2BA33D579F24}"/>
              </a:ext>
            </a:extLst>
          </p:cNvPr>
          <p:cNvSpPr txBox="1"/>
          <p:nvPr/>
        </p:nvSpPr>
        <p:spPr>
          <a:xfrm>
            <a:off x="7277355" y="5560271"/>
            <a:ext cx="765418" cy="369332"/>
          </a:xfrm>
          <a:prstGeom prst="rect">
            <a:avLst/>
          </a:prstGeom>
          <a:noFill/>
        </p:spPr>
        <p:txBody>
          <a:bodyPr wrap="square" rtlCol="0">
            <a:spAutoFit/>
          </a:bodyPr>
          <a:lstStyle/>
          <a:p>
            <a:r>
              <a:rPr lang="en-US" b="1" dirty="0"/>
              <a:t>1,000</a:t>
            </a:r>
          </a:p>
        </p:txBody>
      </p:sp>
      <p:sp>
        <p:nvSpPr>
          <p:cNvPr id="77" name="TextBox 76">
            <a:extLst>
              <a:ext uri="{FF2B5EF4-FFF2-40B4-BE49-F238E27FC236}">
                <a16:creationId xmlns:a16="http://schemas.microsoft.com/office/drawing/2014/main" id="{E48642D5-3430-482C-A7B9-8F6CC04A13EE}"/>
              </a:ext>
            </a:extLst>
          </p:cNvPr>
          <p:cNvSpPr txBox="1"/>
          <p:nvPr/>
        </p:nvSpPr>
        <p:spPr>
          <a:xfrm>
            <a:off x="9574840" y="5550591"/>
            <a:ext cx="765418" cy="369332"/>
          </a:xfrm>
          <a:prstGeom prst="rect">
            <a:avLst/>
          </a:prstGeom>
          <a:noFill/>
        </p:spPr>
        <p:txBody>
          <a:bodyPr wrap="square" rtlCol="0">
            <a:spAutoFit/>
          </a:bodyPr>
          <a:lstStyle/>
          <a:p>
            <a:r>
              <a:rPr lang="en-US" b="1" dirty="0"/>
              <a:t>1,000</a:t>
            </a:r>
          </a:p>
        </p:txBody>
      </p:sp>
      <p:graphicFrame>
        <p:nvGraphicFramePr>
          <p:cNvPr id="78" name="Table 77">
            <a:extLst>
              <a:ext uri="{FF2B5EF4-FFF2-40B4-BE49-F238E27FC236}">
                <a16:creationId xmlns:a16="http://schemas.microsoft.com/office/drawing/2014/main" id="{AAF49545-887A-4E4A-B5B6-7DA35045ED3F}"/>
              </a:ext>
            </a:extLst>
          </p:cNvPr>
          <p:cNvGraphicFramePr>
            <a:graphicFrameLocks noGrp="1"/>
          </p:cNvGraphicFramePr>
          <p:nvPr>
            <p:extLst/>
          </p:nvPr>
        </p:nvGraphicFramePr>
        <p:xfrm>
          <a:off x="7186156" y="6645389"/>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9" name="TextBox 78">
            <a:extLst>
              <a:ext uri="{FF2B5EF4-FFF2-40B4-BE49-F238E27FC236}">
                <a16:creationId xmlns:a16="http://schemas.microsoft.com/office/drawing/2014/main" id="{14577372-AB49-4F1E-B1E3-DED18BE98069}"/>
              </a:ext>
            </a:extLst>
          </p:cNvPr>
          <p:cNvSpPr txBox="1"/>
          <p:nvPr/>
        </p:nvSpPr>
        <p:spPr>
          <a:xfrm>
            <a:off x="7456622" y="6565696"/>
            <a:ext cx="765418" cy="276999"/>
          </a:xfrm>
          <a:prstGeom prst="rect">
            <a:avLst/>
          </a:prstGeom>
          <a:noFill/>
        </p:spPr>
        <p:txBody>
          <a:bodyPr wrap="square" rtlCol="0">
            <a:spAutoFit/>
          </a:bodyPr>
          <a:lstStyle/>
          <a:p>
            <a:r>
              <a:rPr lang="en-US" sz="1200" b="1" dirty="0"/>
              <a:t>1,600</a:t>
            </a:r>
          </a:p>
        </p:txBody>
      </p:sp>
      <p:sp>
        <p:nvSpPr>
          <p:cNvPr id="80" name="TextBox 79">
            <a:extLst>
              <a:ext uri="{FF2B5EF4-FFF2-40B4-BE49-F238E27FC236}">
                <a16:creationId xmlns:a16="http://schemas.microsoft.com/office/drawing/2014/main" id="{C863B0EB-FEC4-4A6B-BE2E-3F084FB9AD1D}"/>
              </a:ext>
            </a:extLst>
          </p:cNvPr>
          <p:cNvSpPr txBox="1"/>
          <p:nvPr/>
        </p:nvSpPr>
        <p:spPr>
          <a:xfrm>
            <a:off x="1020923" y="5939858"/>
            <a:ext cx="757935" cy="369332"/>
          </a:xfrm>
          <a:prstGeom prst="rect">
            <a:avLst/>
          </a:prstGeom>
          <a:noFill/>
        </p:spPr>
        <p:txBody>
          <a:bodyPr wrap="square" rtlCol="0">
            <a:spAutoFit/>
          </a:bodyPr>
          <a:lstStyle/>
          <a:p>
            <a:r>
              <a:rPr lang="en-US" b="1" dirty="0"/>
              <a:t>5/31</a:t>
            </a:r>
          </a:p>
        </p:txBody>
      </p:sp>
      <p:sp>
        <p:nvSpPr>
          <p:cNvPr id="81" name="TextBox 80">
            <a:extLst>
              <a:ext uri="{FF2B5EF4-FFF2-40B4-BE49-F238E27FC236}">
                <a16:creationId xmlns:a16="http://schemas.microsoft.com/office/drawing/2014/main" id="{0960FBAA-FFC3-47B1-8F86-93417B2A1E5D}"/>
              </a:ext>
            </a:extLst>
          </p:cNvPr>
          <p:cNvSpPr txBox="1"/>
          <p:nvPr/>
        </p:nvSpPr>
        <p:spPr>
          <a:xfrm>
            <a:off x="2654074" y="5939858"/>
            <a:ext cx="735321" cy="369332"/>
          </a:xfrm>
          <a:prstGeom prst="rect">
            <a:avLst/>
          </a:prstGeom>
          <a:noFill/>
        </p:spPr>
        <p:txBody>
          <a:bodyPr wrap="square" rtlCol="0">
            <a:spAutoFit/>
          </a:bodyPr>
          <a:lstStyle/>
          <a:p>
            <a:r>
              <a:rPr lang="en-US" b="1" dirty="0"/>
              <a:t>500</a:t>
            </a:r>
          </a:p>
        </p:txBody>
      </p:sp>
      <p:sp>
        <p:nvSpPr>
          <p:cNvPr id="82" name="TextBox 81">
            <a:extLst>
              <a:ext uri="{FF2B5EF4-FFF2-40B4-BE49-F238E27FC236}">
                <a16:creationId xmlns:a16="http://schemas.microsoft.com/office/drawing/2014/main" id="{02705595-0438-4986-9C10-20A957FCFF52}"/>
              </a:ext>
            </a:extLst>
          </p:cNvPr>
          <p:cNvSpPr txBox="1"/>
          <p:nvPr/>
        </p:nvSpPr>
        <p:spPr>
          <a:xfrm>
            <a:off x="8242397" y="5939858"/>
            <a:ext cx="735321" cy="369332"/>
          </a:xfrm>
          <a:prstGeom prst="rect">
            <a:avLst/>
          </a:prstGeom>
          <a:noFill/>
        </p:spPr>
        <p:txBody>
          <a:bodyPr wrap="square" rtlCol="0">
            <a:spAutoFit/>
          </a:bodyPr>
          <a:lstStyle/>
          <a:p>
            <a:r>
              <a:rPr lang="en-US" b="1" dirty="0"/>
              <a:t>500</a:t>
            </a:r>
          </a:p>
        </p:txBody>
      </p:sp>
      <p:graphicFrame>
        <p:nvGraphicFramePr>
          <p:cNvPr id="83" name="Table 82">
            <a:extLst>
              <a:ext uri="{FF2B5EF4-FFF2-40B4-BE49-F238E27FC236}">
                <a16:creationId xmlns:a16="http://schemas.microsoft.com/office/drawing/2014/main" id="{20762EF5-AD86-4F9A-9068-4AE515604094}"/>
              </a:ext>
            </a:extLst>
          </p:cNvPr>
          <p:cNvGraphicFramePr>
            <a:graphicFrameLocks noGrp="1"/>
          </p:cNvGraphicFramePr>
          <p:nvPr>
            <p:extLst/>
          </p:nvPr>
        </p:nvGraphicFramePr>
        <p:xfrm>
          <a:off x="8684027"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84" name="Table 83">
            <a:extLst>
              <a:ext uri="{FF2B5EF4-FFF2-40B4-BE49-F238E27FC236}">
                <a16:creationId xmlns:a16="http://schemas.microsoft.com/office/drawing/2014/main" id="{7C9106D5-5BE9-47F8-B5DB-75BCF10166C6}"/>
              </a:ext>
            </a:extLst>
          </p:cNvPr>
          <p:cNvGraphicFramePr>
            <a:graphicFrameLocks noGrp="1"/>
          </p:cNvGraphicFramePr>
          <p:nvPr>
            <p:extLst/>
          </p:nvPr>
        </p:nvGraphicFramePr>
        <p:xfrm>
          <a:off x="1592806" y="623014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85" name="TextBox 84">
            <a:extLst>
              <a:ext uri="{FF2B5EF4-FFF2-40B4-BE49-F238E27FC236}">
                <a16:creationId xmlns:a16="http://schemas.microsoft.com/office/drawing/2014/main" id="{0F7816E2-EAD9-4F14-B2A4-C00F27DFBDCA}"/>
              </a:ext>
            </a:extLst>
          </p:cNvPr>
          <p:cNvSpPr txBox="1"/>
          <p:nvPr/>
        </p:nvSpPr>
        <p:spPr>
          <a:xfrm>
            <a:off x="1882724" y="6578301"/>
            <a:ext cx="765418" cy="276999"/>
          </a:xfrm>
          <a:prstGeom prst="rect">
            <a:avLst/>
          </a:prstGeom>
          <a:noFill/>
        </p:spPr>
        <p:txBody>
          <a:bodyPr wrap="square" rtlCol="0">
            <a:spAutoFit/>
          </a:bodyPr>
          <a:lstStyle/>
          <a:p>
            <a:r>
              <a:rPr lang="en-US" sz="1200" b="1" dirty="0"/>
              <a:t>7,750</a:t>
            </a:r>
          </a:p>
        </p:txBody>
      </p:sp>
      <p:sp>
        <p:nvSpPr>
          <p:cNvPr id="86" name="TextBox 85">
            <a:extLst>
              <a:ext uri="{FF2B5EF4-FFF2-40B4-BE49-F238E27FC236}">
                <a16:creationId xmlns:a16="http://schemas.microsoft.com/office/drawing/2014/main" id="{934A0127-7F70-4F22-B8E8-701946211CED}"/>
              </a:ext>
            </a:extLst>
          </p:cNvPr>
          <p:cNvSpPr txBox="1"/>
          <p:nvPr/>
        </p:nvSpPr>
        <p:spPr>
          <a:xfrm>
            <a:off x="1899721" y="6170775"/>
            <a:ext cx="765418" cy="276999"/>
          </a:xfrm>
          <a:prstGeom prst="rect">
            <a:avLst/>
          </a:prstGeom>
          <a:noFill/>
        </p:spPr>
        <p:txBody>
          <a:bodyPr wrap="square" rtlCol="0">
            <a:spAutoFit/>
          </a:bodyPr>
          <a:lstStyle/>
          <a:p>
            <a:r>
              <a:rPr lang="en-US" sz="1200" b="1" dirty="0"/>
              <a:t>7,550</a:t>
            </a:r>
          </a:p>
        </p:txBody>
      </p:sp>
      <p:sp>
        <p:nvSpPr>
          <p:cNvPr id="87" name="TextBox 86">
            <a:extLst>
              <a:ext uri="{FF2B5EF4-FFF2-40B4-BE49-F238E27FC236}">
                <a16:creationId xmlns:a16="http://schemas.microsoft.com/office/drawing/2014/main" id="{72412398-F9B5-4BCC-B007-2AE87940AD15}"/>
              </a:ext>
            </a:extLst>
          </p:cNvPr>
          <p:cNvSpPr txBox="1"/>
          <p:nvPr/>
        </p:nvSpPr>
        <p:spPr>
          <a:xfrm>
            <a:off x="8977718" y="6565696"/>
            <a:ext cx="765418" cy="276999"/>
          </a:xfrm>
          <a:prstGeom prst="rect">
            <a:avLst/>
          </a:prstGeom>
          <a:noFill/>
        </p:spPr>
        <p:txBody>
          <a:bodyPr wrap="square" rtlCol="0">
            <a:spAutoFit/>
          </a:bodyPr>
          <a:lstStyle/>
          <a:p>
            <a:r>
              <a:rPr lang="en-US" sz="1200" b="1" dirty="0"/>
              <a:t>7,500</a:t>
            </a:r>
          </a:p>
        </p:txBody>
      </p:sp>
      <p:sp>
        <p:nvSpPr>
          <p:cNvPr id="88" name="TextBox 87">
            <a:extLst>
              <a:ext uri="{FF2B5EF4-FFF2-40B4-BE49-F238E27FC236}">
                <a16:creationId xmlns:a16="http://schemas.microsoft.com/office/drawing/2014/main" id="{A9093C6B-F8C3-45CD-BAC6-D490AB1B27C8}"/>
              </a:ext>
            </a:extLst>
          </p:cNvPr>
          <p:cNvSpPr txBox="1"/>
          <p:nvPr/>
        </p:nvSpPr>
        <p:spPr>
          <a:xfrm>
            <a:off x="1027464" y="6341697"/>
            <a:ext cx="757935" cy="369332"/>
          </a:xfrm>
          <a:prstGeom prst="rect">
            <a:avLst/>
          </a:prstGeom>
          <a:noFill/>
        </p:spPr>
        <p:txBody>
          <a:bodyPr wrap="square" rtlCol="0">
            <a:spAutoFit/>
          </a:bodyPr>
          <a:lstStyle/>
          <a:p>
            <a:r>
              <a:rPr lang="en-US" b="1" dirty="0"/>
              <a:t>5/31</a:t>
            </a:r>
          </a:p>
        </p:txBody>
      </p:sp>
      <p:sp>
        <p:nvSpPr>
          <p:cNvPr id="89" name="TextBox 88">
            <a:extLst>
              <a:ext uri="{FF2B5EF4-FFF2-40B4-BE49-F238E27FC236}">
                <a16:creationId xmlns:a16="http://schemas.microsoft.com/office/drawing/2014/main" id="{8E5BA272-9DE5-4956-9A5A-7E07BCDC4FB4}"/>
              </a:ext>
            </a:extLst>
          </p:cNvPr>
          <p:cNvSpPr txBox="1"/>
          <p:nvPr/>
        </p:nvSpPr>
        <p:spPr>
          <a:xfrm>
            <a:off x="1901782" y="6350053"/>
            <a:ext cx="735321" cy="369332"/>
          </a:xfrm>
          <a:prstGeom prst="rect">
            <a:avLst/>
          </a:prstGeom>
          <a:noFill/>
        </p:spPr>
        <p:txBody>
          <a:bodyPr wrap="square" rtlCol="0">
            <a:spAutoFit/>
          </a:bodyPr>
          <a:lstStyle/>
          <a:p>
            <a:r>
              <a:rPr lang="en-US" b="1" dirty="0"/>
              <a:t>200</a:t>
            </a:r>
          </a:p>
        </p:txBody>
      </p:sp>
      <p:sp>
        <p:nvSpPr>
          <p:cNvPr id="90" name="TextBox 89">
            <a:extLst>
              <a:ext uri="{FF2B5EF4-FFF2-40B4-BE49-F238E27FC236}">
                <a16:creationId xmlns:a16="http://schemas.microsoft.com/office/drawing/2014/main" id="{C92D03D3-9264-4D79-90CB-23BDA8FEC5D9}"/>
              </a:ext>
            </a:extLst>
          </p:cNvPr>
          <p:cNvSpPr txBox="1"/>
          <p:nvPr/>
        </p:nvSpPr>
        <p:spPr>
          <a:xfrm>
            <a:off x="4195663" y="6319327"/>
            <a:ext cx="735321" cy="369332"/>
          </a:xfrm>
          <a:prstGeom prst="rect">
            <a:avLst/>
          </a:prstGeom>
          <a:noFill/>
        </p:spPr>
        <p:txBody>
          <a:bodyPr wrap="square" rtlCol="0">
            <a:spAutoFit/>
          </a:bodyPr>
          <a:lstStyle/>
          <a:p>
            <a:r>
              <a:rPr lang="en-US" b="1" dirty="0"/>
              <a:t>200</a:t>
            </a:r>
          </a:p>
        </p:txBody>
      </p:sp>
      <p:sp>
        <p:nvSpPr>
          <p:cNvPr id="91" name="TextBox 90">
            <a:extLst>
              <a:ext uri="{FF2B5EF4-FFF2-40B4-BE49-F238E27FC236}">
                <a16:creationId xmlns:a16="http://schemas.microsoft.com/office/drawing/2014/main" id="{CD0F4985-9774-49D4-97FD-71E2C2A5D0AC}"/>
              </a:ext>
            </a:extLst>
          </p:cNvPr>
          <p:cNvSpPr txBox="1"/>
          <p:nvPr/>
        </p:nvSpPr>
        <p:spPr>
          <a:xfrm>
            <a:off x="3245526" y="1486437"/>
            <a:ext cx="1258590" cy="584775"/>
          </a:xfrm>
          <a:prstGeom prst="rect">
            <a:avLst/>
          </a:prstGeom>
          <a:noFill/>
        </p:spPr>
        <p:txBody>
          <a:bodyPr wrap="square" rtlCol="0">
            <a:spAutoFit/>
          </a:bodyPr>
          <a:lstStyle/>
          <a:p>
            <a:r>
              <a:rPr lang="en-US" sz="1600" b="1" dirty="0"/>
              <a:t>   Accounts </a:t>
            </a:r>
          </a:p>
          <a:p>
            <a:r>
              <a:rPr lang="en-US" sz="1600" b="1" dirty="0"/>
              <a:t>  Receivable</a:t>
            </a:r>
          </a:p>
        </p:txBody>
      </p:sp>
      <p:sp>
        <p:nvSpPr>
          <p:cNvPr id="92" name="TextBox 91">
            <a:extLst>
              <a:ext uri="{FF2B5EF4-FFF2-40B4-BE49-F238E27FC236}">
                <a16:creationId xmlns:a16="http://schemas.microsoft.com/office/drawing/2014/main" id="{4DE1E56D-33A3-413E-9F19-47A718FA4EBF}"/>
              </a:ext>
            </a:extLst>
          </p:cNvPr>
          <p:cNvSpPr txBox="1"/>
          <p:nvPr/>
        </p:nvSpPr>
        <p:spPr>
          <a:xfrm>
            <a:off x="3440057" y="6585643"/>
            <a:ext cx="765418" cy="276999"/>
          </a:xfrm>
          <a:prstGeom prst="rect">
            <a:avLst/>
          </a:prstGeom>
          <a:noFill/>
        </p:spPr>
        <p:txBody>
          <a:bodyPr wrap="square" rtlCol="0">
            <a:spAutoFit/>
          </a:bodyPr>
          <a:lstStyle/>
          <a:p>
            <a:r>
              <a:rPr lang="en-US" sz="1200" b="1" dirty="0"/>
              <a:t>1,200</a:t>
            </a:r>
          </a:p>
        </p:txBody>
      </p:sp>
      <p:sp>
        <p:nvSpPr>
          <p:cNvPr id="93" name="TextBox 92">
            <a:extLst>
              <a:ext uri="{FF2B5EF4-FFF2-40B4-BE49-F238E27FC236}">
                <a16:creationId xmlns:a16="http://schemas.microsoft.com/office/drawing/2014/main" id="{F8FEABD2-427C-4218-A55B-F5175DEC4616}"/>
              </a:ext>
            </a:extLst>
          </p:cNvPr>
          <p:cNvSpPr txBox="1"/>
          <p:nvPr/>
        </p:nvSpPr>
        <p:spPr>
          <a:xfrm>
            <a:off x="9744357" y="6565696"/>
            <a:ext cx="765418" cy="276999"/>
          </a:xfrm>
          <a:prstGeom prst="rect">
            <a:avLst/>
          </a:prstGeom>
          <a:noFill/>
        </p:spPr>
        <p:txBody>
          <a:bodyPr wrap="square" rtlCol="0">
            <a:spAutoFit/>
          </a:bodyPr>
          <a:lstStyle/>
          <a:p>
            <a:r>
              <a:rPr lang="en-US" sz="1200" b="1" dirty="0"/>
              <a:t>2,500</a:t>
            </a:r>
          </a:p>
        </p:txBody>
      </p:sp>
      <p:sp>
        <p:nvSpPr>
          <p:cNvPr id="94" name="TextBox 93">
            <a:extLst>
              <a:ext uri="{FF2B5EF4-FFF2-40B4-BE49-F238E27FC236}">
                <a16:creationId xmlns:a16="http://schemas.microsoft.com/office/drawing/2014/main" id="{454E818B-D5E5-4A4A-8B28-DD8080ED583A}"/>
              </a:ext>
            </a:extLst>
          </p:cNvPr>
          <p:cNvSpPr txBox="1"/>
          <p:nvPr/>
        </p:nvSpPr>
        <p:spPr>
          <a:xfrm>
            <a:off x="10510322" y="6566933"/>
            <a:ext cx="765418" cy="276999"/>
          </a:xfrm>
          <a:prstGeom prst="rect">
            <a:avLst/>
          </a:prstGeom>
          <a:noFill/>
        </p:spPr>
        <p:txBody>
          <a:bodyPr wrap="square" rtlCol="0">
            <a:spAutoFit/>
          </a:bodyPr>
          <a:lstStyle/>
          <a:p>
            <a:r>
              <a:rPr lang="en-US" sz="1200" b="1" dirty="0"/>
              <a:t>4,750</a:t>
            </a:r>
          </a:p>
        </p:txBody>
      </p:sp>
      <p:graphicFrame>
        <p:nvGraphicFramePr>
          <p:cNvPr id="95" name="Table 94">
            <a:extLst>
              <a:ext uri="{FF2B5EF4-FFF2-40B4-BE49-F238E27FC236}">
                <a16:creationId xmlns:a16="http://schemas.microsoft.com/office/drawing/2014/main" id="{76BC2FE0-0C32-4211-9F5A-A4A87D559EC2}"/>
              </a:ext>
            </a:extLst>
          </p:cNvPr>
          <p:cNvGraphicFramePr>
            <a:graphicFrameLocks noGrp="1"/>
          </p:cNvGraphicFramePr>
          <p:nvPr>
            <p:extLst/>
          </p:nvPr>
        </p:nvGraphicFramePr>
        <p:xfrm>
          <a:off x="1571691" y="6641011"/>
          <a:ext cx="757288" cy="365760"/>
        </p:xfrm>
        <a:graphic>
          <a:graphicData uri="http://schemas.openxmlformats.org/drawingml/2006/table">
            <a:tbl>
              <a:tblPr/>
              <a:tblGrid>
                <a:gridCol w="75728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7" name="Table 96">
            <a:extLst>
              <a:ext uri="{FF2B5EF4-FFF2-40B4-BE49-F238E27FC236}">
                <a16:creationId xmlns:a16="http://schemas.microsoft.com/office/drawing/2014/main" id="{D694B5D6-4F26-4F53-8882-39D28738BCEF}"/>
              </a:ext>
            </a:extLst>
          </p:cNvPr>
          <p:cNvGraphicFramePr>
            <a:graphicFrameLocks noGrp="1"/>
          </p:cNvGraphicFramePr>
          <p:nvPr>
            <p:extLst/>
          </p:nvPr>
        </p:nvGraphicFramePr>
        <p:xfrm>
          <a:off x="9451569" y="6630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8" name="Table 97">
            <a:extLst>
              <a:ext uri="{FF2B5EF4-FFF2-40B4-BE49-F238E27FC236}">
                <a16:creationId xmlns:a16="http://schemas.microsoft.com/office/drawing/2014/main" id="{0CE6ACBC-981D-4E76-8D1E-7C3A09708FB8}"/>
              </a:ext>
            </a:extLst>
          </p:cNvPr>
          <p:cNvGraphicFramePr>
            <a:graphicFrameLocks noGrp="1"/>
          </p:cNvGraphicFramePr>
          <p:nvPr>
            <p:extLst/>
          </p:nvPr>
        </p:nvGraphicFramePr>
        <p:xfrm>
          <a:off x="3134054"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9" name="Table 98">
            <a:extLst>
              <a:ext uri="{FF2B5EF4-FFF2-40B4-BE49-F238E27FC236}">
                <a16:creationId xmlns:a16="http://schemas.microsoft.com/office/drawing/2014/main" id="{5D169DAC-63C8-41D5-B402-629D2EB3A57F}"/>
              </a:ext>
            </a:extLst>
          </p:cNvPr>
          <p:cNvGraphicFramePr>
            <a:graphicFrameLocks noGrp="1"/>
          </p:cNvGraphicFramePr>
          <p:nvPr>
            <p:extLst/>
          </p:nvPr>
        </p:nvGraphicFramePr>
        <p:xfrm>
          <a:off x="10207717" y="662483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9" name="Rectangle 8"/>
          <p:cNvSpPr/>
          <p:nvPr/>
        </p:nvSpPr>
        <p:spPr>
          <a:xfrm>
            <a:off x="3150972" y="-38701"/>
            <a:ext cx="554773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Five Basic Data Arrangements</a:t>
            </a:r>
            <a:endParaRPr lang="en-US" sz="2800" dirty="0">
              <a:solidFill>
                <a:schemeClr val="accent1">
                  <a:lumMod val="50000"/>
                </a:schemeClr>
              </a:solidFill>
              <a:latin typeface="Times" panose="02020603050405020304" pitchFamily="18" charset="0"/>
              <a:ea typeface="MS Mincho"/>
              <a:cs typeface="Times New Roman" panose="02020603050405020304" pitchFamily="18" charset="0"/>
            </a:endParaRPr>
          </a:p>
        </p:txBody>
      </p:sp>
      <p:sp>
        <p:nvSpPr>
          <p:cNvPr id="23" name="Rectangle 22"/>
          <p:cNvSpPr/>
          <p:nvPr/>
        </p:nvSpPr>
        <p:spPr>
          <a:xfrm>
            <a:off x="917835" y="684172"/>
            <a:ext cx="10468598" cy="923330"/>
          </a:xfrm>
          <a:prstGeom prst="rect">
            <a:avLst/>
          </a:prstGeom>
        </p:spPr>
        <p:txBody>
          <a:bodyPr wrap="square">
            <a:spAutoFit/>
          </a:bodyPr>
          <a:lstStyle/>
          <a:p>
            <a:r>
              <a:rPr lang="en-US" dirty="0"/>
              <a:t>If we focus on any part of the table we can see how it provides the five essential data arrangements. </a:t>
            </a:r>
          </a:p>
          <a:p>
            <a:r>
              <a:rPr lang="en-US" dirty="0"/>
              <a:t>1.  </a:t>
            </a:r>
            <a:r>
              <a:rPr lang="en-US" b="1" dirty="0"/>
              <a:t>Find a transaction by date: </a:t>
            </a:r>
            <a:r>
              <a:rPr lang="en-US" dirty="0"/>
              <a:t>The dates are in the left margin of the table.</a:t>
            </a: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078424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C32382-02EA-4A78-B253-BB052B7F4981}"/>
              </a:ext>
            </a:extLst>
          </p:cNvPr>
          <p:cNvGraphicFramePr>
            <a:graphicFrameLocks noGrp="1"/>
          </p:cNvGraphicFramePr>
          <p:nvPr>
            <p:extLst/>
          </p:nvPr>
        </p:nvGraphicFramePr>
        <p:xfrm>
          <a:off x="1539295" y="2026187"/>
          <a:ext cx="4659107" cy="4831807"/>
        </p:xfrm>
        <a:graphic>
          <a:graphicData uri="http://schemas.openxmlformats.org/drawingml/2006/table">
            <a:tbl>
              <a:tblPr firstRow="1" bandRow="1">
                <a:tableStyleId>{5C22544A-7EE6-4342-B048-85BDC9FD1C3A}</a:tableStyleId>
              </a:tblPr>
              <a:tblGrid>
                <a:gridCol w="795649">
                  <a:extLst>
                    <a:ext uri="{9D8B030D-6E8A-4147-A177-3AD203B41FA5}">
                      <a16:colId xmlns:a16="http://schemas.microsoft.com/office/drawing/2014/main" val="3022953582"/>
                    </a:ext>
                  </a:extLst>
                </a:gridCol>
                <a:gridCol w="767274">
                  <a:extLst>
                    <a:ext uri="{9D8B030D-6E8A-4147-A177-3AD203B41FA5}">
                      <a16:colId xmlns:a16="http://schemas.microsoft.com/office/drawing/2014/main" val="3882599105"/>
                    </a:ext>
                  </a:extLst>
                </a:gridCol>
                <a:gridCol w="774046">
                  <a:extLst>
                    <a:ext uri="{9D8B030D-6E8A-4147-A177-3AD203B41FA5}">
                      <a16:colId xmlns:a16="http://schemas.microsoft.com/office/drawing/2014/main" val="1151896857"/>
                    </a:ext>
                  </a:extLst>
                </a:gridCol>
                <a:gridCol w="774046">
                  <a:extLst>
                    <a:ext uri="{9D8B030D-6E8A-4147-A177-3AD203B41FA5}">
                      <a16:colId xmlns:a16="http://schemas.microsoft.com/office/drawing/2014/main" val="1788540601"/>
                    </a:ext>
                  </a:extLst>
                </a:gridCol>
                <a:gridCol w="774046">
                  <a:extLst>
                    <a:ext uri="{9D8B030D-6E8A-4147-A177-3AD203B41FA5}">
                      <a16:colId xmlns:a16="http://schemas.microsoft.com/office/drawing/2014/main" val="4086622036"/>
                    </a:ext>
                  </a:extLst>
                </a:gridCol>
                <a:gridCol w="774046">
                  <a:extLst>
                    <a:ext uri="{9D8B030D-6E8A-4147-A177-3AD203B41FA5}">
                      <a16:colId xmlns:a16="http://schemas.microsoft.com/office/drawing/2014/main" val="2458802061"/>
                    </a:ext>
                  </a:extLst>
                </a:gridCol>
              </a:tblGrid>
              <a:tr h="643207">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7150">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7150">
                <a:tc>
                  <a:txBody>
                    <a:bodyPr/>
                    <a:lstStyle/>
                    <a:p>
                      <a:endParaRPr lang="en-US"/>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8" name="TextBox 7">
            <a:extLst>
              <a:ext uri="{FF2B5EF4-FFF2-40B4-BE49-F238E27FC236}">
                <a16:creationId xmlns:a16="http://schemas.microsoft.com/office/drawing/2014/main" id="{5DA19369-3B30-4F9F-BD6F-9DF81E2EF967}"/>
              </a:ext>
            </a:extLst>
          </p:cNvPr>
          <p:cNvSpPr txBox="1"/>
          <p:nvPr/>
        </p:nvSpPr>
        <p:spPr>
          <a:xfrm>
            <a:off x="1692250" y="2574698"/>
            <a:ext cx="765418" cy="369332"/>
          </a:xfrm>
          <a:prstGeom prst="rect">
            <a:avLst/>
          </a:prstGeom>
          <a:noFill/>
        </p:spPr>
        <p:txBody>
          <a:bodyPr wrap="square" rtlCol="0">
            <a:spAutoFit/>
          </a:bodyPr>
          <a:lstStyle/>
          <a:p>
            <a:r>
              <a:rPr lang="en-US" b="1" dirty="0"/>
              <a:t>8,000</a:t>
            </a:r>
          </a:p>
        </p:txBody>
      </p:sp>
      <p:sp>
        <p:nvSpPr>
          <p:cNvPr id="10" name="TextBox 9">
            <a:extLst>
              <a:ext uri="{FF2B5EF4-FFF2-40B4-BE49-F238E27FC236}">
                <a16:creationId xmlns:a16="http://schemas.microsoft.com/office/drawing/2014/main" id="{87005556-FB17-4CDF-BE6E-64E39438CCCA}"/>
              </a:ext>
            </a:extLst>
          </p:cNvPr>
          <p:cNvSpPr txBox="1"/>
          <p:nvPr/>
        </p:nvSpPr>
        <p:spPr>
          <a:xfrm>
            <a:off x="1987324" y="1676792"/>
            <a:ext cx="666750" cy="338554"/>
          </a:xfrm>
          <a:prstGeom prst="rect">
            <a:avLst/>
          </a:prstGeom>
          <a:noFill/>
        </p:spPr>
        <p:txBody>
          <a:bodyPr wrap="square" rtlCol="0">
            <a:spAutoFit/>
          </a:bodyPr>
          <a:lstStyle/>
          <a:p>
            <a:r>
              <a:rPr lang="en-US" sz="1600" b="1" dirty="0"/>
              <a:t>Cash</a:t>
            </a:r>
          </a:p>
        </p:txBody>
      </p:sp>
      <p:sp>
        <p:nvSpPr>
          <p:cNvPr id="11" name="TextBox 10">
            <a:extLst>
              <a:ext uri="{FF2B5EF4-FFF2-40B4-BE49-F238E27FC236}">
                <a16:creationId xmlns:a16="http://schemas.microsoft.com/office/drawing/2014/main" id="{F2FCCEF2-6863-4AE1-9BE3-0D948E09E4CC}"/>
              </a:ext>
            </a:extLst>
          </p:cNvPr>
          <p:cNvSpPr txBox="1"/>
          <p:nvPr/>
        </p:nvSpPr>
        <p:spPr>
          <a:xfrm>
            <a:off x="1518621" y="2039878"/>
            <a:ext cx="781675"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2" name="TextBox 11">
            <a:extLst>
              <a:ext uri="{FF2B5EF4-FFF2-40B4-BE49-F238E27FC236}">
                <a16:creationId xmlns:a16="http://schemas.microsoft.com/office/drawing/2014/main" id="{E1B61305-F594-4252-ADB6-E800F9294B80}"/>
              </a:ext>
            </a:extLst>
          </p:cNvPr>
          <p:cNvSpPr txBox="1"/>
          <p:nvPr/>
        </p:nvSpPr>
        <p:spPr>
          <a:xfrm>
            <a:off x="2367361" y="2036286"/>
            <a:ext cx="75552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13" name="TextBox 12">
            <a:extLst>
              <a:ext uri="{FF2B5EF4-FFF2-40B4-BE49-F238E27FC236}">
                <a16:creationId xmlns:a16="http://schemas.microsoft.com/office/drawing/2014/main" id="{29B07D78-93B0-4485-93FD-478CEC1C7EC9}"/>
              </a:ext>
            </a:extLst>
          </p:cNvPr>
          <p:cNvSpPr txBox="1"/>
          <p:nvPr/>
        </p:nvSpPr>
        <p:spPr>
          <a:xfrm>
            <a:off x="7374822" y="1896435"/>
            <a:ext cx="73935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4" name="TextBox 13">
            <a:extLst>
              <a:ext uri="{FF2B5EF4-FFF2-40B4-BE49-F238E27FC236}">
                <a16:creationId xmlns:a16="http://schemas.microsoft.com/office/drawing/2014/main" id="{CC87DC5C-8ED3-47FD-B5F0-1853482368D1}"/>
              </a:ext>
            </a:extLst>
          </p:cNvPr>
          <p:cNvSpPr txBox="1"/>
          <p:nvPr/>
        </p:nvSpPr>
        <p:spPr>
          <a:xfrm>
            <a:off x="5346275" y="204042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6" name="TextBox 15">
            <a:extLst>
              <a:ext uri="{FF2B5EF4-FFF2-40B4-BE49-F238E27FC236}">
                <a16:creationId xmlns:a16="http://schemas.microsoft.com/office/drawing/2014/main" id="{3D192B61-0BE5-4282-95B6-3130C259866C}"/>
              </a:ext>
            </a:extLst>
          </p:cNvPr>
          <p:cNvSpPr txBox="1"/>
          <p:nvPr/>
        </p:nvSpPr>
        <p:spPr>
          <a:xfrm>
            <a:off x="3128080" y="2033721"/>
            <a:ext cx="755526" cy="784830"/>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7" name="TextBox 16">
            <a:extLst>
              <a:ext uri="{FF2B5EF4-FFF2-40B4-BE49-F238E27FC236}">
                <a16:creationId xmlns:a16="http://schemas.microsoft.com/office/drawing/2014/main" id="{66EC8F0C-CFA1-41B7-A522-F364CC136F19}"/>
              </a:ext>
            </a:extLst>
          </p:cNvPr>
          <p:cNvSpPr txBox="1"/>
          <p:nvPr/>
        </p:nvSpPr>
        <p:spPr>
          <a:xfrm>
            <a:off x="4662479" y="2035663"/>
            <a:ext cx="746132" cy="677108"/>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sz="1100" dirty="0"/>
          </a:p>
        </p:txBody>
      </p:sp>
      <p:graphicFrame>
        <p:nvGraphicFramePr>
          <p:cNvPr id="15" name="Table 14">
            <a:extLst>
              <a:ext uri="{FF2B5EF4-FFF2-40B4-BE49-F238E27FC236}">
                <a16:creationId xmlns:a16="http://schemas.microsoft.com/office/drawing/2014/main" id="{4D96FF9E-69E8-4BB2-A2A7-03626BB2EC6E}"/>
              </a:ext>
            </a:extLst>
          </p:cNvPr>
          <p:cNvGraphicFramePr>
            <a:graphicFrameLocks noGrp="1"/>
          </p:cNvGraphicFramePr>
          <p:nvPr>
            <p:extLst/>
          </p:nvPr>
        </p:nvGraphicFramePr>
        <p:xfrm>
          <a:off x="6375863" y="2039878"/>
          <a:ext cx="4588002" cy="4831807"/>
        </p:xfrm>
        <a:graphic>
          <a:graphicData uri="http://schemas.openxmlformats.org/drawingml/2006/table">
            <a:tbl>
              <a:tblPr firstRow="1" bandRow="1">
                <a:tableStyleId>{5C22544A-7EE6-4342-B048-85BDC9FD1C3A}</a:tableStyleId>
              </a:tblPr>
              <a:tblGrid>
                <a:gridCol w="776837">
                  <a:extLst>
                    <a:ext uri="{9D8B030D-6E8A-4147-A177-3AD203B41FA5}">
                      <a16:colId xmlns:a16="http://schemas.microsoft.com/office/drawing/2014/main" val="3022953582"/>
                    </a:ext>
                  </a:extLst>
                </a:gridCol>
                <a:gridCol w="762233">
                  <a:extLst>
                    <a:ext uri="{9D8B030D-6E8A-4147-A177-3AD203B41FA5}">
                      <a16:colId xmlns:a16="http://schemas.microsoft.com/office/drawing/2014/main" val="3882599105"/>
                    </a:ext>
                  </a:extLst>
                </a:gridCol>
                <a:gridCol w="762233">
                  <a:extLst>
                    <a:ext uri="{9D8B030D-6E8A-4147-A177-3AD203B41FA5}">
                      <a16:colId xmlns:a16="http://schemas.microsoft.com/office/drawing/2014/main" val="1151896857"/>
                    </a:ext>
                  </a:extLst>
                </a:gridCol>
                <a:gridCol w="762233">
                  <a:extLst>
                    <a:ext uri="{9D8B030D-6E8A-4147-A177-3AD203B41FA5}">
                      <a16:colId xmlns:a16="http://schemas.microsoft.com/office/drawing/2014/main" val="1788540601"/>
                    </a:ext>
                  </a:extLst>
                </a:gridCol>
                <a:gridCol w="762233">
                  <a:extLst>
                    <a:ext uri="{9D8B030D-6E8A-4147-A177-3AD203B41FA5}">
                      <a16:colId xmlns:a16="http://schemas.microsoft.com/office/drawing/2014/main" val="4086622036"/>
                    </a:ext>
                  </a:extLst>
                </a:gridCol>
                <a:gridCol w="762233">
                  <a:extLst>
                    <a:ext uri="{9D8B030D-6E8A-4147-A177-3AD203B41FA5}">
                      <a16:colId xmlns:a16="http://schemas.microsoft.com/office/drawing/2014/main" val="2458802061"/>
                    </a:ext>
                  </a:extLst>
                </a:gridCol>
              </a:tblGrid>
              <a:tr h="660143">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2916">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2" name="TextBox 1">
            <a:extLst>
              <a:ext uri="{FF2B5EF4-FFF2-40B4-BE49-F238E27FC236}">
                <a16:creationId xmlns:a16="http://schemas.microsoft.com/office/drawing/2014/main" id="{BDBE253E-CB9E-4E1F-83FD-994316925EA1}"/>
              </a:ext>
            </a:extLst>
          </p:cNvPr>
          <p:cNvSpPr txBox="1"/>
          <p:nvPr/>
        </p:nvSpPr>
        <p:spPr>
          <a:xfrm>
            <a:off x="8365334" y="1662488"/>
            <a:ext cx="1266825" cy="338554"/>
          </a:xfrm>
          <a:prstGeom prst="rect">
            <a:avLst/>
          </a:prstGeom>
          <a:noFill/>
        </p:spPr>
        <p:txBody>
          <a:bodyPr wrap="square" rtlCol="0">
            <a:spAutoFit/>
          </a:bodyPr>
          <a:lstStyle/>
          <a:p>
            <a:r>
              <a:rPr lang="en-US" sz="1600" b="1" dirty="0"/>
              <a:t>Capital</a:t>
            </a:r>
          </a:p>
        </p:txBody>
      </p:sp>
      <p:sp>
        <p:nvSpPr>
          <p:cNvPr id="25" name="TextBox 24">
            <a:extLst>
              <a:ext uri="{FF2B5EF4-FFF2-40B4-BE49-F238E27FC236}">
                <a16:creationId xmlns:a16="http://schemas.microsoft.com/office/drawing/2014/main" id="{3CEFE3F4-09F2-4A59-931F-3A54F9E78878}"/>
              </a:ext>
            </a:extLst>
          </p:cNvPr>
          <p:cNvSpPr txBox="1"/>
          <p:nvPr/>
        </p:nvSpPr>
        <p:spPr>
          <a:xfrm>
            <a:off x="9626206" y="1506146"/>
            <a:ext cx="1266825" cy="584775"/>
          </a:xfrm>
          <a:prstGeom prst="rect">
            <a:avLst/>
          </a:prstGeom>
          <a:noFill/>
        </p:spPr>
        <p:txBody>
          <a:bodyPr wrap="square" rtlCol="0">
            <a:spAutoFit/>
          </a:bodyPr>
          <a:lstStyle/>
          <a:p>
            <a:r>
              <a:rPr lang="en-US" sz="1600" b="1" dirty="0"/>
              <a:t>Operational </a:t>
            </a:r>
          </a:p>
          <a:p>
            <a:r>
              <a:rPr lang="en-US" sz="1600" b="1" dirty="0"/>
              <a:t>    Change</a:t>
            </a:r>
          </a:p>
        </p:txBody>
      </p:sp>
      <p:sp>
        <p:nvSpPr>
          <p:cNvPr id="6" name="TextBox 5">
            <a:extLst>
              <a:ext uri="{FF2B5EF4-FFF2-40B4-BE49-F238E27FC236}">
                <a16:creationId xmlns:a16="http://schemas.microsoft.com/office/drawing/2014/main" id="{4CBCA121-DEFA-44FB-8EE3-F3A6F11B69EC}"/>
              </a:ext>
            </a:extLst>
          </p:cNvPr>
          <p:cNvSpPr txBox="1"/>
          <p:nvPr/>
        </p:nvSpPr>
        <p:spPr>
          <a:xfrm>
            <a:off x="1091370" y="2570510"/>
            <a:ext cx="757935" cy="369332"/>
          </a:xfrm>
          <a:prstGeom prst="rect">
            <a:avLst/>
          </a:prstGeom>
          <a:noFill/>
        </p:spPr>
        <p:txBody>
          <a:bodyPr wrap="square" rtlCol="0">
            <a:spAutoFit/>
          </a:bodyPr>
          <a:lstStyle/>
          <a:p>
            <a:r>
              <a:rPr lang="en-US" b="1" dirty="0"/>
              <a:t>5/5</a:t>
            </a:r>
          </a:p>
        </p:txBody>
      </p:sp>
      <p:sp>
        <p:nvSpPr>
          <p:cNvPr id="22" name="TextBox 21">
            <a:extLst>
              <a:ext uri="{FF2B5EF4-FFF2-40B4-BE49-F238E27FC236}">
                <a16:creationId xmlns:a16="http://schemas.microsoft.com/office/drawing/2014/main" id="{1D68F77F-BC77-44BA-BDE4-08EBC5D1B316}"/>
              </a:ext>
            </a:extLst>
          </p:cNvPr>
          <p:cNvSpPr txBox="1"/>
          <p:nvPr/>
        </p:nvSpPr>
        <p:spPr>
          <a:xfrm>
            <a:off x="8813034" y="2574698"/>
            <a:ext cx="706654" cy="369332"/>
          </a:xfrm>
          <a:prstGeom prst="rect">
            <a:avLst/>
          </a:prstGeom>
          <a:noFill/>
        </p:spPr>
        <p:txBody>
          <a:bodyPr wrap="square" rtlCol="0">
            <a:spAutoFit/>
          </a:bodyPr>
          <a:lstStyle/>
          <a:p>
            <a:r>
              <a:rPr lang="en-US" b="1" dirty="0"/>
              <a:t>8,000</a:t>
            </a:r>
          </a:p>
        </p:txBody>
      </p:sp>
      <p:sp>
        <p:nvSpPr>
          <p:cNvPr id="27" name="TextBox 26">
            <a:extLst>
              <a:ext uri="{FF2B5EF4-FFF2-40B4-BE49-F238E27FC236}">
                <a16:creationId xmlns:a16="http://schemas.microsoft.com/office/drawing/2014/main" id="{36A2C6E8-6749-4CC8-97C0-A666911A3C4A}"/>
              </a:ext>
            </a:extLst>
          </p:cNvPr>
          <p:cNvSpPr txBox="1"/>
          <p:nvPr/>
        </p:nvSpPr>
        <p:spPr>
          <a:xfrm>
            <a:off x="7186156" y="2036583"/>
            <a:ext cx="713409"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28" name="TextBox 27">
            <a:extLst>
              <a:ext uri="{FF2B5EF4-FFF2-40B4-BE49-F238E27FC236}">
                <a16:creationId xmlns:a16="http://schemas.microsoft.com/office/drawing/2014/main" id="{FA8728FE-81B6-4D2F-83FE-73399413F141}"/>
              </a:ext>
            </a:extLst>
          </p:cNvPr>
          <p:cNvSpPr txBox="1"/>
          <p:nvPr/>
        </p:nvSpPr>
        <p:spPr>
          <a:xfrm>
            <a:off x="10232661" y="2039878"/>
            <a:ext cx="752635" cy="907941"/>
          </a:xfrm>
          <a:prstGeom prst="rect">
            <a:avLst/>
          </a:prstGeom>
          <a:noFill/>
          <a:ln>
            <a:noFill/>
          </a:ln>
        </p:spPr>
        <p:txBody>
          <a:bodyPr wrap="square" rtlCol="0">
            <a:spAutoFit/>
          </a:bodyPr>
          <a:lstStyle/>
          <a:p>
            <a:r>
              <a:rPr lang="en-US" sz="1100" b="1" dirty="0">
                <a:solidFill>
                  <a:schemeClr val="bg1"/>
                </a:solidFill>
              </a:rPr>
              <a:t>Revenue</a:t>
            </a:r>
          </a:p>
          <a:p>
            <a:r>
              <a:rPr lang="en-US" sz="1400" b="1" dirty="0">
                <a:solidFill>
                  <a:schemeClr val="bg1"/>
                </a:solidFill>
              </a:rPr>
              <a:t>      +</a:t>
            </a:r>
          </a:p>
          <a:p>
            <a:pPr algn="ctr"/>
            <a:endParaRPr lang="en-US" sz="1000" b="1" dirty="0">
              <a:solidFill>
                <a:schemeClr val="bg1"/>
              </a:solidFill>
            </a:endParaRPr>
          </a:p>
          <a:p>
            <a:endParaRPr lang="en-US" dirty="0"/>
          </a:p>
        </p:txBody>
      </p:sp>
      <p:sp>
        <p:nvSpPr>
          <p:cNvPr id="29" name="TextBox 28">
            <a:extLst>
              <a:ext uri="{FF2B5EF4-FFF2-40B4-BE49-F238E27FC236}">
                <a16:creationId xmlns:a16="http://schemas.microsoft.com/office/drawing/2014/main" id="{31CDADD4-1682-4F8D-B9AD-3FF54720119B}"/>
              </a:ext>
            </a:extLst>
          </p:cNvPr>
          <p:cNvSpPr txBox="1"/>
          <p:nvPr/>
        </p:nvSpPr>
        <p:spPr>
          <a:xfrm>
            <a:off x="8698709" y="2026188"/>
            <a:ext cx="717717" cy="754053"/>
          </a:xfrm>
          <a:prstGeom prst="rect">
            <a:avLst/>
          </a:prstGeom>
          <a:noFill/>
          <a:ln>
            <a:noFill/>
          </a:ln>
        </p:spPr>
        <p:txBody>
          <a:bodyPr wrap="square" rtlCol="0">
            <a:spAutoFit/>
          </a:bodyPr>
          <a:lstStyle/>
          <a:p>
            <a:r>
              <a:rPr lang="en-US" sz="1100" b="1" dirty="0">
                <a:solidFill>
                  <a:schemeClr val="bg1"/>
                </a:solidFill>
              </a:rPr>
              <a:t>Increase</a:t>
            </a:r>
          </a:p>
          <a:p>
            <a:pPr algn="ctr"/>
            <a:r>
              <a:rPr lang="en-US" sz="1400" b="1" dirty="0">
                <a:solidFill>
                  <a:schemeClr val="bg1"/>
                </a:solidFill>
              </a:rPr>
              <a:t>+</a:t>
            </a:r>
          </a:p>
          <a:p>
            <a:endParaRPr lang="en-US" dirty="0"/>
          </a:p>
        </p:txBody>
      </p:sp>
      <p:sp>
        <p:nvSpPr>
          <p:cNvPr id="32" name="TextBox 31">
            <a:extLst>
              <a:ext uri="{FF2B5EF4-FFF2-40B4-BE49-F238E27FC236}">
                <a16:creationId xmlns:a16="http://schemas.microsoft.com/office/drawing/2014/main" id="{4BEA0C32-2679-4FCB-943C-73F0D10A2AA7}"/>
              </a:ext>
            </a:extLst>
          </p:cNvPr>
          <p:cNvSpPr txBox="1"/>
          <p:nvPr/>
        </p:nvSpPr>
        <p:spPr>
          <a:xfrm>
            <a:off x="6395703" y="2040423"/>
            <a:ext cx="74673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33" name="TextBox 32">
            <a:extLst>
              <a:ext uri="{FF2B5EF4-FFF2-40B4-BE49-F238E27FC236}">
                <a16:creationId xmlns:a16="http://schemas.microsoft.com/office/drawing/2014/main" id="{F667CC5D-2E98-4C3F-AAE9-5EE48E377B75}"/>
              </a:ext>
            </a:extLst>
          </p:cNvPr>
          <p:cNvSpPr txBox="1"/>
          <p:nvPr/>
        </p:nvSpPr>
        <p:spPr>
          <a:xfrm>
            <a:off x="7904633" y="2036091"/>
            <a:ext cx="873151" cy="754053"/>
          </a:xfrm>
          <a:prstGeom prst="rect">
            <a:avLst/>
          </a:prstGeom>
          <a:noFill/>
        </p:spPr>
        <p:txBody>
          <a:bodyPr wrap="square" rtlCol="0">
            <a:spAutoFit/>
          </a:bodyPr>
          <a:lstStyle/>
          <a:p>
            <a:r>
              <a:rPr lang="en-US" sz="1100" b="1" dirty="0">
                <a:solidFill>
                  <a:schemeClr val="bg1"/>
                </a:solidFill>
              </a:rPr>
              <a:t>Decrease</a:t>
            </a:r>
          </a:p>
          <a:p>
            <a:pPr algn="ctr"/>
            <a:r>
              <a:rPr lang="en-US" sz="1400" b="1" dirty="0">
                <a:solidFill>
                  <a:schemeClr val="bg1"/>
                </a:solidFill>
              </a:rPr>
              <a:t>-</a:t>
            </a:r>
          </a:p>
          <a:p>
            <a:endParaRPr lang="en-US" dirty="0"/>
          </a:p>
        </p:txBody>
      </p:sp>
      <p:sp>
        <p:nvSpPr>
          <p:cNvPr id="34" name="TextBox 33">
            <a:extLst>
              <a:ext uri="{FF2B5EF4-FFF2-40B4-BE49-F238E27FC236}">
                <a16:creationId xmlns:a16="http://schemas.microsoft.com/office/drawing/2014/main" id="{C876E978-F905-49D4-A173-6512B1AC61A9}"/>
              </a:ext>
            </a:extLst>
          </p:cNvPr>
          <p:cNvSpPr txBox="1"/>
          <p:nvPr/>
        </p:nvSpPr>
        <p:spPr>
          <a:xfrm>
            <a:off x="9511671" y="2030057"/>
            <a:ext cx="817871" cy="969496"/>
          </a:xfrm>
          <a:prstGeom prst="rect">
            <a:avLst/>
          </a:prstGeom>
          <a:noFill/>
        </p:spPr>
        <p:txBody>
          <a:bodyPr wrap="square" rtlCol="0">
            <a:spAutoFit/>
          </a:bodyPr>
          <a:lstStyle/>
          <a:p>
            <a:r>
              <a:rPr lang="en-US" sz="1100" b="1" dirty="0">
                <a:solidFill>
                  <a:schemeClr val="bg1"/>
                </a:solidFill>
              </a:rPr>
              <a:t>Expense</a:t>
            </a:r>
          </a:p>
          <a:p>
            <a:r>
              <a:rPr lang="en-US" sz="1100" b="1" dirty="0">
                <a:solidFill>
                  <a:schemeClr val="bg1"/>
                </a:solidFill>
              </a:rPr>
              <a:t>     </a:t>
            </a:r>
            <a:r>
              <a:rPr lang="en-US" dirty="0">
                <a:solidFill>
                  <a:schemeClr val="bg1"/>
                </a:solidFill>
              </a:rPr>
              <a:t> -</a:t>
            </a:r>
          </a:p>
          <a:p>
            <a:pPr algn="ctr"/>
            <a:endParaRPr lang="en-US" sz="1000" b="1" dirty="0">
              <a:solidFill>
                <a:schemeClr val="bg1"/>
              </a:solidFill>
            </a:endParaRPr>
          </a:p>
          <a:p>
            <a:endParaRPr lang="en-US" dirty="0"/>
          </a:p>
        </p:txBody>
      </p:sp>
      <p:sp>
        <p:nvSpPr>
          <p:cNvPr id="30" name="TextBox 29">
            <a:extLst>
              <a:ext uri="{FF2B5EF4-FFF2-40B4-BE49-F238E27FC236}">
                <a16:creationId xmlns:a16="http://schemas.microsoft.com/office/drawing/2014/main" id="{2594C2D5-4500-491C-95DB-CBE3C7BAC3E0}"/>
              </a:ext>
            </a:extLst>
          </p:cNvPr>
          <p:cNvSpPr txBox="1"/>
          <p:nvPr/>
        </p:nvSpPr>
        <p:spPr>
          <a:xfrm>
            <a:off x="1059261" y="2934021"/>
            <a:ext cx="722049" cy="369332"/>
          </a:xfrm>
          <a:prstGeom prst="rect">
            <a:avLst/>
          </a:prstGeom>
          <a:noFill/>
        </p:spPr>
        <p:txBody>
          <a:bodyPr wrap="square" rtlCol="0">
            <a:spAutoFit/>
          </a:bodyPr>
          <a:lstStyle/>
          <a:p>
            <a:r>
              <a:rPr lang="en-US" b="1" dirty="0"/>
              <a:t>5/9</a:t>
            </a:r>
          </a:p>
        </p:txBody>
      </p:sp>
      <p:sp>
        <p:nvSpPr>
          <p:cNvPr id="35" name="TextBox 34">
            <a:extLst>
              <a:ext uri="{FF2B5EF4-FFF2-40B4-BE49-F238E27FC236}">
                <a16:creationId xmlns:a16="http://schemas.microsoft.com/office/drawing/2014/main" id="{7E8DF7A2-0F1A-40A3-847D-658A01969315}"/>
              </a:ext>
            </a:extLst>
          </p:cNvPr>
          <p:cNvSpPr txBox="1"/>
          <p:nvPr/>
        </p:nvSpPr>
        <p:spPr>
          <a:xfrm>
            <a:off x="2473452" y="2934021"/>
            <a:ext cx="765418" cy="369332"/>
          </a:xfrm>
          <a:prstGeom prst="rect">
            <a:avLst/>
          </a:prstGeom>
          <a:noFill/>
        </p:spPr>
        <p:txBody>
          <a:bodyPr wrap="square" rtlCol="0">
            <a:spAutoFit/>
          </a:bodyPr>
          <a:lstStyle/>
          <a:p>
            <a:r>
              <a:rPr lang="en-US" b="1" dirty="0"/>
              <a:t>1,200</a:t>
            </a:r>
          </a:p>
        </p:txBody>
      </p:sp>
      <p:sp>
        <p:nvSpPr>
          <p:cNvPr id="36" name="TextBox 35">
            <a:extLst>
              <a:ext uri="{FF2B5EF4-FFF2-40B4-BE49-F238E27FC236}">
                <a16:creationId xmlns:a16="http://schemas.microsoft.com/office/drawing/2014/main" id="{63F4E44F-2A32-4368-A28D-D8D91B958436}"/>
              </a:ext>
            </a:extLst>
          </p:cNvPr>
          <p:cNvSpPr txBox="1"/>
          <p:nvPr/>
        </p:nvSpPr>
        <p:spPr>
          <a:xfrm>
            <a:off x="4803465" y="2934021"/>
            <a:ext cx="765418" cy="369332"/>
          </a:xfrm>
          <a:prstGeom prst="rect">
            <a:avLst/>
          </a:prstGeom>
          <a:noFill/>
        </p:spPr>
        <p:txBody>
          <a:bodyPr wrap="square" rtlCol="0">
            <a:spAutoFit/>
          </a:bodyPr>
          <a:lstStyle/>
          <a:p>
            <a:r>
              <a:rPr lang="en-US" b="1" dirty="0"/>
              <a:t>1,200</a:t>
            </a:r>
          </a:p>
        </p:txBody>
      </p:sp>
      <p:sp>
        <p:nvSpPr>
          <p:cNvPr id="37" name="TextBox 36">
            <a:extLst>
              <a:ext uri="{FF2B5EF4-FFF2-40B4-BE49-F238E27FC236}">
                <a16:creationId xmlns:a16="http://schemas.microsoft.com/office/drawing/2014/main" id="{D77994A6-08A1-48BD-B75C-664F1ED19CDE}"/>
              </a:ext>
            </a:extLst>
          </p:cNvPr>
          <p:cNvSpPr txBox="1"/>
          <p:nvPr/>
        </p:nvSpPr>
        <p:spPr>
          <a:xfrm>
            <a:off x="4931504" y="1656856"/>
            <a:ext cx="1046226" cy="338554"/>
          </a:xfrm>
          <a:prstGeom prst="rect">
            <a:avLst/>
          </a:prstGeom>
          <a:noFill/>
        </p:spPr>
        <p:txBody>
          <a:bodyPr wrap="square" rtlCol="0">
            <a:spAutoFit/>
          </a:bodyPr>
          <a:lstStyle/>
          <a:p>
            <a:r>
              <a:rPr lang="en-US" sz="1600" b="1" dirty="0"/>
              <a:t>Supplies</a:t>
            </a:r>
          </a:p>
        </p:txBody>
      </p:sp>
      <p:sp>
        <p:nvSpPr>
          <p:cNvPr id="38" name="TextBox 37">
            <a:extLst>
              <a:ext uri="{FF2B5EF4-FFF2-40B4-BE49-F238E27FC236}">
                <a16:creationId xmlns:a16="http://schemas.microsoft.com/office/drawing/2014/main" id="{B0AC9844-AC4A-4BBC-A5B1-D8DBA3A0907E}"/>
              </a:ext>
            </a:extLst>
          </p:cNvPr>
          <p:cNvSpPr txBox="1"/>
          <p:nvPr/>
        </p:nvSpPr>
        <p:spPr>
          <a:xfrm>
            <a:off x="917835" y="3230091"/>
            <a:ext cx="765418" cy="276999"/>
          </a:xfrm>
          <a:prstGeom prst="rect">
            <a:avLst/>
          </a:prstGeom>
          <a:noFill/>
        </p:spPr>
        <p:txBody>
          <a:bodyPr wrap="square" rtlCol="0">
            <a:spAutoFit/>
          </a:bodyPr>
          <a:lstStyle/>
          <a:p>
            <a:r>
              <a:rPr lang="en-US" sz="1200" b="1" dirty="0"/>
              <a:t>Balance</a:t>
            </a:r>
          </a:p>
        </p:txBody>
      </p:sp>
      <p:sp>
        <p:nvSpPr>
          <p:cNvPr id="39" name="TextBox 38">
            <a:extLst>
              <a:ext uri="{FF2B5EF4-FFF2-40B4-BE49-F238E27FC236}">
                <a16:creationId xmlns:a16="http://schemas.microsoft.com/office/drawing/2014/main" id="{AE3E52D0-667A-4AAE-A078-9943F334B02F}"/>
              </a:ext>
            </a:extLst>
          </p:cNvPr>
          <p:cNvSpPr txBox="1"/>
          <p:nvPr/>
        </p:nvSpPr>
        <p:spPr>
          <a:xfrm>
            <a:off x="1821398" y="3238126"/>
            <a:ext cx="765418" cy="276999"/>
          </a:xfrm>
          <a:prstGeom prst="rect">
            <a:avLst/>
          </a:prstGeom>
          <a:noFill/>
        </p:spPr>
        <p:txBody>
          <a:bodyPr wrap="square" rtlCol="0">
            <a:spAutoFit/>
          </a:bodyPr>
          <a:lstStyle/>
          <a:p>
            <a:r>
              <a:rPr lang="en-US" sz="1200" b="1" dirty="0"/>
              <a:t>6,800</a:t>
            </a:r>
          </a:p>
        </p:txBody>
      </p:sp>
      <p:graphicFrame>
        <p:nvGraphicFramePr>
          <p:cNvPr id="3" name="Table 2">
            <a:extLst>
              <a:ext uri="{FF2B5EF4-FFF2-40B4-BE49-F238E27FC236}">
                <a16:creationId xmlns:a16="http://schemas.microsoft.com/office/drawing/2014/main" id="{974A8693-732F-44FA-A1DF-3D1FF44DC6B7}"/>
              </a:ext>
            </a:extLst>
          </p:cNvPr>
          <p:cNvGraphicFramePr>
            <a:graphicFrameLocks noGrp="1"/>
          </p:cNvGraphicFramePr>
          <p:nvPr>
            <p:extLst/>
          </p:nvPr>
        </p:nvGraphicFramePr>
        <p:xfrm>
          <a:off x="1551735" y="3283168"/>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41" name="TextBox 40">
            <a:extLst>
              <a:ext uri="{FF2B5EF4-FFF2-40B4-BE49-F238E27FC236}">
                <a16:creationId xmlns:a16="http://schemas.microsoft.com/office/drawing/2014/main" id="{20786646-0A9D-4FC4-B97C-8D087A3B7F41}"/>
              </a:ext>
            </a:extLst>
          </p:cNvPr>
          <p:cNvSpPr txBox="1"/>
          <p:nvPr/>
        </p:nvSpPr>
        <p:spPr>
          <a:xfrm>
            <a:off x="1006430" y="3463980"/>
            <a:ext cx="757935" cy="369332"/>
          </a:xfrm>
          <a:prstGeom prst="rect">
            <a:avLst/>
          </a:prstGeom>
          <a:noFill/>
        </p:spPr>
        <p:txBody>
          <a:bodyPr wrap="square" rtlCol="0">
            <a:spAutoFit/>
          </a:bodyPr>
          <a:lstStyle/>
          <a:p>
            <a:r>
              <a:rPr lang="en-US" b="1" dirty="0"/>
              <a:t>5/11</a:t>
            </a:r>
          </a:p>
        </p:txBody>
      </p:sp>
      <p:sp>
        <p:nvSpPr>
          <p:cNvPr id="43" name="TextBox 42">
            <a:extLst>
              <a:ext uri="{FF2B5EF4-FFF2-40B4-BE49-F238E27FC236}">
                <a16:creationId xmlns:a16="http://schemas.microsoft.com/office/drawing/2014/main" id="{CE3BC12F-A45F-42C4-B851-8A1D3F81065B}"/>
              </a:ext>
            </a:extLst>
          </p:cNvPr>
          <p:cNvSpPr txBox="1"/>
          <p:nvPr/>
        </p:nvSpPr>
        <p:spPr>
          <a:xfrm>
            <a:off x="4776990" y="3503700"/>
            <a:ext cx="765418" cy="369332"/>
          </a:xfrm>
          <a:prstGeom prst="rect">
            <a:avLst/>
          </a:prstGeom>
          <a:noFill/>
        </p:spPr>
        <p:txBody>
          <a:bodyPr wrap="square" rtlCol="0">
            <a:spAutoFit/>
          </a:bodyPr>
          <a:lstStyle/>
          <a:p>
            <a:r>
              <a:rPr lang="en-US" b="1" dirty="0"/>
              <a:t>1,500</a:t>
            </a:r>
          </a:p>
        </p:txBody>
      </p:sp>
      <p:sp>
        <p:nvSpPr>
          <p:cNvPr id="44" name="TextBox 43">
            <a:extLst>
              <a:ext uri="{FF2B5EF4-FFF2-40B4-BE49-F238E27FC236}">
                <a16:creationId xmlns:a16="http://schemas.microsoft.com/office/drawing/2014/main" id="{E6A2C32F-9209-44DA-89A1-31B0C0354A77}"/>
              </a:ext>
            </a:extLst>
          </p:cNvPr>
          <p:cNvSpPr txBox="1"/>
          <p:nvPr/>
        </p:nvSpPr>
        <p:spPr>
          <a:xfrm>
            <a:off x="7277355" y="3503700"/>
            <a:ext cx="765418" cy="369332"/>
          </a:xfrm>
          <a:prstGeom prst="rect">
            <a:avLst/>
          </a:prstGeom>
          <a:noFill/>
        </p:spPr>
        <p:txBody>
          <a:bodyPr wrap="square" rtlCol="0">
            <a:spAutoFit/>
          </a:bodyPr>
          <a:lstStyle/>
          <a:p>
            <a:r>
              <a:rPr lang="en-US" b="1" dirty="0"/>
              <a:t>1,500</a:t>
            </a:r>
          </a:p>
        </p:txBody>
      </p:sp>
      <p:sp>
        <p:nvSpPr>
          <p:cNvPr id="48" name="TextBox 47">
            <a:extLst>
              <a:ext uri="{FF2B5EF4-FFF2-40B4-BE49-F238E27FC236}">
                <a16:creationId xmlns:a16="http://schemas.microsoft.com/office/drawing/2014/main" id="{A8AD0015-5651-4130-BB71-A1BEA119B3C0}"/>
              </a:ext>
            </a:extLst>
          </p:cNvPr>
          <p:cNvSpPr txBox="1"/>
          <p:nvPr/>
        </p:nvSpPr>
        <p:spPr>
          <a:xfrm>
            <a:off x="3879535" y="203724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49" name="TextBox 48">
            <a:extLst>
              <a:ext uri="{FF2B5EF4-FFF2-40B4-BE49-F238E27FC236}">
                <a16:creationId xmlns:a16="http://schemas.microsoft.com/office/drawing/2014/main" id="{A1233498-FF0F-4EE2-8341-159A41BD9A04}"/>
              </a:ext>
            </a:extLst>
          </p:cNvPr>
          <p:cNvSpPr txBox="1"/>
          <p:nvPr/>
        </p:nvSpPr>
        <p:spPr>
          <a:xfrm>
            <a:off x="6682828" y="1449103"/>
            <a:ext cx="1046226" cy="584775"/>
          </a:xfrm>
          <a:prstGeom prst="rect">
            <a:avLst/>
          </a:prstGeom>
          <a:noFill/>
        </p:spPr>
        <p:txBody>
          <a:bodyPr wrap="square" rtlCol="0">
            <a:spAutoFit/>
          </a:bodyPr>
          <a:lstStyle/>
          <a:p>
            <a:r>
              <a:rPr lang="en-US" sz="1600" b="1" dirty="0"/>
              <a:t>Accounts </a:t>
            </a:r>
          </a:p>
          <a:p>
            <a:r>
              <a:rPr lang="en-US" sz="1600" b="1" dirty="0"/>
              <a:t>  Payable</a:t>
            </a:r>
          </a:p>
        </p:txBody>
      </p:sp>
      <p:graphicFrame>
        <p:nvGraphicFramePr>
          <p:cNvPr id="47" name="Table 46">
            <a:extLst>
              <a:ext uri="{FF2B5EF4-FFF2-40B4-BE49-F238E27FC236}">
                <a16:creationId xmlns:a16="http://schemas.microsoft.com/office/drawing/2014/main" id="{A9DDB062-6532-4254-A13F-EE5D80B3982B}"/>
              </a:ext>
            </a:extLst>
          </p:cNvPr>
          <p:cNvGraphicFramePr>
            <a:graphicFrameLocks noGrp="1"/>
          </p:cNvGraphicFramePr>
          <p:nvPr>
            <p:extLst/>
          </p:nvPr>
        </p:nvGraphicFramePr>
        <p:xfrm>
          <a:off x="1615535" y="409581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0" name="TextBox 49">
            <a:extLst>
              <a:ext uri="{FF2B5EF4-FFF2-40B4-BE49-F238E27FC236}">
                <a16:creationId xmlns:a16="http://schemas.microsoft.com/office/drawing/2014/main" id="{6CE5386F-FACB-4925-9CBC-F77074734F07}"/>
              </a:ext>
            </a:extLst>
          </p:cNvPr>
          <p:cNvSpPr txBox="1"/>
          <p:nvPr/>
        </p:nvSpPr>
        <p:spPr>
          <a:xfrm>
            <a:off x="995715" y="3813432"/>
            <a:ext cx="757935" cy="369332"/>
          </a:xfrm>
          <a:prstGeom prst="rect">
            <a:avLst/>
          </a:prstGeom>
          <a:noFill/>
        </p:spPr>
        <p:txBody>
          <a:bodyPr wrap="square" rtlCol="0">
            <a:spAutoFit/>
          </a:bodyPr>
          <a:lstStyle/>
          <a:p>
            <a:r>
              <a:rPr lang="en-US" b="1" dirty="0"/>
              <a:t>5/14</a:t>
            </a:r>
          </a:p>
        </p:txBody>
      </p:sp>
      <p:sp>
        <p:nvSpPr>
          <p:cNvPr id="51" name="TextBox 50">
            <a:extLst>
              <a:ext uri="{FF2B5EF4-FFF2-40B4-BE49-F238E27FC236}">
                <a16:creationId xmlns:a16="http://schemas.microsoft.com/office/drawing/2014/main" id="{492BF80C-6BF5-4C6F-BAEA-4C2724A08BBE}"/>
              </a:ext>
            </a:extLst>
          </p:cNvPr>
          <p:cNvSpPr txBox="1"/>
          <p:nvPr/>
        </p:nvSpPr>
        <p:spPr>
          <a:xfrm>
            <a:off x="1717930" y="3798126"/>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2" name="TextBox 51">
            <a:extLst>
              <a:ext uri="{FF2B5EF4-FFF2-40B4-BE49-F238E27FC236}">
                <a16:creationId xmlns:a16="http://schemas.microsoft.com/office/drawing/2014/main" id="{12D4D722-F88D-4533-BD36-3834CDE6B867}"/>
              </a:ext>
            </a:extLst>
          </p:cNvPr>
          <p:cNvSpPr txBox="1"/>
          <p:nvPr/>
        </p:nvSpPr>
        <p:spPr>
          <a:xfrm>
            <a:off x="1871685" y="4072686"/>
            <a:ext cx="765418" cy="276999"/>
          </a:xfrm>
          <a:prstGeom prst="rect">
            <a:avLst/>
          </a:prstGeom>
          <a:noFill/>
        </p:spPr>
        <p:txBody>
          <a:bodyPr wrap="square" rtlCol="0">
            <a:spAutoFit/>
          </a:bodyPr>
          <a:lstStyle/>
          <a:p>
            <a:r>
              <a:rPr lang="en-US" sz="1200" b="1" dirty="0"/>
              <a:t>9,550</a:t>
            </a:r>
          </a:p>
        </p:txBody>
      </p:sp>
      <p:sp>
        <p:nvSpPr>
          <p:cNvPr id="53" name="TextBox 52">
            <a:extLst>
              <a:ext uri="{FF2B5EF4-FFF2-40B4-BE49-F238E27FC236}">
                <a16:creationId xmlns:a16="http://schemas.microsoft.com/office/drawing/2014/main" id="{1DC597C0-D4F0-4B79-B41A-46F3B39E3366}"/>
              </a:ext>
            </a:extLst>
          </p:cNvPr>
          <p:cNvSpPr txBox="1"/>
          <p:nvPr/>
        </p:nvSpPr>
        <p:spPr>
          <a:xfrm>
            <a:off x="4948517" y="3789845"/>
            <a:ext cx="765418" cy="276999"/>
          </a:xfrm>
          <a:prstGeom prst="rect">
            <a:avLst/>
          </a:prstGeom>
          <a:noFill/>
        </p:spPr>
        <p:txBody>
          <a:bodyPr wrap="square" rtlCol="0">
            <a:spAutoFit/>
          </a:bodyPr>
          <a:lstStyle/>
          <a:p>
            <a:r>
              <a:rPr lang="en-US" sz="1200" b="1" dirty="0"/>
              <a:t>2,700</a:t>
            </a:r>
          </a:p>
        </p:txBody>
      </p:sp>
      <p:graphicFrame>
        <p:nvGraphicFramePr>
          <p:cNvPr id="55" name="Table 54">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87299" y="380710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1936">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6" name="TextBox 55">
            <a:extLst>
              <a:ext uri="{FF2B5EF4-FFF2-40B4-BE49-F238E27FC236}">
                <a16:creationId xmlns:a16="http://schemas.microsoft.com/office/drawing/2014/main" id="{92BFE499-A865-4CFB-8BBC-D17FFF6B81A1}"/>
              </a:ext>
            </a:extLst>
          </p:cNvPr>
          <p:cNvSpPr txBox="1"/>
          <p:nvPr/>
        </p:nvSpPr>
        <p:spPr>
          <a:xfrm>
            <a:off x="10316848" y="3815629"/>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4" name="TextBox 53">
            <a:extLst>
              <a:ext uri="{FF2B5EF4-FFF2-40B4-BE49-F238E27FC236}">
                <a16:creationId xmlns:a16="http://schemas.microsoft.com/office/drawing/2014/main" id="{6CE5386F-FACB-4925-9CBC-F77074734F07}"/>
              </a:ext>
            </a:extLst>
          </p:cNvPr>
          <p:cNvSpPr txBox="1"/>
          <p:nvPr/>
        </p:nvSpPr>
        <p:spPr>
          <a:xfrm>
            <a:off x="995714" y="4237382"/>
            <a:ext cx="757935" cy="369332"/>
          </a:xfrm>
          <a:prstGeom prst="rect">
            <a:avLst/>
          </a:prstGeom>
          <a:noFill/>
        </p:spPr>
        <p:txBody>
          <a:bodyPr wrap="square" rtlCol="0">
            <a:spAutoFit/>
          </a:bodyPr>
          <a:lstStyle/>
          <a:p>
            <a:r>
              <a:rPr lang="en-US" b="1" dirty="0"/>
              <a:t>5/17</a:t>
            </a:r>
          </a:p>
        </p:txBody>
      </p:sp>
      <p:sp>
        <p:nvSpPr>
          <p:cNvPr id="57" name="TextBox 56">
            <a:extLst>
              <a:ext uri="{FF2B5EF4-FFF2-40B4-BE49-F238E27FC236}">
                <a16:creationId xmlns:a16="http://schemas.microsoft.com/office/drawing/2014/main" id="{7E8DF7A2-0F1A-40A3-847D-658A01969315}"/>
              </a:ext>
            </a:extLst>
          </p:cNvPr>
          <p:cNvSpPr txBox="1"/>
          <p:nvPr/>
        </p:nvSpPr>
        <p:spPr>
          <a:xfrm>
            <a:off x="5742233" y="4231673"/>
            <a:ext cx="765418" cy="369332"/>
          </a:xfrm>
          <a:prstGeom prst="rect">
            <a:avLst/>
          </a:prstGeom>
          <a:noFill/>
        </p:spPr>
        <p:txBody>
          <a:bodyPr wrap="square" rtlCol="0">
            <a:spAutoFit/>
          </a:bodyPr>
          <a:lstStyle/>
          <a:p>
            <a:r>
              <a:rPr lang="en-US" b="1" dirty="0"/>
              <a:t>300</a:t>
            </a:r>
          </a:p>
        </p:txBody>
      </p:sp>
      <p:sp>
        <p:nvSpPr>
          <p:cNvPr id="58" name="TextBox 57">
            <a:extLst>
              <a:ext uri="{FF2B5EF4-FFF2-40B4-BE49-F238E27FC236}">
                <a16:creationId xmlns:a16="http://schemas.microsoft.com/office/drawing/2014/main" id="{7E8DF7A2-0F1A-40A3-847D-658A01969315}"/>
              </a:ext>
            </a:extLst>
          </p:cNvPr>
          <p:cNvSpPr txBox="1"/>
          <p:nvPr/>
        </p:nvSpPr>
        <p:spPr>
          <a:xfrm>
            <a:off x="9732482" y="4276904"/>
            <a:ext cx="765418" cy="369332"/>
          </a:xfrm>
          <a:prstGeom prst="rect">
            <a:avLst/>
          </a:prstGeom>
          <a:noFill/>
        </p:spPr>
        <p:txBody>
          <a:bodyPr wrap="square" rtlCol="0">
            <a:spAutoFit/>
          </a:bodyPr>
          <a:lstStyle/>
          <a:p>
            <a:r>
              <a:rPr lang="en-US" b="1" dirty="0"/>
              <a:t>300</a:t>
            </a:r>
          </a:p>
        </p:txBody>
      </p:sp>
      <p:graphicFrame>
        <p:nvGraphicFramePr>
          <p:cNvPr id="59" name="Table 58">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78293" y="664015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0" name="TextBox 59">
            <a:extLst>
              <a:ext uri="{FF2B5EF4-FFF2-40B4-BE49-F238E27FC236}">
                <a16:creationId xmlns:a16="http://schemas.microsoft.com/office/drawing/2014/main" id="{1DC597C0-D4F0-4B79-B41A-46F3B39E3366}"/>
              </a:ext>
            </a:extLst>
          </p:cNvPr>
          <p:cNvSpPr txBox="1"/>
          <p:nvPr/>
        </p:nvSpPr>
        <p:spPr>
          <a:xfrm>
            <a:off x="4990168" y="6578301"/>
            <a:ext cx="765418" cy="276999"/>
          </a:xfrm>
          <a:prstGeom prst="rect">
            <a:avLst/>
          </a:prstGeom>
          <a:noFill/>
        </p:spPr>
        <p:txBody>
          <a:bodyPr wrap="square" rtlCol="0">
            <a:spAutoFit/>
          </a:bodyPr>
          <a:lstStyle/>
          <a:p>
            <a:r>
              <a:rPr lang="en-US" sz="1200" b="1" dirty="0"/>
              <a:t>2,400</a:t>
            </a:r>
          </a:p>
        </p:txBody>
      </p:sp>
      <p:sp>
        <p:nvSpPr>
          <p:cNvPr id="61" name="TextBox 60">
            <a:extLst>
              <a:ext uri="{FF2B5EF4-FFF2-40B4-BE49-F238E27FC236}">
                <a16:creationId xmlns:a16="http://schemas.microsoft.com/office/drawing/2014/main" id="{6CD99C10-D99C-4A15-9C8A-FFD84DEA66DC}"/>
              </a:ext>
            </a:extLst>
          </p:cNvPr>
          <p:cNvSpPr txBox="1"/>
          <p:nvPr/>
        </p:nvSpPr>
        <p:spPr>
          <a:xfrm>
            <a:off x="995713" y="4631141"/>
            <a:ext cx="757935" cy="369332"/>
          </a:xfrm>
          <a:prstGeom prst="rect">
            <a:avLst/>
          </a:prstGeom>
          <a:noFill/>
        </p:spPr>
        <p:txBody>
          <a:bodyPr wrap="square" rtlCol="0">
            <a:spAutoFit/>
          </a:bodyPr>
          <a:lstStyle/>
          <a:p>
            <a:r>
              <a:rPr lang="en-US" b="1" dirty="0"/>
              <a:t>5/20</a:t>
            </a:r>
          </a:p>
        </p:txBody>
      </p:sp>
      <p:sp>
        <p:nvSpPr>
          <p:cNvPr id="62" name="TextBox 61">
            <a:extLst>
              <a:ext uri="{FF2B5EF4-FFF2-40B4-BE49-F238E27FC236}">
                <a16:creationId xmlns:a16="http://schemas.microsoft.com/office/drawing/2014/main" id="{A7DFFCD3-1411-4234-BB9B-9D3EE9778F58}"/>
              </a:ext>
            </a:extLst>
          </p:cNvPr>
          <p:cNvSpPr txBox="1"/>
          <p:nvPr/>
        </p:nvSpPr>
        <p:spPr>
          <a:xfrm>
            <a:off x="1891500" y="4635695"/>
            <a:ext cx="581952" cy="369332"/>
          </a:xfrm>
          <a:prstGeom prst="rect">
            <a:avLst/>
          </a:prstGeom>
          <a:noFill/>
        </p:spPr>
        <p:txBody>
          <a:bodyPr wrap="square" rtlCol="0">
            <a:spAutoFit/>
          </a:bodyPr>
          <a:lstStyle/>
          <a:p>
            <a:r>
              <a:rPr lang="en-US" b="1" dirty="0"/>
              <a:t>600</a:t>
            </a:r>
          </a:p>
        </p:txBody>
      </p:sp>
      <p:sp>
        <p:nvSpPr>
          <p:cNvPr id="63" name="TextBox 62">
            <a:extLst>
              <a:ext uri="{FF2B5EF4-FFF2-40B4-BE49-F238E27FC236}">
                <a16:creationId xmlns:a16="http://schemas.microsoft.com/office/drawing/2014/main" id="{93C5C5B4-A566-468B-BDB9-E946A9D7B55A}"/>
              </a:ext>
            </a:extLst>
          </p:cNvPr>
          <p:cNvSpPr txBox="1"/>
          <p:nvPr/>
        </p:nvSpPr>
        <p:spPr>
          <a:xfrm>
            <a:off x="3263259" y="4632968"/>
            <a:ext cx="735321" cy="369332"/>
          </a:xfrm>
          <a:prstGeom prst="rect">
            <a:avLst/>
          </a:prstGeom>
          <a:noFill/>
        </p:spPr>
        <p:txBody>
          <a:bodyPr wrap="square" rtlCol="0">
            <a:spAutoFit/>
          </a:bodyPr>
          <a:lstStyle/>
          <a:p>
            <a:r>
              <a:rPr lang="en-US" b="1" dirty="0"/>
              <a:t>1,400</a:t>
            </a:r>
          </a:p>
        </p:txBody>
      </p:sp>
      <p:sp>
        <p:nvSpPr>
          <p:cNvPr id="64" name="TextBox 63">
            <a:extLst>
              <a:ext uri="{FF2B5EF4-FFF2-40B4-BE49-F238E27FC236}">
                <a16:creationId xmlns:a16="http://schemas.microsoft.com/office/drawing/2014/main" id="{377DAE6D-49A0-4CA7-8DE9-B8764524C70F}"/>
              </a:ext>
            </a:extLst>
          </p:cNvPr>
          <p:cNvSpPr txBox="1"/>
          <p:nvPr/>
        </p:nvSpPr>
        <p:spPr>
          <a:xfrm>
            <a:off x="10364129" y="4601005"/>
            <a:ext cx="714058" cy="369332"/>
          </a:xfrm>
          <a:prstGeom prst="rect">
            <a:avLst/>
          </a:prstGeom>
          <a:noFill/>
        </p:spPr>
        <p:txBody>
          <a:bodyPr wrap="square" rtlCol="0">
            <a:spAutoFit/>
          </a:bodyPr>
          <a:lstStyle/>
          <a:p>
            <a:r>
              <a:rPr lang="en-US" b="1" dirty="0"/>
              <a:t>2,000</a:t>
            </a:r>
          </a:p>
        </p:txBody>
      </p:sp>
      <p:graphicFrame>
        <p:nvGraphicFramePr>
          <p:cNvPr id="66" name="Table 65">
            <a:extLst>
              <a:ext uri="{FF2B5EF4-FFF2-40B4-BE49-F238E27FC236}">
                <a16:creationId xmlns:a16="http://schemas.microsoft.com/office/drawing/2014/main" id="{9A6291D1-DDEE-486D-8B10-3C24F14E8FEC}"/>
              </a:ext>
            </a:extLst>
          </p:cNvPr>
          <p:cNvGraphicFramePr>
            <a:graphicFrameLocks noGrp="1"/>
          </p:cNvGraphicFramePr>
          <p:nvPr>
            <p:extLst/>
          </p:nvPr>
        </p:nvGraphicFramePr>
        <p:xfrm>
          <a:off x="1600298" y="497333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8" name="TextBox 67">
            <a:extLst>
              <a:ext uri="{FF2B5EF4-FFF2-40B4-BE49-F238E27FC236}">
                <a16:creationId xmlns:a16="http://schemas.microsoft.com/office/drawing/2014/main" id="{4A2D6B6F-0A0F-4743-94A8-B35B51775888}"/>
              </a:ext>
            </a:extLst>
          </p:cNvPr>
          <p:cNvSpPr txBox="1"/>
          <p:nvPr/>
        </p:nvSpPr>
        <p:spPr>
          <a:xfrm>
            <a:off x="1813424" y="4956218"/>
            <a:ext cx="1060903" cy="276999"/>
          </a:xfrm>
          <a:prstGeom prst="rect">
            <a:avLst/>
          </a:prstGeom>
          <a:noFill/>
        </p:spPr>
        <p:txBody>
          <a:bodyPr wrap="square" rtlCol="0">
            <a:spAutoFit/>
          </a:bodyPr>
          <a:lstStyle/>
          <a:p>
            <a:r>
              <a:rPr lang="en-US" sz="1200" b="1" dirty="0"/>
              <a:t>10,150</a:t>
            </a:r>
          </a:p>
        </p:txBody>
      </p:sp>
      <p:sp>
        <p:nvSpPr>
          <p:cNvPr id="65" name="TextBox 64">
            <a:extLst>
              <a:ext uri="{FF2B5EF4-FFF2-40B4-BE49-F238E27FC236}">
                <a16:creationId xmlns:a16="http://schemas.microsoft.com/office/drawing/2014/main" id="{C59962E9-768E-4DAC-87D9-097622D758E3}"/>
              </a:ext>
            </a:extLst>
          </p:cNvPr>
          <p:cNvSpPr txBox="1"/>
          <p:nvPr/>
        </p:nvSpPr>
        <p:spPr>
          <a:xfrm>
            <a:off x="1006058" y="5191862"/>
            <a:ext cx="757935" cy="369332"/>
          </a:xfrm>
          <a:prstGeom prst="rect">
            <a:avLst/>
          </a:prstGeom>
          <a:noFill/>
        </p:spPr>
        <p:txBody>
          <a:bodyPr wrap="square" rtlCol="0">
            <a:spAutoFit/>
          </a:bodyPr>
          <a:lstStyle/>
          <a:p>
            <a:r>
              <a:rPr lang="en-US" b="1" dirty="0"/>
              <a:t>5/23</a:t>
            </a:r>
          </a:p>
        </p:txBody>
      </p:sp>
      <p:sp>
        <p:nvSpPr>
          <p:cNvPr id="67" name="TextBox 66">
            <a:extLst>
              <a:ext uri="{FF2B5EF4-FFF2-40B4-BE49-F238E27FC236}">
                <a16:creationId xmlns:a16="http://schemas.microsoft.com/office/drawing/2014/main" id="{2E8BED10-2D13-474A-8A7F-C935BE07E8AC}"/>
              </a:ext>
            </a:extLst>
          </p:cNvPr>
          <p:cNvSpPr txBox="1"/>
          <p:nvPr/>
        </p:nvSpPr>
        <p:spPr>
          <a:xfrm>
            <a:off x="2475303" y="5186105"/>
            <a:ext cx="765418" cy="369332"/>
          </a:xfrm>
          <a:prstGeom prst="rect">
            <a:avLst/>
          </a:prstGeom>
          <a:noFill/>
        </p:spPr>
        <p:txBody>
          <a:bodyPr wrap="square" rtlCol="0">
            <a:spAutoFit/>
          </a:bodyPr>
          <a:lstStyle/>
          <a:p>
            <a:r>
              <a:rPr lang="en-US" b="1" dirty="0"/>
              <a:t>2,100</a:t>
            </a:r>
          </a:p>
        </p:txBody>
      </p:sp>
      <p:graphicFrame>
        <p:nvGraphicFramePr>
          <p:cNvPr id="69" name="Table 68">
            <a:extLst>
              <a:ext uri="{FF2B5EF4-FFF2-40B4-BE49-F238E27FC236}">
                <a16:creationId xmlns:a16="http://schemas.microsoft.com/office/drawing/2014/main" id="{A45B89A1-7BD0-4D73-A441-D623B5298CC1}"/>
              </a:ext>
            </a:extLst>
          </p:cNvPr>
          <p:cNvGraphicFramePr>
            <a:graphicFrameLocks noGrp="1"/>
          </p:cNvGraphicFramePr>
          <p:nvPr>
            <p:extLst/>
          </p:nvPr>
        </p:nvGraphicFramePr>
        <p:xfrm>
          <a:off x="1577121"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0" name="TextBox 69">
            <a:extLst>
              <a:ext uri="{FF2B5EF4-FFF2-40B4-BE49-F238E27FC236}">
                <a16:creationId xmlns:a16="http://schemas.microsoft.com/office/drawing/2014/main" id="{D63FC45D-7B0A-48DF-8CA2-20EF6392532D}"/>
              </a:ext>
            </a:extLst>
          </p:cNvPr>
          <p:cNvSpPr txBox="1"/>
          <p:nvPr/>
        </p:nvSpPr>
        <p:spPr>
          <a:xfrm>
            <a:off x="1891500" y="5412261"/>
            <a:ext cx="1060903" cy="276999"/>
          </a:xfrm>
          <a:prstGeom prst="rect">
            <a:avLst/>
          </a:prstGeom>
          <a:noFill/>
        </p:spPr>
        <p:txBody>
          <a:bodyPr wrap="square" rtlCol="0">
            <a:spAutoFit/>
          </a:bodyPr>
          <a:lstStyle/>
          <a:p>
            <a:r>
              <a:rPr lang="en-US" sz="1200" b="1" dirty="0"/>
              <a:t>8,050</a:t>
            </a:r>
          </a:p>
        </p:txBody>
      </p:sp>
      <p:sp>
        <p:nvSpPr>
          <p:cNvPr id="71" name="TextBox 70">
            <a:extLst>
              <a:ext uri="{FF2B5EF4-FFF2-40B4-BE49-F238E27FC236}">
                <a16:creationId xmlns:a16="http://schemas.microsoft.com/office/drawing/2014/main" id="{B2C45F71-A84F-4369-AF8D-6101F724E523}"/>
              </a:ext>
            </a:extLst>
          </p:cNvPr>
          <p:cNvSpPr txBox="1"/>
          <p:nvPr/>
        </p:nvSpPr>
        <p:spPr>
          <a:xfrm>
            <a:off x="9564124" y="5196012"/>
            <a:ext cx="765418" cy="369332"/>
          </a:xfrm>
          <a:prstGeom prst="rect">
            <a:avLst/>
          </a:prstGeom>
          <a:noFill/>
        </p:spPr>
        <p:txBody>
          <a:bodyPr wrap="square" rtlCol="0">
            <a:spAutoFit/>
          </a:bodyPr>
          <a:lstStyle/>
          <a:p>
            <a:r>
              <a:rPr lang="en-US" b="1" dirty="0"/>
              <a:t>1,200</a:t>
            </a:r>
          </a:p>
        </p:txBody>
      </p:sp>
      <p:sp>
        <p:nvSpPr>
          <p:cNvPr id="72" name="TextBox 71">
            <a:extLst>
              <a:ext uri="{FF2B5EF4-FFF2-40B4-BE49-F238E27FC236}">
                <a16:creationId xmlns:a16="http://schemas.microsoft.com/office/drawing/2014/main" id="{8E60B4B6-229C-465B-8ED7-69223C35F1EE}"/>
              </a:ext>
            </a:extLst>
          </p:cNvPr>
          <p:cNvSpPr txBox="1"/>
          <p:nvPr/>
        </p:nvSpPr>
        <p:spPr>
          <a:xfrm>
            <a:off x="6712312" y="5181428"/>
            <a:ext cx="565043" cy="369332"/>
          </a:xfrm>
          <a:prstGeom prst="rect">
            <a:avLst/>
          </a:prstGeom>
          <a:noFill/>
        </p:spPr>
        <p:txBody>
          <a:bodyPr wrap="square" rtlCol="0">
            <a:spAutoFit/>
          </a:bodyPr>
          <a:lstStyle/>
          <a:p>
            <a:r>
              <a:rPr lang="en-US" b="1" dirty="0"/>
              <a:t>900</a:t>
            </a:r>
          </a:p>
        </p:txBody>
      </p:sp>
      <p:sp>
        <p:nvSpPr>
          <p:cNvPr id="73" name="TextBox 72">
            <a:extLst>
              <a:ext uri="{FF2B5EF4-FFF2-40B4-BE49-F238E27FC236}">
                <a16:creationId xmlns:a16="http://schemas.microsoft.com/office/drawing/2014/main" id="{68460607-06AF-4167-AA5E-D10E515B6784}"/>
              </a:ext>
            </a:extLst>
          </p:cNvPr>
          <p:cNvSpPr txBox="1"/>
          <p:nvPr/>
        </p:nvSpPr>
        <p:spPr>
          <a:xfrm>
            <a:off x="1020923" y="5632829"/>
            <a:ext cx="757935" cy="369332"/>
          </a:xfrm>
          <a:prstGeom prst="rect">
            <a:avLst/>
          </a:prstGeom>
          <a:noFill/>
        </p:spPr>
        <p:txBody>
          <a:bodyPr wrap="square" rtlCol="0">
            <a:spAutoFit/>
          </a:bodyPr>
          <a:lstStyle/>
          <a:p>
            <a:r>
              <a:rPr lang="en-US" b="1" dirty="0"/>
              <a:t>5/26</a:t>
            </a:r>
          </a:p>
        </p:txBody>
      </p:sp>
      <p:graphicFrame>
        <p:nvGraphicFramePr>
          <p:cNvPr id="74" name="Table 73">
            <a:extLst>
              <a:ext uri="{FF2B5EF4-FFF2-40B4-BE49-F238E27FC236}">
                <a16:creationId xmlns:a16="http://schemas.microsoft.com/office/drawing/2014/main" id="{F98723C8-169E-4B0F-B008-E6FACD472FEB}"/>
              </a:ext>
            </a:extLst>
          </p:cNvPr>
          <p:cNvGraphicFramePr>
            <a:graphicFrameLocks noGrp="1"/>
          </p:cNvGraphicFramePr>
          <p:nvPr>
            <p:extLst/>
          </p:nvPr>
        </p:nvGraphicFramePr>
        <p:xfrm>
          <a:off x="7154047"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5" name="TextBox 74">
            <a:extLst>
              <a:ext uri="{FF2B5EF4-FFF2-40B4-BE49-F238E27FC236}">
                <a16:creationId xmlns:a16="http://schemas.microsoft.com/office/drawing/2014/main" id="{C1AA915C-32A8-4D81-9D44-A3AC1A6EB3EB}"/>
              </a:ext>
            </a:extLst>
          </p:cNvPr>
          <p:cNvSpPr txBox="1"/>
          <p:nvPr/>
        </p:nvSpPr>
        <p:spPr>
          <a:xfrm>
            <a:off x="7525836" y="5383932"/>
            <a:ext cx="765418" cy="276999"/>
          </a:xfrm>
          <a:prstGeom prst="rect">
            <a:avLst/>
          </a:prstGeom>
          <a:noFill/>
        </p:spPr>
        <p:txBody>
          <a:bodyPr wrap="square" rtlCol="0">
            <a:spAutoFit/>
          </a:bodyPr>
          <a:lstStyle/>
          <a:p>
            <a:r>
              <a:rPr lang="en-US" sz="1200" b="1" dirty="0"/>
              <a:t>600</a:t>
            </a:r>
          </a:p>
        </p:txBody>
      </p:sp>
      <p:sp>
        <p:nvSpPr>
          <p:cNvPr id="76" name="TextBox 75">
            <a:extLst>
              <a:ext uri="{FF2B5EF4-FFF2-40B4-BE49-F238E27FC236}">
                <a16:creationId xmlns:a16="http://schemas.microsoft.com/office/drawing/2014/main" id="{BF1CC0AF-C518-4F1E-83DA-2BA33D579F24}"/>
              </a:ext>
            </a:extLst>
          </p:cNvPr>
          <p:cNvSpPr txBox="1"/>
          <p:nvPr/>
        </p:nvSpPr>
        <p:spPr>
          <a:xfrm>
            <a:off x="7277355" y="5560271"/>
            <a:ext cx="765418" cy="369332"/>
          </a:xfrm>
          <a:prstGeom prst="rect">
            <a:avLst/>
          </a:prstGeom>
          <a:noFill/>
        </p:spPr>
        <p:txBody>
          <a:bodyPr wrap="square" rtlCol="0">
            <a:spAutoFit/>
          </a:bodyPr>
          <a:lstStyle/>
          <a:p>
            <a:r>
              <a:rPr lang="en-US" b="1" dirty="0"/>
              <a:t>1,000</a:t>
            </a:r>
          </a:p>
        </p:txBody>
      </p:sp>
      <p:sp>
        <p:nvSpPr>
          <p:cNvPr id="77" name="TextBox 76">
            <a:extLst>
              <a:ext uri="{FF2B5EF4-FFF2-40B4-BE49-F238E27FC236}">
                <a16:creationId xmlns:a16="http://schemas.microsoft.com/office/drawing/2014/main" id="{E48642D5-3430-482C-A7B9-8F6CC04A13EE}"/>
              </a:ext>
            </a:extLst>
          </p:cNvPr>
          <p:cNvSpPr txBox="1"/>
          <p:nvPr/>
        </p:nvSpPr>
        <p:spPr>
          <a:xfrm>
            <a:off x="9574840" y="5550591"/>
            <a:ext cx="765418" cy="369332"/>
          </a:xfrm>
          <a:prstGeom prst="rect">
            <a:avLst/>
          </a:prstGeom>
          <a:noFill/>
        </p:spPr>
        <p:txBody>
          <a:bodyPr wrap="square" rtlCol="0">
            <a:spAutoFit/>
          </a:bodyPr>
          <a:lstStyle/>
          <a:p>
            <a:r>
              <a:rPr lang="en-US" b="1" dirty="0"/>
              <a:t>1,000</a:t>
            </a:r>
          </a:p>
        </p:txBody>
      </p:sp>
      <p:graphicFrame>
        <p:nvGraphicFramePr>
          <p:cNvPr id="78" name="Table 77">
            <a:extLst>
              <a:ext uri="{FF2B5EF4-FFF2-40B4-BE49-F238E27FC236}">
                <a16:creationId xmlns:a16="http://schemas.microsoft.com/office/drawing/2014/main" id="{AAF49545-887A-4E4A-B5B6-7DA35045ED3F}"/>
              </a:ext>
            </a:extLst>
          </p:cNvPr>
          <p:cNvGraphicFramePr>
            <a:graphicFrameLocks noGrp="1"/>
          </p:cNvGraphicFramePr>
          <p:nvPr>
            <p:extLst/>
          </p:nvPr>
        </p:nvGraphicFramePr>
        <p:xfrm>
          <a:off x="7186156" y="6645389"/>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9" name="TextBox 78">
            <a:extLst>
              <a:ext uri="{FF2B5EF4-FFF2-40B4-BE49-F238E27FC236}">
                <a16:creationId xmlns:a16="http://schemas.microsoft.com/office/drawing/2014/main" id="{14577372-AB49-4F1E-B1E3-DED18BE98069}"/>
              </a:ext>
            </a:extLst>
          </p:cNvPr>
          <p:cNvSpPr txBox="1"/>
          <p:nvPr/>
        </p:nvSpPr>
        <p:spPr>
          <a:xfrm>
            <a:off x="7456622" y="6565696"/>
            <a:ext cx="765418" cy="276999"/>
          </a:xfrm>
          <a:prstGeom prst="rect">
            <a:avLst/>
          </a:prstGeom>
          <a:noFill/>
        </p:spPr>
        <p:txBody>
          <a:bodyPr wrap="square" rtlCol="0">
            <a:spAutoFit/>
          </a:bodyPr>
          <a:lstStyle/>
          <a:p>
            <a:r>
              <a:rPr lang="en-US" sz="1200" b="1" dirty="0"/>
              <a:t>1,600</a:t>
            </a:r>
          </a:p>
        </p:txBody>
      </p:sp>
      <p:sp>
        <p:nvSpPr>
          <p:cNvPr id="80" name="TextBox 79">
            <a:extLst>
              <a:ext uri="{FF2B5EF4-FFF2-40B4-BE49-F238E27FC236}">
                <a16:creationId xmlns:a16="http://schemas.microsoft.com/office/drawing/2014/main" id="{C863B0EB-FEC4-4A6B-BE2E-3F084FB9AD1D}"/>
              </a:ext>
            </a:extLst>
          </p:cNvPr>
          <p:cNvSpPr txBox="1"/>
          <p:nvPr/>
        </p:nvSpPr>
        <p:spPr>
          <a:xfrm>
            <a:off x="1020923" y="5939858"/>
            <a:ext cx="757935" cy="369332"/>
          </a:xfrm>
          <a:prstGeom prst="rect">
            <a:avLst/>
          </a:prstGeom>
          <a:noFill/>
        </p:spPr>
        <p:txBody>
          <a:bodyPr wrap="square" rtlCol="0">
            <a:spAutoFit/>
          </a:bodyPr>
          <a:lstStyle/>
          <a:p>
            <a:r>
              <a:rPr lang="en-US" b="1" dirty="0"/>
              <a:t>5/31</a:t>
            </a:r>
          </a:p>
        </p:txBody>
      </p:sp>
      <p:sp>
        <p:nvSpPr>
          <p:cNvPr id="81" name="TextBox 80">
            <a:extLst>
              <a:ext uri="{FF2B5EF4-FFF2-40B4-BE49-F238E27FC236}">
                <a16:creationId xmlns:a16="http://schemas.microsoft.com/office/drawing/2014/main" id="{0960FBAA-FFC3-47B1-8F86-93417B2A1E5D}"/>
              </a:ext>
            </a:extLst>
          </p:cNvPr>
          <p:cNvSpPr txBox="1"/>
          <p:nvPr/>
        </p:nvSpPr>
        <p:spPr>
          <a:xfrm>
            <a:off x="2654074" y="5939858"/>
            <a:ext cx="735321" cy="369332"/>
          </a:xfrm>
          <a:prstGeom prst="rect">
            <a:avLst/>
          </a:prstGeom>
          <a:noFill/>
        </p:spPr>
        <p:txBody>
          <a:bodyPr wrap="square" rtlCol="0">
            <a:spAutoFit/>
          </a:bodyPr>
          <a:lstStyle/>
          <a:p>
            <a:r>
              <a:rPr lang="en-US" b="1" dirty="0"/>
              <a:t>500</a:t>
            </a:r>
          </a:p>
        </p:txBody>
      </p:sp>
      <p:sp>
        <p:nvSpPr>
          <p:cNvPr id="82" name="TextBox 81">
            <a:extLst>
              <a:ext uri="{FF2B5EF4-FFF2-40B4-BE49-F238E27FC236}">
                <a16:creationId xmlns:a16="http://schemas.microsoft.com/office/drawing/2014/main" id="{02705595-0438-4986-9C10-20A957FCFF52}"/>
              </a:ext>
            </a:extLst>
          </p:cNvPr>
          <p:cNvSpPr txBox="1"/>
          <p:nvPr/>
        </p:nvSpPr>
        <p:spPr>
          <a:xfrm>
            <a:off x="8242397" y="5939858"/>
            <a:ext cx="735321" cy="369332"/>
          </a:xfrm>
          <a:prstGeom prst="rect">
            <a:avLst/>
          </a:prstGeom>
          <a:noFill/>
        </p:spPr>
        <p:txBody>
          <a:bodyPr wrap="square" rtlCol="0">
            <a:spAutoFit/>
          </a:bodyPr>
          <a:lstStyle/>
          <a:p>
            <a:r>
              <a:rPr lang="en-US" b="1" dirty="0"/>
              <a:t>500</a:t>
            </a:r>
          </a:p>
        </p:txBody>
      </p:sp>
      <p:graphicFrame>
        <p:nvGraphicFramePr>
          <p:cNvPr id="83" name="Table 82">
            <a:extLst>
              <a:ext uri="{FF2B5EF4-FFF2-40B4-BE49-F238E27FC236}">
                <a16:creationId xmlns:a16="http://schemas.microsoft.com/office/drawing/2014/main" id="{20762EF5-AD86-4F9A-9068-4AE515604094}"/>
              </a:ext>
            </a:extLst>
          </p:cNvPr>
          <p:cNvGraphicFramePr>
            <a:graphicFrameLocks noGrp="1"/>
          </p:cNvGraphicFramePr>
          <p:nvPr>
            <p:extLst/>
          </p:nvPr>
        </p:nvGraphicFramePr>
        <p:xfrm>
          <a:off x="8684027"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84" name="Table 83">
            <a:extLst>
              <a:ext uri="{FF2B5EF4-FFF2-40B4-BE49-F238E27FC236}">
                <a16:creationId xmlns:a16="http://schemas.microsoft.com/office/drawing/2014/main" id="{7C9106D5-5BE9-47F8-B5DB-75BCF10166C6}"/>
              </a:ext>
            </a:extLst>
          </p:cNvPr>
          <p:cNvGraphicFramePr>
            <a:graphicFrameLocks noGrp="1"/>
          </p:cNvGraphicFramePr>
          <p:nvPr>
            <p:extLst/>
          </p:nvPr>
        </p:nvGraphicFramePr>
        <p:xfrm>
          <a:off x="1592806" y="623014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85" name="TextBox 84">
            <a:extLst>
              <a:ext uri="{FF2B5EF4-FFF2-40B4-BE49-F238E27FC236}">
                <a16:creationId xmlns:a16="http://schemas.microsoft.com/office/drawing/2014/main" id="{0F7816E2-EAD9-4F14-B2A4-C00F27DFBDCA}"/>
              </a:ext>
            </a:extLst>
          </p:cNvPr>
          <p:cNvSpPr txBox="1"/>
          <p:nvPr/>
        </p:nvSpPr>
        <p:spPr>
          <a:xfrm>
            <a:off x="1882724" y="6578301"/>
            <a:ext cx="765418" cy="276999"/>
          </a:xfrm>
          <a:prstGeom prst="rect">
            <a:avLst/>
          </a:prstGeom>
          <a:noFill/>
        </p:spPr>
        <p:txBody>
          <a:bodyPr wrap="square" rtlCol="0">
            <a:spAutoFit/>
          </a:bodyPr>
          <a:lstStyle/>
          <a:p>
            <a:r>
              <a:rPr lang="en-US" sz="1200" b="1" dirty="0"/>
              <a:t>7,750</a:t>
            </a:r>
          </a:p>
        </p:txBody>
      </p:sp>
      <p:sp>
        <p:nvSpPr>
          <p:cNvPr id="86" name="TextBox 85">
            <a:extLst>
              <a:ext uri="{FF2B5EF4-FFF2-40B4-BE49-F238E27FC236}">
                <a16:creationId xmlns:a16="http://schemas.microsoft.com/office/drawing/2014/main" id="{934A0127-7F70-4F22-B8E8-701946211CED}"/>
              </a:ext>
            </a:extLst>
          </p:cNvPr>
          <p:cNvSpPr txBox="1"/>
          <p:nvPr/>
        </p:nvSpPr>
        <p:spPr>
          <a:xfrm>
            <a:off x="1899721" y="6170775"/>
            <a:ext cx="765418" cy="276999"/>
          </a:xfrm>
          <a:prstGeom prst="rect">
            <a:avLst/>
          </a:prstGeom>
          <a:noFill/>
        </p:spPr>
        <p:txBody>
          <a:bodyPr wrap="square" rtlCol="0">
            <a:spAutoFit/>
          </a:bodyPr>
          <a:lstStyle/>
          <a:p>
            <a:r>
              <a:rPr lang="en-US" sz="1200" b="1" dirty="0"/>
              <a:t>7,550</a:t>
            </a:r>
          </a:p>
        </p:txBody>
      </p:sp>
      <p:sp>
        <p:nvSpPr>
          <p:cNvPr id="87" name="TextBox 86">
            <a:extLst>
              <a:ext uri="{FF2B5EF4-FFF2-40B4-BE49-F238E27FC236}">
                <a16:creationId xmlns:a16="http://schemas.microsoft.com/office/drawing/2014/main" id="{72412398-F9B5-4BCC-B007-2AE87940AD15}"/>
              </a:ext>
            </a:extLst>
          </p:cNvPr>
          <p:cNvSpPr txBox="1"/>
          <p:nvPr/>
        </p:nvSpPr>
        <p:spPr>
          <a:xfrm>
            <a:off x="8977718" y="6565696"/>
            <a:ext cx="765418" cy="276999"/>
          </a:xfrm>
          <a:prstGeom prst="rect">
            <a:avLst/>
          </a:prstGeom>
          <a:noFill/>
        </p:spPr>
        <p:txBody>
          <a:bodyPr wrap="square" rtlCol="0">
            <a:spAutoFit/>
          </a:bodyPr>
          <a:lstStyle/>
          <a:p>
            <a:r>
              <a:rPr lang="en-US" sz="1200" b="1" dirty="0"/>
              <a:t>7,500</a:t>
            </a:r>
          </a:p>
        </p:txBody>
      </p:sp>
      <p:sp>
        <p:nvSpPr>
          <p:cNvPr id="88" name="TextBox 87">
            <a:extLst>
              <a:ext uri="{FF2B5EF4-FFF2-40B4-BE49-F238E27FC236}">
                <a16:creationId xmlns:a16="http://schemas.microsoft.com/office/drawing/2014/main" id="{A9093C6B-F8C3-45CD-BAC6-D490AB1B27C8}"/>
              </a:ext>
            </a:extLst>
          </p:cNvPr>
          <p:cNvSpPr txBox="1"/>
          <p:nvPr/>
        </p:nvSpPr>
        <p:spPr>
          <a:xfrm>
            <a:off x="1027464" y="6341697"/>
            <a:ext cx="757935" cy="369332"/>
          </a:xfrm>
          <a:prstGeom prst="rect">
            <a:avLst/>
          </a:prstGeom>
          <a:noFill/>
        </p:spPr>
        <p:txBody>
          <a:bodyPr wrap="square" rtlCol="0">
            <a:spAutoFit/>
          </a:bodyPr>
          <a:lstStyle/>
          <a:p>
            <a:r>
              <a:rPr lang="en-US" b="1" dirty="0"/>
              <a:t>5/31</a:t>
            </a:r>
          </a:p>
        </p:txBody>
      </p:sp>
      <p:sp>
        <p:nvSpPr>
          <p:cNvPr id="89" name="TextBox 88">
            <a:extLst>
              <a:ext uri="{FF2B5EF4-FFF2-40B4-BE49-F238E27FC236}">
                <a16:creationId xmlns:a16="http://schemas.microsoft.com/office/drawing/2014/main" id="{8E5BA272-9DE5-4956-9A5A-7E07BCDC4FB4}"/>
              </a:ext>
            </a:extLst>
          </p:cNvPr>
          <p:cNvSpPr txBox="1"/>
          <p:nvPr/>
        </p:nvSpPr>
        <p:spPr>
          <a:xfrm>
            <a:off x="1901782" y="6350053"/>
            <a:ext cx="735321" cy="369332"/>
          </a:xfrm>
          <a:prstGeom prst="rect">
            <a:avLst/>
          </a:prstGeom>
          <a:noFill/>
        </p:spPr>
        <p:txBody>
          <a:bodyPr wrap="square" rtlCol="0">
            <a:spAutoFit/>
          </a:bodyPr>
          <a:lstStyle/>
          <a:p>
            <a:r>
              <a:rPr lang="en-US" b="1" dirty="0"/>
              <a:t>200</a:t>
            </a:r>
          </a:p>
        </p:txBody>
      </p:sp>
      <p:sp>
        <p:nvSpPr>
          <p:cNvPr id="90" name="TextBox 89">
            <a:extLst>
              <a:ext uri="{FF2B5EF4-FFF2-40B4-BE49-F238E27FC236}">
                <a16:creationId xmlns:a16="http://schemas.microsoft.com/office/drawing/2014/main" id="{C92D03D3-9264-4D79-90CB-23BDA8FEC5D9}"/>
              </a:ext>
            </a:extLst>
          </p:cNvPr>
          <p:cNvSpPr txBox="1"/>
          <p:nvPr/>
        </p:nvSpPr>
        <p:spPr>
          <a:xfrm>
            <a:off x="4195663" y="6319327"/>
            <a:ext cx="735321" cy="369332"/>
          </a:xfrm>
          <a:prstGeom prst="rect">
            <a:avLst/>
          </a:prstGeom>
          <a:noFill/>
        </p:spPr>
        <p:txBody>
          <a:bodyPr wrap="square" rtlCol="0">
            <a:spAutoFit/>
          </a:bodyPr>
          <a:lstStyle/>
          <a:p>
            <a:r>
              <a:rPr lang="en-US" b="1" dirty="0"/>
              <a:t>200</a:t>
            </a:r>
          </a:p>
        </p:txBody>
      </p:sp>
      <p:sp>
        <p:nvSpPr>
          <p:cNvPr id="91" name="TextBox 90">
            <a:extLst>
              <a:ext uri="{FF2B5EF4-FFF2-40B4-BE49-F238E27FC236}">
                <a16:creationId xmlns:a16="http://schemas.microsoft.com/office/drawing/2014/main" id="{CD0F4985-9774-49D4-97FD-71E2C2A5D0AC}"/>
              </a:ext>
            </a:extLst>
          </p:cNvPr>
          <p:cNvSpPr txBox="1"/>
          <p:nvPr/>
        </p:nvSpPr>
        <p:spPr>
          <a:xfrm>
            <a:off x="3245526" y="1486437"/>
            <a:ext cx="1258590" cy="584775"/>
          </a:xfrm>
          <a:prstGeom prst="rect">
            <a:avLst/>
          </a:prstGeom>
          <a:noFill/>
        </p:spPr>
        <p:txBody>
          <a:bodyPr wrap="square" rtlCol="0">
            <a:spAutoFit/>
          </a:bodyPr>
          <a:lstStyle/>
          <a:p>
            <a:r>
              <a:rPr lang="en-US" sz="1600" b="1" dirty="0"/>
              <a:t>   Accounts </a:t>
            </a:r>
          </a:p>
          <a:p>
            <a:r>
              <a:rPr lang="en-US" sz="1600" b="1" dirty="0"/>
              <a:t>  Receivable</a:t>
            </a:r>
          </a:p>
        </p:txBody>
      </p:sp>
      <p:sp>
        <p:nvSpPr>
          <p:cNvPr id="92" name="TextBox 91">
            <a:extLst>
              <a:ext uri="{FF2B5EF4-FFF2-40B4-BE49-F238E27FC236}">
                <a16:creationId xmlns:a16="http://schemas.microsoft.com/office/drawing/2014/main" id="{4DE1E56D-33A3-413E-9F19-47A718FA4EBF}"/>
              </a:ext>
            </a:extLst>
          </p:cNvPr>
          <p:cNvSpPr txBox="1"/>
          <p:nvPr/>
        </p:nvSpPr>
        <p:spPr>
          <a:xfrm>
            <a:off x="3440057" y="6585643"/>
            <a:ext cx="765418" cy="276999"/>
          </a:xfrm>
          <a:prstGeom prst="rect">
            <a:avLst/>
          </a:prstGeom>
          <a:noFill/>
        </p:spPr>
        <p:txBody>
          <a:bodyPr wrap="square" rtlCol="0">
            <a:spAutoFit/>
          </a:bodyPr>
          <a:lstStyle/>
          <a:p>
            <a:r>
              <a:rPr lang="en-US" sz="1200" b="1" dirty="0"/>
              <a:t>1,200</a:t>
            </a:r>
          </a:p>
        </p:txBody>
      </p:sp>
      <p:sp>
        <p:nvSpPr>
          <p:cNvPr id="93" name="TextBox 92">
            <a:extLst>
              <a:ext uri="{FF2B5EF4-FFF2-40B4-BE49-F238E27FC236}">
                <a16:creationId xmlns:a16="http://schemas.microsoft.com/office/drawing/2014/main" id="{F8FEABD2-427C-4218-A55B-F5175DEC4616}"/>
              </a:ext>
            </a:extLst>
          </p:cNvPr>
          <p:cNvSpPr txBox="1"/>
          <p:nvPr/>
        </p:nvSpPr>
        <p:spPr>
          <a:xfrm>
            <a:off x="9744357" y="6565696"/>
            <a:ext cx="765418" cy="276999"/>
          </a:xfrm>
          <a:prstGeom prst="rect">
            <a:avLst/>
          </a:prstGeom>
          <a:noFill/>
        </p:spPr>
        <p:txBody>
          <a:bodyPr wrap="square" rtlCol="0">
            <a:spAutoFit/>
          </a:bodyPr>
          <a:lstStyle/>
          <a:p>
            <a:r>
              <a:rPr lang="en-US" sz="1200" b="1" dirty="0"/>
              <a:t>2,500</a:t>
            </a:r>
          </a:p>
        </p:txBody>
      </p:sp>
      <p:sp>
        <p:nvSpPr>
          <p:cNvPr id="94" name="TextBox 93">
            <a:extLst>
              <a:ext uri="{FF2B5EF4-FFF2-40B4-BE49-F238E27FC236}">
                <a16:creationId xmlns:a16="http://schemas.microsoft.com/office/drawing/2014/main" id="{454E818B-D5E5-4A4A-8B28-DD8080ED583A}"/>
              </a:ext>
            </a:extLst>
          </p:cNvPr>
          <p:cNvSpPr txBox="1"/>
          <p:nvPr/>
        </p:nvSpPr>
        <p:spPr>
          <a:xfrm>
            <a:off x="10510322" y="6566933"/>
            <a:ext cx="765418" cy="276999"/>
          </a:xfrm>
          <a:prstGeom prst="rect">
            <a:avLst/>
          </a:prstGeom>
          <a:noFill/>
        </p:spPr>
        <p:txBody>
          <a:bodyPr wrap="square" rtlCol="0">
            <a:spAutoFit/>
          </a:bodyPr>
          <a:lstStyle/>
          <a:p>
            <a:r>
              <a:rPr lang="en-US" sz="1200" b="1" dirty="0"/>
              <a:t>4,750</a:t>
            </a:r>
          </a:p>
        </p:txBody>
      </p:sp>
      <p:graphicFrame>
        <p:nvGraphicFramePr>
          <p:cNvPr id="95" name="Table 94">
            <a:extLst>
              <a:ext uri="{FF2B5EF4-FFF2-40B4-BE49-F238E27FC236}">
                <a16:creationId xmlns:a16="http://schemas.microsoft.com/office/drawing/2014/main" id="{76BC2FE0-0C32-4211-9F5A-A4A87D559EC2}"/>
              </a:ext>
            </a:extLst>
          </p:cNvPr>
          <p:cNvGraphicFramePr>
            <a:graphicFrameLocks noGrp="1"/>
          </p:cNvGraphicFramePr>
          <p:nvPr>
            <p:extLst/>
          </p:nvPr>
        </p:nvGraphicFramePr>
        <p:xfrm>
          <a:off x="1571691" y="6641011"/>
          <a:ext cx="757288" cy="365760"/>
        </p:xfrm>
        <a:graphic>
          <a:graphicData uri="http://schemas.openxmlformats.org/drawingml/2006/table">
            <a:tbl>
              <a:tblPr/>
              <a:tblGrid>
                <a:gridCol w="75728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7" name="Table 96">
            <a:extLst>
              <a:ext uri="{FF2B5EF4-FFF2-40B4-BE49-F238E27FC236}">
                <a16:creationId xmlns:a16="http://schemas.microsoft.com/office/drawing/2014/main" id="{D694B5D6-4F26-4F53-8882-39D28738BCEF}"/>
              </a:ext>
            </a:extLst>
          </p:cNvPr>
          <p:cNvGraphicFramePr>
            <a:graphicFrameLocks noGrp="1"/>
          </p:cNvGraphicFramePr>
          <p:nvPr>
            <p:extLst/>
          </p:nvPr>
        </p:nvGraphicFramePr>
        <p:xfrm>
          <a:off x="9451569" y="6630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8" name="Table 97">
            <a:extLst>
              <a:ext uri="{FF2B5EF4-FFF2-40B4-BE49-F238E27FC236}">
                <a16:creationId xmlns:a16="http://schemas.microsoft.com/office/drawing/2014/main" id="{0CE6ACBC-981D-4E76-8D1E-7C3A09708FB8}"/>
              </a:ext>
            </a:extLst>
          </p:cNvPr>
          <p:cNvGraphicFramePr>
            <a:graphicFrameLocks noGrp="1"/>
          </p:cNvGraphicFramePr>
          <p:nvPr>
            <p:extLst/>
          </p:nvPr>
        </p:nvGraphicFramePr>
        <p:xfrm>
          <a:off x="3134054"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9" name="Table 98">
            <a:extLst>
              <a:ext uri="{FF2B5EF4-FFF2-40B4-BE49-F238E27FC236}">
                <a16:creationId xmlns:a16="http://schemas.microsoft.com/office/drawing/2014/main" id="{5D169DAC-63C8-41D5-B402-629D2EB3A57F}"/>
              </a:ext>
            </a:extLst>
          </p:cNvPr>
          <p:cNvGraphicFramePr>
            <a:graphicFrameLocks noGrp="1"/>
          </p:cNvGraphicFramePr>
          <p:nvPr>
            <p:extLst/>
          </p:nvPr>
        </p:nvGraphicFramePr>
        <p:xfrm>
          <a:off x="10207717" y="662483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9" name="Rectangle 8"/>
          <p:cNvSpPr/>
          <p:nvPr/>
        </p:nvSpPr>
        <p:spPr>
          <a:xfrm>
            <a:off x="3150972" y="-38701"/>
            <a:ext cx="554773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Five Basic Data Arrangements</a:t>
            </a:r>
            <a:endParaRPr lang="en-US" sz="2800" dirty="0">
              <a:solidFill>
                <a:schemeClr val="accent1">
                  <a:lumMod val="50000"/>
                </a:schemeClr>
              </a:solidFill>
              <a:latin typeface="Times" panose="02020603050405020304" pitchFamily="18" charset="0"/>
              <a:ea typeface="MS Mincho"/>
              <a:cs typeface="Times New Roman" panose="02020603050405020304" pitchFamily="18" charset="0"/>
            </a:endParaRPr>
          </a:p>
        </p:txBody>
      </p:sp>
      <p:sp>
        <p:nvSpPr>
          <p:cNvPr id="23" name="Rectangle 22"/>
          <p:cNvSpPr/>
          <p:nvPr/>
        </p:nvSpPr>
        <p:spPr>
          <a:xfrm>
            <a:off x="1592806" y="520465"/>
            <a:ext cx="12007174" cy="1754326"/>
          </a:xfrm>
          <a:prstGeom prst="rect">
            <a:avLst/>
          </a:prstGeom>
        </p:spPr>
        <p:txBody>
          <a:bodyPr wrap="square">
            <a:spAutoFit/>
          </a:bodyPr>
          <a:lstStyle/>
          <a:p>
            <a:r>
              <a:rPr lang="en-US" b="1" dirty="0"/>
              <a:t>2</a:t>
            </a:r>
            <a:r>
              <a:rPr lang="en-US" dirty="0"/>
              <a:t>. </a:t>
            </a:r>
            <a:r>
              <a:rPr lang="en-US" b="1" dirty="0"/>
              <a:t> See all parts of a transaction:</a:t>
            </a:r>
            <a:r>
              <a:rPr lang="en-US" dirty="0"/>
              <a:t> For example, on May 23 when cash was paid to reduce a </a:t>
            </a:r>
          </a:p>
          <a:p>
            <a:r>
              <a:rPr lang="en-US" dirty="0"/>
              <a:t>     liability and to pay an expense, you can see that cash decreases $2,100, accounts payable </a:t>
            </a:r>
          </a:p>
          <a:p>
            <a:r>
              <a:rPr lang="en-US" dirty="0"/>
              <a:t>     decreases $900 and owner's equity decreases by $1,200 from the expense.</a:t>
            </a:r>
          </a:p>
          <a:p>
            <a:br>
              <a:rPr lang="en-US" dirty="0"/>
            </a:br>
            <a:r>
              <a:rPr lang="en-US" dirty="0"/>
              <a:t> </a:t>
            </a: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698624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C32382-02EA-4A78-B253-BB052B7F4981}"/>
              </a:ext>
            </a:extLst>
          </p:cNvPr>
          <p:cNvGraphicFramePr>
            <a:graphicFrameLocks noGrp="1"/>
          </p:cNvGraphicFramePr>
          <p:nvPr>
            <p:extLst/>
          </p:nvPr>
        </p:nvGraphicFramePr>
        <p:xfrm>
          <a:off x="1539295" y="2026187"/>
          <a:ext cx="4659107" cy="4831807"/>
        </p:xfrm>
        <a:graphic>
          <a:graphicData uri="http://schemas.openxmlformats.org/drawingml/2006/table">
            <a:tbl>
              <a:tblPr firstRow="1" bandRow="1">
                <a:tableStyleId>{5C22544A-7EE6-4342-B048-85BDC9FD1C3A}</a:tableStyleId>
              </a:tblPr>
              <a:tblGrid>
                <a:gridCol w="795649">
                  <a:extLst>
                    <a:ext uri="{9D8B030D-6E8A-4147-A177-3AD203B41FA5}">
                      <a16:colId xmlns:a16="http://schemas.microsoft.com/office/drawing/2014/main" val="3022953582"/>
                    </a:ext>
                  </a:extLst>
                </a:gridCol>
                <a:gridCol w="767274">
                  <a:extLst>
                    <a:ext uri="{9D8B030D-6E8A-4147-A177-3AD203B41FA5}">
                      <a16:colId xmlns:a16="http://schemas.microsoft.com/office/drawing/2014/main" val="3882599105"/>
                    </a:ext>
                  </a:extLst>
                </a:gridCol>
                <a:gridCol w="774046">
                  <a:extLst>
                    <a:ext uri="{9D8B030D-6E8A-4147-A177-3AD203B41FA5}">
                      <a16:colId xmlns:a16="http://schemas.microsoft.com/office/drawing/2014/main" val="1151896857"/>
                    </a:ext>
                  </a:extLst>
                </a:gridCol>
                <a:gridCol w="774046">
                  <a:extLst>
                    <a:ext uri="{9D8B030D-6E8A-4147-A177-3AD203B41FA5}">
                      <a16:colId xmlns:a16="http://schemas.microsoft.com/office/drawing/2014/main" val="1788540601"/>
                    </a:ext>
                  </a:extLst>
                </a:gridCol>
                <a:gridCol w="774046">
                  <a:extLst>
                    <a:ext uri="{9D8B030D-6E8A-4147-A177-3AD203B41FA5}">
                      <a16:colId xmlns:a16="http://schemas.microsoft.com/office/drawing/2014/main" val="4086622036"/>
                    </a:ext>
                  </a:extLst>
                </a:gridCol>
                <a:gridCol w="774046">
                  <a:extLst>
                    <a:ext uri="{9D8B030D-6E8A-4147-A177-3AD203B41FA5}">
                      <a16:colId xmlns:a16="http://schemas.microsoft.com/office/drawing/2014/main" val="2458802061"/>
                    </a:ext>
                  </a:extLst>
                </a:gridCol>
              </a:tblGrid>
              <a:tr h="643207">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7150">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7150">
                <a:tc>
                  <a:txBody>
                    <a:bodyPr/>
                    <a:lstStyle/>
                    <a:p>
                      <a:endParaRPr lang="en-US"/>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8" name="TextBox 7">
            <a:extLst>
              <a:ext uri="{FF2B5EF4-FFF2-40B4-BE49-F238E27FC236}">
                <a16:creationId xmlns:a16="http://schemas.microsoft.com/office/drawing/2014/main" id="{5DA19369-3B30-4F9F-BD6F-9DF81E2EF967}"/>
              </a:ext>
            </a:extLst>
          </p:cNvPr>
          <p:cNvSpPr txBox="1"/>
          <p:nvPr/>
        </p:nvSpPr>
        <p:spPr>
          <a:xfrm>
            <a:off x="1692250" y="2574698"/>
            <a:ext cx="765418" cy="369332"/>
          </a:xfrm>
          <a:prstGeom prst="rect">
            <a:avLst/>
          </a:prstGeom>
          <a:noFill/>
        </p:spPr>
        <p:txBody>
          <a:bodyPr wrap="square" rtlCol="0">
            <a:spAutoFit/>
          </a:bodyPr>
          <a:lstStyle/>
          <a:p>
            <a:r>
              <a:rPr lang="en-US" b="1" dirty="0"/>
              <a:t>8,000</a:t>
            </a:r>
          </a:p>
        </p:txBody>
      </p:sp>
      <p:sp>
        <p:nvSpPr>
          <p:cNvPr id="10" name="TextBox 9">
            <a:extLst>
              <a:ext uri="{FF2B5EF4-FFF2-40B4-BE49-F238E27FC236}">
                <a16:creationId xmlns:a16="http://schemas.microsoft.com/office/drawing/2014/main" id="{87005556-FB17-4CDF-BE6E-64E39438CCCA}"/>
              </a:ext>
            </a:extLst>
          </p:cNvPr>
          <p:cNvSpPr txBox="1"/>
          <p:nvPr/>
        </p:nvSpPr>
        <p:spPr>
          <a:xfrm>
            <a:off x="1987324" y="1676792"/>
            <a:ext cx="666750" cy="338554"/>
          </a:xfrm>
          <a:prstGeom prst="rect">
            <a:avLst/>
          </a:prstGeom>
          <a:noFill/>
        </p:spPr>
        <p:txBody>
          <a:bodyPr wrap="square" rtlCol="0">
            <a:spAutoFit/>
          </a:bodyPr>
          <a:lstStyle/>
          <a:p>
            <a:r>
              <a:rPr lang="en-US" sz="1600" b="1" dirty="0"/>
              <a:t>Cash</a:t>
            </a:r>
          </a:p>
        </p:txBody>
      </p:sp>
      <p:sp>
        <p:nvSpPr>
          <p:cNvPr id="11" name="TextBox 10">
            <a:extLst>
              <a:ext uri="{FF2B5EF4-FFF2-40B4-BE49-F238E27FC236}">
                <a16:creationId xmlns:a16="http://schemas.microsoft.com/office/drawing/2014/main" id="{F2FCCEF2-6863-4AE1-9BE3-0D948E09E4CC}"/>
              </a:ext>
            </a:extLst>
          </p:cNvPr>
          <p:cNvSpPr txBox="1"/>
          <p:nvPr/>
        </p:nvSpPr>
        <p:spPr>
          <a:xfrm>
            <a:off x="1518621" y="2039878"/>
            <a:ext cx="781675"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2" name="TextBox 11">
            <a:extLst>
              <a:ext uri="{FF2B5EF4-FFF2-40B4-BE49-F238E27FC236}">
                <a16:creationId xmlns:a16="http://schemas.microsoft.com/office/drawing/2014/main" id="{E1B61305-F594-4252-ADB6-E800F9294B80}"/>
              </a:ext>
            </a:extLst>
          </p:cNvPr>
          <p:cNvSpPr txBox="1"/>
          <p:nvPr/>
        </p:nvSpPr>
        <p:spPr>
          <a:xfrm>
            <a:off x="2367361" y="2036286"/>
            <a:ext cx="75552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13" name="TextBox 12">
            <a:extLst>
              <a:ext uri="{FF2B5EF4-FFF2-40B4-BE49-F238E27FC236}">
                <a16:creationId xmlns:a16="http://schemas.microsoft.com/office/drawing/2014/main" id="{29B07D78-93B0-4485-93FD-478CEC1C7EC9}"/>
              </a:ext>
            </a:extLst>
          </p:cNvPr>
          <p:cNvSpPr txBox="1"/>
          <p:nvPr/>
        </p:nvSpPr>
        <p:spPr>
          <a:xfrm>
            <a:off x="7374822" y="1896435"/>
            <a:ext cx="73935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4" name="TextBox 13">
            <a:extLst>
              <a:ext uri="{FF2B5EF4-FFF2-40B4-BE49-F238E27FC236}">
                <a16:creationId xmlns:a16="http://schemas.microsoft.com/office/drawing/2014/main" id="{CC87DC5C-8ED3-47FD-B5F0-1853482368D1}"/>
              </a:ext>
            </a:extLst>
          </p:cNvPr>
          <p:cNvSpPr txBox="1"/>
          <p:nvPr/>
        </p:nvSpPr>
        <p:spPr>
          <a:xfrm>
            <a:off x="5346275" y="204042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6" name="TextBox 15">
            <a:extLst>
              <a:ext uri="{FF2B5EF4-FFF2-40B4-BE49-F238E27FC236}">
                <a16:creationId xmlns:a16="http://schemas.microsoft.com/office/drawing/2014/main" id="{3D192B61-0BE5-4282-95B6-3130C259866C}"/>
              </a:ext>
            </a:extLst>
          </p:cNvPr>
          <p:cNvSpPr txBox="1"/>
          <p:nvPr/>
        </p:nvSpPr>
        <p:spPr>
          <a:xfrm>
            <a:off x="3128080" y="2033721"/>
            <a:ext cx="755526" cy="784830"/>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7" name="TextBox 16">
            <a:extLst>
              <a:ext uri="{FF2B5EF4-FFF2-40B4-BE49-F238E27FC236}">
                <a16:creationId xmlns:a16="http://schemas.microsoft.com/office/drawing/2014/main" id="{66EC8F0C-CFA1-41B7-A522-F364CC136F19}"/>
              </a:ext>
            </a:extLst>
          </p:cNvPr>
          <p:cNvSpPr txBox="1"/>
          <p:nvPr/>
        </p:nvSpPr>
        <p:spPr>
          <a:xfrm>
            <a:off x="4662479" y="2035663"/>
            <a:ext cx="746132" cy="677108"/>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sz="1100" dirty="0"/>
          </a:p>
        </p:txBody>
      </p:sp>
      <p:graphicFrame>
        <p:nvGraphicFramePr>
          <p:cNvPr id="15" name="Table 14">
            <a:extLst>
              <a:ext uri="{FF2B5EF4-FFF2-40B4-BE49-F238E27FC236}">
                <a16:creationId xmlns:a16="http://schemas.microsoft.com/office/drawing/2014/main" id="{4D96FF9E-69E8-4BB2-A2A7-03626BB2EC6E}"/>
              </a:ext>
            </a:extLst>
          </p:cNvPr>
          <p:cNvGraphicFramePr>
            <a:graphicFrameLocks noGrp="1"/>
          </p:cNvGraphicFramePr>
          <p:nvPr>
            <p:extLst/>
          </p:nvPr>
        </p:nvGraphicFramePr>
        <p:xfrm>
          <a:off x="6375863" y="2039878"/>
          <a:ext cx="4588002" cy="4831807"/>
        </p:xfrm>
        <a:graphic>
          <a:graphicData uri="http://schemas.openxmlformats.org/drawingml/2006/table">
            <a:tbl>
              <a:tblPr firstRow="1" bandRow="1">
                <a:tableStyleId>{5C22544A-7EE6-4342-B048-85BDC9FD1C3A}</a:tableStyleId>
              </a:tblPr>
              <a:tblGrid>
                <a:gridCol w="776837">
                  <a:extLst>
                    <a:ext uri="{9D8B030D-6E8A-4147-A177-3AD203B41FA5}">
                      <a16:colId xmlns:a16="http://schemas.microsoft.com/office/drawing/2014/main" val="3022953582"/>
                    </a:ext>
                  </a:extLst>
                </a:gridCol>
                <a:gridCol w="762233">
                  <a:extLst>
                    <a:ext uri="{9D8B030D-6E8A-4147-A177-3AD203B41FA5}">
                      <a16:colId xmlns:a16="http://schemas.microsoft.com/office/drawing/2014/main" val="3882599105"/>
                    </a:ext>
                  </a:extLst>
                </a:gridCol>
                <a:gridCol w="762233">
                  <a:extLst>
                    <a:ext uri="{9D8B030D-6E8A-4147-A177-3AD203B41FA5}">
                      <a16:colId xmlns:a16="http://schemas.microsoft.com/office/drawing/2014/main" val="1151896857"/>
                    </a:ext>
                  </a:extLst>
                </a:gridCol>
                <a:gridCol w="762233">
                  <a:extLst>
                    <a:ext uri="{9D8B030D-6E8A-4147-A177-3AD203B41FA5}">
                      <a16:colId xmlns:a16="http://schemas.microsoft.com/office/drawing/2014/main" val="1788540601"/>
                    </a:ext>
                  </a:extLst>
                </a:gridCol>
                <a:gridCol w="762233">
                  <a:extLst>
                    <a:ext uri="{9D8B030D-6E8A-4147-A177-3AD203B41FA5}">
                      <a16:colId xmlns:a16="http://schemas.microsoft.com/office/drawing/2014/main" val="4086622036"/>
                    </a:ext>
                  </a:extLst>
                </a:gridCol>
                <a:gridCol w="762233">
                  <a:extLst>
                    <a:ext uri="{9D8B030D-6E8A-4147-A177-3AD203B41FA5}">
                      <a16:colId xmlns:a16="http://schemas.microsoft.com/office/drawing/2014/main" val="2458802061"/>
                    </a:ext>
                  </a:extLst>
                </a:gridCol>
              </a:tblGrid>
              <a:tr h="660143">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2916">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2" name="TextBox 1">
            <a:extLst>
              <a:ext uri="{FF2B5EF4-FFF2-40B4-BE49-F238E27FC236}">
                <a16:creationId xmlns:a16="http://schemas.microsoft.com/office/drawing/2014/main" id="{BDBE253E-CB9E-4E1F-83FD-994316925EA1}"/>
              </a:ext>
            </a:extLst>
          </p:cNvPr>
          <p:cNvSpPr txBox="1"/>
          <p:nvPr/>
        </p:nvSpPr>
        <p:spPr>
          <a:xfrm>
            <a:off x="8365334" y="1662488"/>
            <a:ext cx="1266825" cy="338554"/>
          </a:xfrm>
          <a:prstGeom prst="rect">
            <a:avLst/>
          </a:prstGeom>
          <a:noFill/>
        </p:spPr>
        <p:txBody>
          <a:bodyPr wrap="square" rtlCol="0">
            <a:spAutoFit/>
          </a:bodyPr>
          <a:lstStyle/>
          <a:p>
            <a:r>
              <a:rPr lang="en-US" sz="1600" b="1" dirty="0"/>
              <a:t>Capital</a:t>
            </a:r>
          </a:p>
        </p:txBody>
      </p:sp>
      <p:sp>
        <p:nvSpPr>
          <p:cNvPr id="25" name="TextBox 24">
            <a:extLst>
              <a:ext uri="{FF2B5EF4-FFF2-40B4-BE49-F238E27FC236}">
                <a16:creationId xmlns:a16="http://schemas.microsoft.com/office/drawing/2014/main" id="{3CEFE3F4-09F2-4A59-931F-3A54F9E78878}"/>
              </a:ext>
            </a:extLst>
          </p:cNvPr>
          <p:cNvSpPr txBox="1"/>
          <p:nvPr/>
        </p:nvSpPr>
        <p:spPr>
          <a:xfrm>
            <a:off x="9626206" y="1506146"/>
            <a:ext cx="1266825" cy="584775"/>
          </a:xfrm>
          <a:prstGeom prst="rect">
            <a:avLst/>
          </a:prstGeom>
          <a:noFill/>
        </p:spPr>
        <p:txBody>
          <a:bodyPr wrap="square" rtlCol="0">
            <a:spAutoFit/>
          </a:bodyPr>
          <a:lstStyle/>
          <a:p>
            <a:r>
              <a:rPr lang="en-US" sz="1600" b="1" dirty="0"/>
              <a:t>Operational </a:t>
            </a:r>
          </a:p>
          <a:p>
            <a:r>
              <a:rPr lang="en-US" sz="1600" b="1" dirty="0"/>
              <a:t>    Change</a:t>
            </a:r>
          </a:p>
        </p:txBody>
      </p:sp>
      <p:sp>
        <p:nvSpPr>
          <p:cNvPr id="6" name="TextBox 5">
            <a:extLst>
              <a:ext uri="{FF2B5EF4-FFF2-40B4-BE49-F238E27FC236}">
                <a16:creationId xmlns:a16="http://schemas.microsoft.com/office/drawing/2014/main" id="{4CBCA121-DEFA-44FB-8EE3-F3A6F11B69EC}"/>
              </a:ext>
            </a:extLst>
          </p:cNvPr>
          <p:cNvSpPr txBox="1"/>
          <p:nvPr/>
        </p:nvSpPr>
        <p:spPr>
          <a:xfrm>
            <a:off x="1091370" y="2570510"/>
            <a:ext cx="757935" cy="369332"/>
          </a:xfrm>
          <a:prstGeom prst="rect">
            <a:avLst/>
          </a:prstGeom>
          <a:noFill/>
        </p:spPr>
        <p:txBody>
          <a:bodyPr wrap="square" rtlCol="0">
            <a:spAutoFit/>
          </a:bodyPr>
          <a:lstStyle/>
          <a:p>
            <a:r>
              <a:rPr lang="en-US" b="1" dirty="0"/>
              <a:t>5/5</a:t>
            </a:r>
          </a:p>
        </p:txBody>
      </p:sp>
      <p:sp>
        <p:nvSpPr>
          <p:cNvPr id="22" name="TextBox 21">
            <a:extLst>
              <a:ext uri="{FF2B5EF4-FFF2-40B4-BE49-F238E27FC236}">
                <a16:creationId xmlns:a16="http://schemas.microsoft.com/office/drawing/2014/main" id="{1D68F77F-BC77-44BA-BDE4-08EBC5D1B316}"/>
              </a:ext>
            </a:extLst>
          </p:cNvPr>
          <p:cNvSpPr txBox="1"/>
          <p:nvPr/>
        </p:nvSpPr>
        <p:spPr>
          <a:xfrm>
            <a:off x="8813034" y="2574698"/>
            <a:ext cx="706654" cy="369332"/>
          </a:xfrm>
          <a:prstGeom prst="rect">
            <a:avLst/>
          </a:prstGeom>
          <a:noFill/>
        </p:spPr>
        <p:txBody>
          <a:bodyPr wrap="square" rtlCol="0">
            <a:spAutoFit/>
          </a:bodyPr>
          <a:lstStyle/>
          <a:p>
            <a:r>
              <a:rPr lang="en-US" b="1" dirty="0"/>
              <a:t>8,000</a:t>
            </a:r>
          </a:p>
        </p:txBody>
      </p:sp>
      <p:sp>
        <p:nvSpPr>
          <p:cNvPr id="27" name="TextBox 26">
            <a:extLst>
              <a:ext uri="{FF2B5EF4-FFF2-40B4-BE49-F238E27FC236}">
                <a16:creationId xmlns:a16="http://schemas.microsoft.com/office/drawing/2014/main" id="{36A2C6E8-6749-4CC8-97C0-A666911A3C4A}"/>
              </a:ext>
            </a:extLst>
          </p:cNvPr>
          <p:cNvSpPr txBox="1"/>
          <p:nvPr/>
        </p:nvSpPr>
        <p:spPr>
          <a:xfrm>
            <a:off x="7186156" y="2036583"/>
            <a:ext cx="713409"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28" name="TextBox 27">
            <a:extLst>
              <a:ext uri="{FF2B5EF4-FFF2-40B4-BE49-F238E27FC236}">
                <a16:creationId xmlns:a16="http://schemas.microsoft.com/office/drawing/2014/main" id="{FA8728FE-81B6-4D2F-83FE-73399413F141}"/>
              </a:ext>
            </a:extLst>
          </p:cNvPr>
          <p:cNvSpPr txBox="1"/>
          <p:nvPr/>
        </p:nvSpPr>
        <p:spPr>
          <a:xfrm>
            <a:off x="10232661" y="2039878"/>
            <a:ext cx="752635" cy="907941"/>
          </a:xfrm>
          <a:prstGeom prst="rect">
            <a:avLst/>
          </a:prstGeom>
          <a:noFill/>
          <a:ln>
            <a:noFill/>
          </a:ln>
        </p:spPr>
        <p:txBody>
          <a:bodyPr wrap="square" rtlCol="0">
            <a:spAutoFit/>
          </a:bodyPr>
          <a:lstStyle/>
          <a:p>
            <a:r>
              <a:rPr lang="en-US" sz="1100" b="1" dirty="0">
                <a:solidFill>
                  <a:schemeClr val="bg1"/>
                </a:solidFill>
              </a:rPr>
              <a:t>Revenue</a:t>
            </a:r>
          </a:p>
          <a:p>
            <a:r>
              <a:rPr lang="en-US" sz="1400" b="1" dirty="0">
                <a:solidFill>
                  <a:schemeClr val="bg1"/>
                </a:solidFill>
              </a:rPr>
              <a:t>      +</a:t>
            </a:r>
          </a:p>
          <a:p>
            <a:pPr algn="ctr"/>
            <a:endParaRPr lang="en-US" sz="1000" b="1" dirty="0">
              <a:solidFill>
                <a:schemeClr val="bg1"/>
              </a:solidFill>
            </a:endParaRPr>
          </a:p>
          <a:p>
            <a:endParaRPr lang="en-US" dirty="0"/>
          </a:p>
        </p:txBody>
      </p:sp>
      <p:sp>
        <p:nvSpPr>
          <p:cNvPr id="29" name="TextBox 28">
            <a:extLst>
              <a:ext uri="{FF2B5EF4-FFF2-40B4-BE49-F238E27FC236}">
                <a16:creationId xmlns:a16="http://schemas.microsoft.com/office/drawing/2014/main" id="{31CDADD4-1682-4F8D-B9AD-3FF54720119B}"/>
              </a:ext>
            </a:extLst>
          </p:cNvPr>
          <p:cNvSpPr txBox="1"/>
          <p:nvPr/>
        </p:nvSpPr>
        <p:spPr>
          <a:xfrm>
            <a:off x="8698709" y="2026188"/>
            <a:ext cx="717717" cy="754053"/>
          </a:xfrm>
          <a:prstGeom prst="rect">
            <a:avLst/>
          </a:prstGeom>
          <a:noFill/>
          <a:ln>
            <a:noFill/>
          </a:ln>
        </p:spPr>
        <p:txBody>
          <a:bodyPr wrap="square" rtlCol="0">
            <a:spAutoFit/>
          </a:bodyPr>
          <a:lstStyle/>
          <a:p>
            <a:r>
              <a:rPr lang="en-US" sz="1100" b="1" dirty="0">
                <a:solidFill>
                  <a:schemeClr val="bg1"/>
                </a:solidFill>
              </a:rPr>
              <a:t>Increase</a:t>
            </a:r>
          </a:p>
          <a:p>
            <a:pPr algn="ctr"/>
            <a:r>
              <a:rPr lang="en-US" sz="1400" b="1" dirty="0">
                <a:solidFill>
                  <a:schemeClr val="bg1"/>
                </a:solidFill>
              </a:rPr>
              <a:t>+</a:t>
            </a:r>
          </a:p>
          <a:p>
            <a:endParaRPr lang="en-US" dirty="0"/>
          </a:p>
        </p:txBody>
      </p:sp>
      <p:sp>
        <p:nvSpPr>
          <p:cNvPr id="32" name="TextBox 31">
            <a:extLst>
              <a:ext uri="{FF2B5EF4-FFF2-40B4-BE49-F238E27FC236}">
                <a16:creationId xmlns:a16="http://schemas.microsoft.com/office/drawing/2014/main" id="{4BEA0C32-2679-4FCB-943C-73F0D10A2AA7}"/>
              </a:ext>
            </a:extLst>
          </p:cNvPr>
          <p:cNvSpPr txBox="1"/>
          <p:nvPr/>
        </p:nvSpPr>
        <p:spPr>
          <a:xfrm>
            <a:off x="6395703" y="2040423"/>
            <a:ext cx="74673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33" name="TextBox 32">
            <a:extLst>
              <a:ext uri="{FF2B5EF4-FFF2-40B4-BE49-F238E27FC236}">
                <a16:creationId xmlns:a16="http://schemas.microsoft.com/office/drawing/2014/main" id="{F667CC5D-2E98-4C3F-AAE9-5EE48E377B75}"/>
              </a:ext>
            </a:extLst>
          </p:cNvPr>
          <p:cNvSpPr txBox="1"/>
          <p:nvPr/>
        </p:nvSpPr>
        <p:spPr>
          <a:xfrm>
            <a:off x="7904633" y="2036091"/>
            <a:ext cx="873151" cy="754053"/>
          </a:xfrm>
          <a:prstGeom prst="rect">
            <a:avLst/>
          </a:prstGeom>
          <a:noFill/>
        </p:spPr>
        <p:txBody>
          <a:bodyPr wrap="square" rtlCol="0">
            <a:spAutoFit/>
          </a:bodyPr>
          <a:lstStyle/>
          <a:p>
            <a:r>
              <a:rPr lang="en-US" sz="1100" b="1" dirty="0">
                <a:solidFill>
                  <a:schemeClr val="bg1"/>
                </a:solidFill>
              </a:rPr>
              <a:t>Decrease</a:t>
            </a:r>
          </a:p>
          <a:p>
            <a:pPr algn="ctr"/>
            <a:r>
              <a:rPr lang="en-US" sz="1400" b="1" dirty="0">
                <a:solidFill>
                  <a:schemeClr val="bg1"/>
                </a:solidFill>
              </a:rPr>
              <a:t>-</a:t>
            </a:r>
          </a:p>
          <a:p>
            <a:endParaRPr lang="en-US" dirty="0"/>
          </a:p>
        </p:txBody>
      </p:sp>
      <p:sp>
        <p:nvSpPr>
          <p:cNvPr id="34" name="TextBox 33">
            <a:extLst>
              <a:ext uri="{FF2B5EF4-FFF2-40B4-BE49-F238E27FC236}">
                <a16:creationId xmlns:a16="http://schemas.microsoft.com/office/drawing/2014/main" id="{C876E978-F905-49D4-A173-6512B1AC61A9}"/>
              </a:ext>
            </a:extLst>
          </p:cNvPr>
          <p:cNvSpPr txBox="1"/>
          <p:nvPr/>
        </p:nvSpPr>
        <p:spPr>
          <a:xfrm>
            <a:off x="9511671" y="2030057"/>
            <a:ext cx="817871" cy="969496"/>
          </a:xfrm>
          <a:prstGeom prst="rect">
            <a:avLst/>
          </a:prstGeom>
          <a:noFill/>
        </p:spPr>
        <p:txBody>
          <a:bodyPr wrap="square" rtlCol="0">
            <a:spAutoFit/>
          </a:bodyPr>
          <a:lstStyle/>
          <a:p>
            <a:r>
              <a:rPr lang="en-US" sz="1100" b="1" dirty="0">
                <a:solidFill>
                  <a:schemeClr val="bg1"/>
                </a:solidFill>
              </a:rPr>
              <a:t>Expense</a:t>
            </a:r>
          </a:p>
          <a:p>
            <a:r>
              <a:rPr lang="en-US" sz="1100" b="1" dirty="0">
                <a:solidFill>
                  <a:schemeClr val="bg1"/>
                </a:solidFill>
              </a:rPr>
              <a:t>     </a:t>
            </a:r>
            <a:r>
              <a:rPr lang="en-US" dirty="0">
                <a:solidFill>
                  <a:schemeClr val="bg1"/>
                </a:solidFill>
              </a:rPr>
              <a:t> -</a:t>
            </a:r>
          </a:p>
          <a:p>
            <a:pPr algn="ctr"/>
            <a:endParaRPr lang="en-US" sz="1000" b="1" dirty="0">
              <a:solidFill>
                <a:schemeClr val="bg1"/>
              </a:solidFill>
            </a:endParaRPr>
          </a:p>
          <a:p>
            <a:endParaRPr lang="en-US" dirty="0"/>
          </a:p>
        </p:txBody>
      </p:sp>
      <p:sp>
        <p:nvSpPr>
          <p:cNvPr id="30" name="TextBox 29">
            <a:extLst>
              <a:ext uri="{FF2B5EF4-FFF2-40B4-BE49-F238E27FC236}">
                <a16:creationId xmlns:a16="http://schemas.microsoft.com/office/drawing/2014/main" id="{2594C2D5-4500-491C-95DB-CBE3C7BAC3E0}"/>
              </a:ext>
            </a:extLst>
          </p:cNvPr>
          <p:cNvSpPr txBox="1"/>
          <p:nvPr/>
        </p:nvSpPr>
        <p:spPr>
          <a:xfrm>
            <a:off x="1059261" y="2934021"/>
            <a:ext cx="722049" cy="369332"/>
          </a:xfrm>
          <a:prstGeom prst="rect">
            <a:avLst/>
          </a:prstGeom>
          <a:noFill/>
        </p:spPr>
        <p:txBody>
          <a:bodyPr wrap="square" rtlCol="0">
            <a:spAutoFit/>
          </a:bodyPr>
          <a:lstStyle/>
          <a:p>
            <a:r>
              <a:rPr lang="en-US" b="1" dirty="0"/>
              <a:t>5/9</a:t>
            </a:r>
          </a:p>
        </p:txBody>
      </p:sp>
      <p:sp>
        <p:nvSpPr>
          <p:cNvPr id="35" name="TextBox 34">
            <a:extLst>
              <a:ext uri="{FF2B5EF4-FFF2-40B4-BE49-F238E27FC236}">
                <a16:creationId xmlns:a16="http://schemas.microsoft.com/office/drawing/2014/main" id="{7E8DF7A2-0F1A-40A3-847D-658A01969315}"/>
              </a:ext>
            </a:extLst>
          </p:cNvPr>
          <p:cNvSpPr txBox="1"/>
          <p:nvPr/>
        </p:nvSpPr>
        <p:spPr>
          <a:xfrm>
            <a:off x="2473452" y="2934021"/>
            <a:ext cx="765418" cy="369332"/>
          </a:xfrm>
          <a:prstGeom prst="rect">
            <a:avLst/>
          </a:prstGeom>
          <a:noFill/>
        </p:spPr>
        <p:txBody>
          <a:bodyPr wrap="square" rtlCol="0">
            <a:spAutoFit/>
          </a:bodyPr>
          <a:lstStyle/>
          <a:p>
            <a:r>
              <a:rPr lang="en-US" b="1" dirty="0"/>
              <a:t>1,200</a:t>
            </a:r>
          </a:p>
        </p:txBody>
      </p:sp>
      <p:sp>
        <p:nvSpPr>
          <p:cNvPr id="36" name="TextBox 35">
            <a:extLst>
              <a:ext uri="{FF2B5EF4-FFF2-40B4-BE49-F238E27FC236}">
                <a16:creationId xmlns:a16="http://schemas.microsoft.com/office/drawing/2014/main" id="{63F4E44F-2A32-4368-A28D-D8D91B958436}"/>
              </a:ext>
            </a:extLst>
          </p:cNvPr>
          <p:cNvSpPr txBox="1"/>
          <p:nvPr/>
        </p:nvSpPr>
        <p:spPr>
          <a:xfrm>
            <a:off x="4803465" y="2934021"/>
            <a:ext cx="765418" cy="369332"/>
          </a:xfrm>
          <a:prstGeom prst="rect">
            <a:avLst/>
          </a:prstGeom>
          <a:noFill/>
        </p:spPr>
        <p:txBody>
          <a:bodyPr wrap="square" rtlCol="0">
            <a:spAutoFit/>
          </a:bodyPr>
          <a:lstStyle/>
          <a:p>
            <a:r>
              <a:rPr lang="en-US" b="1" dirty="0"/>
              <a:t>1,200</a:t>
            </a:r>
          </a:p>
        </p:txBody>
      </p:sp>
      <p:sp>
        <p:nvSpPr>
          <p:cNvPr id="37" name="TextBox 36">
            <a:extLst>
              <a:ext uri="{FF2B5EF4-FFF2-40B4-BE49-F238E27FC236}">
                <a16:creationId xmlns:a16="http://schemas.microsoft.com/office/drawing/2014/main" id="{D77994A6-08A1-48BD-B75C-664F1ED19CDE}"/>
              </a:ext>
            </a:extLst>
          </p:cNvPr>
          <p:cNvSpPr txBox="1"/>
          <p:nvPr/>
        </p:nvSpPr>
        <p:spPr>
          <a:xfrm>
            <a:off x="4931504" y="1656856"/>
            <a:ext cx="1046226" cy="338554"/>
          </a:xfrm>
          <a:prstGeom prst="rect">
            <a:avLst/>
          </a:prstGeom>
          <a:noFill/>
        </p:spPr>
        <p:txBody>
          <a:bodyPr wrap="square" rtlCol="0">
            <a:spAutoFit/>
          </a:bodyPr>
          <a:lstStyle/>
          <a:p>
            <a:r>
              <a:rPr lang="en-US" sz="1600" b="1" dirty="0"/>
              <a:t>Supplies</a:t>
            </a:r>
          </a:p>
        </p:txBody>
      </p:sp>
      <p:sp>
        <p:nvSpPr>
          <p:cNvPr id="38" name="TextBox 37">
            <a:extLst>
              <a:ext uri="{FF2B5EF4-FFF2-40B4-BE49-F238E27FC236}">
                <a16:creationId xmlns:a16="http://schemas.microsoft.com/office/drawing/2014/main" id="{B0AC9844-AC4A-4BBC-A5B1-D8DBA3A0907E}"/>
              </a:ext>
            </a:extLst>
          </p:cNvPr>
          <p:cNvSpPr txBox="1"/>
          <p:nvPr/>
        </p:nvSpPr>
        <p:spPr>
          <a:xfrm>
            <a:off x="917835" y="3230091"/>
            <a:ext cx="765418" cy="276999"/>
          </a:xfrm>
          <a:prstGeom prst="rect">
            <a:avLst/>
          </a:prstGeom>
          <a:noFill/>
        </p:spPr>
        <p:txBody>
          <a:bodyPr wrap="square" rtlCol="0">
            <a:spAutoFit/>
          </a:bodyPr>
          <a:lstStyle/>
          <a:p>
            <a:r>
              <a:rPr lang="en-US" sz="1200" b="1" dirty="0"/>
              <a:t>Balance</a:t>
            </a:r>
          </a:p>
        </p:txBody>
      </p:sp>
      <p:sp>
        <p:nvSpPr>
          <p:cNvPr id="39" name="TextBox 38">
            <a:extLst>
              <a:ext uri="{FF2B5EF4-FFF2-40B4-BE49-F238E27FC236}">
                <a16:creationId xmlns:a16="http://schemas.microsoft.com/office/drawing/2014/main" id="{AE3E52D0-667A-4AAE-A078-9943F334B02F}"/>
              </a:ext>
            </a:extLst>
          </p:cNvPr>
          <p:cNvSpPr txBox="1"/>
          <p:nvPr/>
        </p:nvSpPr>
        <p:spPr>
          <a:xfrm>
            <a:off x="1821398" y="3238126"/>
            <a:ext cx="765418" cy="276999"/>
          </a:xfrm>
          <a:prstGeom prst="rect">
            <a:avLst/>
          </a:prstGeom>
          <a:noFill/>
        </p:spPr>
        <p:txBody>
          <a:bodyPr wrap="square" rtlCol="0">
            <a:spAutoFit/>
          </a:bodyPr>
          <a:lstStyle/>
          <a:p>
            <a:r>
              <a:rPr lang="en-US" sz="1200" b="1" dirty="0"/>
              <a:t>6,800</a:t>
            </a:r>
          </a:p>
        </p:txBody>
      </p:sp>
      <p:graphicFrame>
        <p:nvGraphicFramePr>
          <p:cNvPr id="3" name="Table 2">
            <a:extLst>
              <a:ext uri="{FF2B5EF4-FFF2-40B4-BE49-F238E27FC236}">
                <a16:creationId xmlns:a16="http://schemas.microsoft.com/office/drawing/2014/main" id="{974A8693-732F-44FA-A1DF-3D1FF44DC6B7}"/>
              </a:ext>
            </a:extLst>
          </p:cNvPr>
          <p:cNvGraphicFramePr>
            <a:graphicFrameLocks noGrp="1"/>
          </p:cNvGraphicFramePr>
          <p:nvPr>
            <p:extLst/>
          </p:nvPr>
        </p:nvGraphicFramePr>
        <p:xfrm>
          <a:off x="1551735" y="3283168"/>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41" name="TextBox 40">
            <a:extLst>
              <a:ext uri="{FF2B5EF4-FFF2-40B4-BE49-F238E27FC236}">
                <a16:creationId xmlns:a16="http://schemas.microsoft.com/office/drawing/2014/main" id="{20786646-0A9D-4FC4-B97C-8D087A3B7F41}"/>
              </a:ext>
            </a:extLst>
          </p:cNvPr>
          <p:cNvSpPr txBox="1"/>
          <p:nvPr/>
        </p:nvSpPr>
        <p:spPr>
          <a:xfrm>
            <a:off x="1006430" y="3463980"/>
            <a:ext cx="757935" cy="369332"/>
          </a:xfrm>
          <a:prstGeom prst="rect">
            <a:avLst/>
          </a:prstGeom>
          <a:noFill/>
        </p:spPr>
        <p:txBody>
          <a:bodyPr wrap="square" rtlCol="0">
            <a:spAutoFit/>
          </a:bodyPr>
          <a:lstStyle/>
          <a:p>
            <a:r>
              <a:rPr lang="en-US" b="1" dirty="0"/>
              <a:t>5/11</a:t>
            </a:r>
          </a:p>
        </p:txBody>
      </p:sp>
      <p:sp>
        <p:nvSpPr>
          <p:cNvPr id="43" name="TextBox 42">
            <a:extLst>
              <a:ext uri="{FF2B5EF4-FFF2-40B4-BE49-F238E27FC236}">
                <a16:creationId xmlns:a16="http://schemas.microsoft.com/office/drawing/2014/main" id="{CE3BC12F-A45F-42C4-B851-8A1D3F81065B}"/>
              </a:ext>
            </a:extLst>
          </p:cNvPr>
          <p:cNvSpPr txBox="1"/>
          <p:nvPr/>
        </p:nvSpPr>
        <p:spPr>
          <a:xfrm>
            <a:off x="4776990" y="3503700"/>
            <a:ext cx="765418" cy="369332"/>
          </a:xfrm>
          <a:prstGeom prst="rect">
            <a:avLst/>
          </a:prstGeom>
          <a:noFill/>
        </p:spPr>
        <p:txBody>
          <a:bodyPr wrap="square" rtlCol="0">
            <a:spAutoFit/>
          </a:bodyPr>
          <a:lstStyle/>
          <a:p>
            <a:r>
              <a:rPr lang="en-US" b="1" dirty="0"/>
              <a:t>1,500</a:t>
            </a:r>
          </a:p>
        </p:txBody>
      </p:sp>
      <p:sp>
        <p:nvSpPr>
          <p:cNvPr id="44" name="TextBox 43">
            <a:extLst>
              <a:ext uri="{FF2B5EF4-FFF2-40B4-BE49-F238E27FC236}">
                <a16:creationId xmlns:a16="http://schemas.microsoft.com/office/drawing/2014/main" id="{E6A2C32F-9209-44DA-89A1-31B0C0354A77}"/>
              </a:ext>
            </a:extLst>
          </p:cNvPr>
          <p:cNvSpPr txBox="1"/>
          <p:nvPr/>
        </p:nvSpPr>
        <p:spPr>
          <a:xfrm>
            <a:off x="7277355" y="3503700"/>
            <a:ext cx="765418" cy="369332"/>
          </a:xfrm>
          <a:prstGeom prst="rect">
            <a:avLst/>
          </a:prstGeom>
          <a:noFill/>
        </p:spPr>
        <p:txBody>
          <a:bodyPr wrap="square" rtlCol="0">
            <a:spAutoFit/>
          </a:bodyPr>
          <a:lstStyle/>
          <a:p>
            <a:r>
              <a:rPr lang="en-US" b="1" dirty="0"/>
              <a:t>1,500</a:t>
            </a:r>
          </a:p>
        </p:txBody>
      </p:sp>
      <p:sp>
        <p:nvSpPr>
          <p:cNvPr id="48" name="TextBox 47">
            <a:extLst>
              <a:ext uri="{FF2B5EF4-FFF2-40B4-BE49-F238E27FC236}">
                <a16:creationId xmlns:a16="http://schemas.microsoft.com/office/drawing/2014/main" id="{A8AD0015-5651-4130-BB71-A1BEA119B3C0}"/>
              </a:ext>
            </a:extLst>
          </p:cNvPr>
          <p:cNvSpPr txBox="1"/>
          <p:nvPr/>
        </p:nvSpPr>
        <p:spPr>
          <a:xfrm>
            <a:off x="3879535" y="203724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49" name="TextBox 48">
            <a:extLst>
              <a:ext uri="{FF2B5EF4-FFF2-40B4-BE49-F238E27FC236}">
                <a16:creationId xmlns:a16="http://schemas.microsoft.com/office/drawing/2014/main" id="{A1233498-FF0F-4EE2-8341-159A41BD9A04}"/>
              </a:ext>
            </a:extLst>
          </p:cNvPr>
          <p:cNvSpPr txBox="1"/>
          <p:nvPr/>
        </p:nvSpPr>
        <p:spPr>
          <a:xfrm>
            <a:off x="6682828" y="1449103"/>
            <a:ext cx="1046226" cy="584775"/>
          </a:xfrm>
          <a:prstGeom prst="rect">
            <a:avLst/>
          </a:prstGeom>
          <a:noFill/>
        </p:spPr>
        <p:txBody>
          <a:bodyPr wrap="square" rtlCol="0">
            <a:spAutoFit/>
          </a:bodyPr>
          <a:lstStyle/>
          <a:p>
            <a:r>
              <a:rPr lang="en-US" sz="1600" b="1" dirty="0"/>
              <a:t>Accounts </a:t>
            </a:r>
          </a:p>
          <a:p>
            <a:r>
              <a:rPr lang="en-US" sz="1600" b="1" dirty="0"/>
              <a:t>  Payable</a:t>
            </a:r>
          </a:p>
        </p:txBody>
      </p:sp>
      <p:graphicFrame>
        <p:nvGraphicFramePr>
          <p:cNvPr id="47" name="Table 46">
            <a:extLst>
              <a:ext uri="{FF2B5EF4-FFF2-40B4-BE49-F238E27FC236}">
                <a16:creationId xmlns:a16="http://schemas.microsoft.com/office/drawing/2014/main" id="{A9DDB062-6532-4254-A13F-EE5D80B3982B}"/>
              </a:ext>
            </a:extLst>
          </p:cNvPr>
          <p:cNvGraphicFramePr>
            <a:graphicFrameLocks noGrp="1"/>
          </p:cNvGraphicFramePr>
          <p:nvPr>
            <p:extLst/>
          </p:nvPr>
        </p:nvGraphicFramePr>
        <p:xfrm>
          <a:off x="1615535" y="409581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0" name="TextBox 49">
            <a:extLst>
              <a:ext uri="{FF2B5EF4-FFF2-40B4-BE49-F238E27FC236}">
                <a16:creationId xmlns:a16="http://schemas.microsoft.com/office/drawing/2014/main" id="{6CE5386F-FACB-4925-9CBC-F77074734F07}"/>
              </a:ext>
            </a:extLst>
          </p:cNvPr>
          <p:cNvSpPr txBox="1"/>
          <p:nvPr/>
        </p:nvSpPr>
        <p:spPr>
          <a:xfrm>
            <a:off x="995715" y="3813432"/>
            <a:ext cx="757935" cy="369332"/>
          </a:xfrm>
          <a:prstGeom prst="rect">
            <a:avLst/>
          </a:prstGeom>
          <a:noFill/>
        </p:spPr>
        <p:txBody>
          <a:bodyPr wrap="square" rtlCol="0">
            <a:spAutoFit/>
          </a:bodyPr>
          <a:lstStyle/>
          <a:p>
            <a:r>
              <a:rPr lang="en-US" b="1" dirty="0"/>
              <a:t>5/14</a:t>
            </a:r>
          </a:p>
        </p:txBody>
      </p:sp>
      <p:sp>
        <p:nvSpPr>
          <p:cNvPr id="51" name="TextBox 50">
            <a:extLst>
              <a:ext uri="{FF2B5EF4-FFF2-40B4-BE49-F238E27FC236}">
                <a16:creationId xmlns:a16="http://schemas.microsoft.com/office/drawing/2014/main" id="{492BF80C-6BF5-4C6F-BAEA-4C2724A08BBE}"/>
              </a:ext>
            </a:extLst>
          </p:cNvPr>
          <p:cNvSpPr txBox="1"/>
          <p:nvPr/>
        </p:nvSpPr>
        <p:spPr>
          <a:xfrm>
            <a:off x="1717930" y="3798126"/>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2" name="TextBox 51">
            <a:extLst>
              <a:ext uri="{FF2B5EF4-FFF2-40B4-BE49-F238E27FC236}">
                <a16:creationId xmlns:a16="http://schemas.microsoft.com/office/drawing/2014/main" id="{12D4D722-F88D-4533-BD36-3834CDE6B867}"/>
              </a:ext>
            </a:extLst>
          </p:cNvPr>
          <p:cNvSpPr txBox="1"/>
          <p:nvPr/>
        </p:nvSpPr>
        <p:spPr>
          <a:xfrm>
            <a:off x="1871685" y="4072686"/>
            <a:ext cx="765418" cy="276999"/>
          </a:xfrm>
          <a:prstGeom prst="rect">
            <a:avLst/>
          </a:prstGeom>
          <a:noFill/>
        </p:spPr>
        <p:txBody>
          <a:bodyPr wrap="square" rtlCol="0">
            <a:spAutoFit/>
          </a:bodyPr>
          <a:lstStyle/>
          <a:p>
            <a:r>
              <a:rPr lang="en-US" sz="1200" b="1" dirty="0"/>
              <a:t>9,550</a:t>
            </a:r>
          </a:p>
        </p:txBody>
      </p:sp>
      <p:sp>
        <p:nvSpPr>
          <p:cNvPr id="53" name="TextBox 52">
            <a:extLst>
              <a:ext uri="{FF2B5EF4-FFF2-40B4-BE49-F238E27FC236}">
                <a16:creationId xmlns:a16="http://schemas.microsoft.com/office/drawing/2014/main" id="{1DC597C0-D4F0-4B79-B41A-46F3B39E3366}"/>
              </a:ext>
            </a:extLst>
          </p:cNvPr>
          <p:cNvSpPr txBox="1"/>
          <p:nvPr/>
        </p:nvSpPr>
        <p:spPr>
          <a:xfrm>
            <a:off x="4948517" y="3789845"/>
            <a:ext cx="765418" cy="276999"/>
          </a:xfrm>
          <a:prstGeom prst="rect">
            <a:avLst/>
          </a:prstGeom>
          <a:noFill/>
        </p:spPr>
        <p:txBody>
          <a:bodyPr wrap="square" rtlCol="0">
            <a:spAutoFit/>
          </a:bodyPr>
          <a:lstStyle/>
          <a:p>
            <a:r>
              <a:rPr lang="en-US" sz="1200" b="1" dirty="0"/>
              <a:t>2,700</a:t>
            </a:r>
          </a:p>
        </p:txBody>
      </p:sp>
      <p:graphicFrame>
        <p:nvGraphicFramePr>
          <p:cNvPr id="55" name="Table 54">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87299" y="380710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1936">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6" name="TextBox 55">
            <a:extLst>
              <a:ext uri="{FF2B5EF4-FFF2-40B4-BE49-F238E27FC236}">
                <a16:creationId xmlns:a16="http://schemas.microsoft.com/office/drawing/2014/main" id="{92BFE499-A865-4CFB-8BBC-D17FFF6B81A1}"/>
              </a:ext>
            </a:extLst>
          </p:cNvPr>
          <p:cNvSpPr txBox="1"/>
          <p:nvPr/>
        </p:nvSpPr>
        <p:spPr>
          <a:xfrm>
            <a:off x="10316848" y="3815629"/>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4" name="TextBox 53">
            <a:extLst>
              <a:ext uri="{FF2B5EF4-FFF2-40B4-BE49-F238E27FC236}">
                <a16:creationId xmlns:a16="http://schemas.microsoft.com/office/drawing/2014/main" id="{6CE5386F-FACB-4925-9CBC-F77074734F07}"/>
              </a:ext>
            </a:extLst>
          </p:cNvPr>
          <p:cNvSpPr txBox="1"/>
          <p:nvPr/>
        </p:nvSpPr>
        <p:spPr>
          <a:xfrm>
            <a:off x="995714" y="4237382"/>
            <a:ext cx="757935" cy="369332"/>
          </a:xfrm>
          <a:prstGeom prst="rect">
            <a:avLst/>
          </a:prstGeom>
          <a:noFill/>
        </p:spPr>
        <p:txBody>
          <a:bodyPr wrap="square" rtlCol="0">
            <a:spAutoFit/>
          </a:bodyPr>
          <a:lstStyle/>
          <a:p>
            <a:r>
              <a:rPr lang="en-US" b="1" dirty="0"/>
              <a:t>5/17</a:t>
            </a:r>
          </a:p>
        </p:txBody>
      </p:sp>
      <p:sp>
        <p:nvSpPr>
          <p:cNvPr id="57" name="TextBox 56">
            <a:extLst>
              <a:ext uri="{FF2B5EF4-FFF2-40B4-BE49-F238E27FC236}">
                <a16:creationId xmlns:a16="http://schemas.microsoft.com/office/drawing/2014/main" id="{7E8DF7A2-0F1A-40A3-847D-658A01969315}"/>
              </a:ext>
            </a:extLst>
          </p:cNvPr>
          <p:cNvSpPr txBox="1"/>
          <p:nvPr/>
        </p:nvSpPr>
        <p:spPr>
          <a:xfrm>
            <a:off x="5742233" y="4231673"/>
            <a:ext cx="765418" cy="369332"/>
          </a:xfrm>
          <a:prstGeom prst="rect">
            <a:avLst/>
          </a:prstGeom>
          <a:noFill/>
        </p:spPr>
        <p:txBody>
          <a:bodyPr wrap="square" rtlCol="0">
            <a:spAutoFit/>
          </a:bodyPr>
          <a:lstStyle/>
          <a:p>
            <a:r>
              <a:rPr lang="en-US" b="1" dirty="0"/>
              <a:t>300</a:t>
            </a:r>
          </a:p>
        </p:txBody>
      </p:sp>
      <p:sp>
        <p:nvSpPr>
          <p:cNvPr id="58" name="TextBox 57">
            <a:extLst>
              <a:ext uri="{FF2B5EF4-FFF2-40B4-BE49-F238E27FC236}">
                <a16:creationId xmlns:a16="http://schemas.microsoft.com/office/drawing/2014/main" id="{7E8DF7A2-0F1A-40A3-847D-658A01969315}"/>
              </a:ext>
            </a:extLst>
          </p:cNvPr>
          <p:cNvSpPr txBox="1"/>
          <p:nvPr/>
        </p:nvSpPr>
        <p:spPr>
          <a:xfrm>
            <a:off x="9732482" y="4276904"/>
            <a:ext cx="765418" cy="369332"/>
          </a:xfrm>
          <a:prstGeom prst="rect">
            <a:avLst/>
          </a:prstGeom>
          <a:noFill/>
        </p:spPr>
        <p:txBody>
          <a:bodyPr wrap="square" rtlCol="0">
            <a:spAutoFit/>
          </a:bodyPr>
          <a:lstStyle/>
          <a:p>
            <a:r>
              <a:rPr lang="en-US" b="1" dirty="0"/>
              <a:t>300</a:t>
            </a:r>
          </a:p>
        </p:txBody>
      </p:sp>
      <p:graphicFrame>
        <p:nvGraphicFramePr>
          <p:cNvPr id="59" name="Table 58">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78293" y="664015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0" name="TextBox 59">
            <a:extLst>
              <a:ext uri="{FF2B5EF4-FFF2-40B4-BE49-F238E27FC236}">
                <a16:creationId xmlns:a16="http://schemas.microsoft.com/office/drawing/2014/main" id="{1DC597C0-D4F0-4B79-B41A-46F3B39E3366}"/>
              </a:ext>
            </a:extLst>
          </p:cNvPr>
          <p:cNvSpPr txBox="1"/>
          <p:nvPr/>
        </p:nvSpPr>
        <p:spPr>
          <a:xfrm>
            <a:off x="4990168" y="6578301"/>
            <a:ext cx="765418" cy="276999"/>
          </a:xfrm>
          <a:prstGeom prst="rect">
            <a:avLst/>
          </a:prstGeom>
          <a:noFill/>
        </p:spPr>
        <p:txBody>
          <a:bodyPr wrap="square" rtlCol="0">
            <a:spAutoFit/>
          </a:bodyPr>
          <a:lstStyle/>
          <a:p>
            <a:r>
              <a:rPr lang="en-US" sz="1200" b="1" dirty="0"/>
              <a:t>2,400</a:t>
            </a:r>
          </a:p>
        </p:txBody>
      </p:sp>
      <p:sp>
        <p:nvSpPr>
          <p:cNvPr id="61" name="TextBox 60">
            <a:extLst>
              <a:ext uri="{FF2B5EF4-FFF2-40B4-BE49-F238E27FC236}">
                <a16:creationId xmlns:a16="http://schemas.microsoft.com/office/drawing/2014/main" id="{6CD99C10-D99C-4A15-9C8A-FFD84DEA66DC}"/>
              </a:ext>
            </a:extLst>
          </p:cNvPr>
          <p:cNvSpPr txBox="1"/>
          <p:nvPr/>
        </p:nvSpPr>
        <p:spPr>
          <a:xfrm>
            <a:off x="995713" y="4631141"/>
            <a:ext cx="757935" cy="369332"/>
          </a:xfrm>
          <a:prstGeom prst="rect">
            <a:avLst/>
          </a:prstGeom>
          <a:noFill/>
        </p:spPr>
        <p:txBody>
          <a:bodyPr wrap="square" rtlCol="0">
            <a:spAutoFit/>
          </a:bodyPr>
          <a:lstStyle/>
          <a:p>
            <a:r>
              <a:rPr lang="en-US" b="1" dirty="0"/>
              <a:t>5/20</a:t>
            </a:r>
          </a:p>
        </p:txBody>
      </p:sp>
      <p:sp>
        <p:nvSpPr>
          <p:cNvPr id="62" name="TextBox 61">
            <a:extLst>
              <a:ext uri="{FF2B5EF4-FFF2-40B4-BE49-F238E27FC236}">
                <a16:creationId xmlns:a16="http://schemas.microsoft.com/office/drawing/2014/main" id="{A7DFFCD3-1411-4234-BB9B-9D3EE9778F58}"/>
              </a:ext>
            </a:extLst>
          </p:cNvPr>
          <p:cNvSpPr txBox="1"/>
          <p:nvPr/>
        </p:nvSpPr>
        <p:spPr>
          <a:xfrm>
            <a:off x="1891500" y="4635695"/>
            <a:ext cx="581952" cy="369332"/>
          </a:xfrm>
          <a:prstGeom prst="rect">
            <a:avLst/>
          </a:prstGeom>
          <a:noFill/>
        </p:spPr>
        <p:txBody>
          <a:bodyPr wrap="square" rtlCol="0">
            <a:spAutoFit/>
          </a:bodyPr>
          <a:lstStyle/>
          <a:p>
            <a:r>
              <a:rPr lang="en-US" b="1" dirty="0"/>
              <a:t>600</a:t>
            </a:r>
          </a:p>
        </p:txBody>
      </p:sp>
      <p:sp>
        <p:nvSpPr>
          <p:cNvPr id="63" name="TextBox 62">
            <a:extLst>
              <a:ext uri="{FF2B5EF4-FFF2-40B4-BE49-F238E27FC236}">
                <a16:creationId xmlns:a16="http://schemas.microsoft.com/office/drawing/2014/main" id="{93C5C5B4-A566-468B-BDB9-E946A9D7B55A}"/>
              </a:ext>
            </a:extLst>
          </p:cNvPr>
          <p:cNvSpPr txBox="1"/>
          <p:nvPr/>
        </p:nvSpPr>
        <p:spPr>
          <a:xfrm>
            <a:off x="3263259" y="4632968"/>
            <a:ext cx="735321" cy="369332"/>
          </a:xfrm>
          <a:prstGeom prst="rect">
            <a:avLst/>
          </a:prstGeom>
          <a:noFill/>
        </p:spPr>
        <p:txBody>
          <a:bodyPr wrap="square" rtlCol="0">
            <a:spAutoFit/>
          </a:bodyPr>
          <a:lstStyle/>
          <a:p>
            <a:r>
              <a:rPr lang="en-US" b="1" dirty="0"/>
              <a:t>1,400</a:t>
            </a:r>
          </a:p>
        </p:txBody>
      </p:sp>
      <p:sp>
        <p:nvSpPr>
          <p:cNvPr id="64" name="TextBox 63">
            <a:extLst>
              <a:ext uri="{FF2B5EF4-FFF2-40B4-BE49-F238E27FC236}">
                <a16:creationId xmlns:a16="http://schemas.microsoft.com/office/drawing/2014/main" id="{377DAE6D-49A0-4CA7-8DE9-B8764524C70F}"/>
              </a:ext>
            </a:extLst>
          </p:cNvPr>
          <p:cNvSpPr txBox="1"/>
          <p:nvPr/>
        </p:nvSpPr>
        <p:spPr>
          <a:xfrm>
            <a:off x="10364129" y="4601005"/>
            <a:ext cx="714058" cy="369332"/>
          </a:xfrm>
          <a:prstGeom prst="rect">
            <a:avLst/>
          </a:prstGeom>
          <a:noFill/>
        </p:spPr>
        <p:txBody>
          <a:bodyPr wrap="square" rtlCol="0">
            <a:spAutoFit/>
          </a:bodyPr>
          <a:lstStyle/>
          <a:p>
            <a:r>
              <a:rPr lang="en-US" b="1" dirty="0"/>
              <a:t>2,000</a:t>
            </a:r>
          </a:p>
        </p:txBody>
      </p:sp>
      <p:graphicFrame>
        <p:nvGraphicFramePr>
          <p:cNvPr id="66" name="Table 65">
            <a:extLst>
              <a:ext uri="{FF2B5EF4-FFF2-40B4-BE49-F238E27FC236}">
                <a16:creationId xmlns:a16="http://schemas.microsoft.com/office/drawing/2014/main" id="{9A6291D1-DDEE-486D-8B10-3C24F14E8FEC}"/>
              </a:ext>
            </a:extLst>
          </p:cNvPr>
          <p:cNvGraphicFramePr>
            <a:graphicFrameLocks noGrp="1"/>
          </p:cNvGraphicFramePr>
          <p:nvPr>
            <p:extLst/>
          </p:nvPr>
        </p:nvGraphicFramePr>
        <p:xfrm>
          <a:off x="1600298" y="497333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8" name="TextBox 67">
            <a:extLst>
              <a:ext uri="{FF2B5EF4-FFF2-40B4-BE49-F238E27FC236}">
                <a16:creationId xmlns:a16="http://schemas.microsoft.com/office/drawing/2014/main" id="{4A2D6B6F-0A0F-4743-94A8-B35B51775888}"/>
              </a:ext>
            </a:extLst>
          </p:cNvPr>
          <p:cNvSpPr txBox="1"/>
          <p:nvPr/>
        </p:nvSpPr>
        <p:spPr>
          <a:xfrm>
            <a:off x="1813424" y="4956218"/>
            <a:ext cx="1060903" cy="276999"/>
          </a:xfrm>
          <a:prstGeom prst="rect">
            <a:avLst/>
          </a:prstGeom>
          <a:noFill/>
        </p:spPr>
        <p:txBody>
          <a:bodyPr wrap="square" rtlCol="0">
            <a:spAutoFit/>
          </a:bodyPr>
          <a:lstStyle/>
          <a:p>
            <a:r>
              <a:rPr lang="en-US" sz="1200" b="1" dirty="0"/>
              <a:t>10,150</a:t>
            </a:r>
          </a:p>
        </p:txBody>
      </p:sp>
      <p:sp>
        <p:nvSpPr>
          <p:cNvPr id="65" name="TextBox 64">
            <a:extLst>
              <a:ext uri="{FF2B5EF4-FFF2-40B4-BE49-F238E27FC236}">
                <a16:creationId xmlns:a16="http://schemas.microsoft.com/office/drawing/2014/main" id="{C59962E9-768E-4DAC-87D9-097622D758E3}"/>
              </a:ext>
            </a:extLst>
          </p:cNvPr>
          <p:cNvSpPr txBox="1"/>
          <p:nvPr/>
        </p:nvSpPr>
        <p:spPr>
          <a:xfrm>
            <a:off x="1006058" y="5191862"/>
            <a:ext cx="757935" cy="369332"/>
          </a:xfrm>
          <a:prstGeom prst="rect">
            <a:avLst/>
          </a:prstGeom>
          <a:noFill/>
        </p:spPr>
        <p:txBody>
          <a:bodyPr wrap="square" rtlCol="0">
            <a:spAutoFit/>
          </a:bodyPr>
          <a:lstStyle/>
          <a:p>
            <a:r>
              <a:rPr lang="en-US" b="1" dirty="0"/>
              <a:t>5/23</a:t>
            </a:r>
          </a:p>
        </p:txBody>
      </p:sp>
      <p:sp>
        <p:nvSpPr>
          <p:cNvPr id="67" name="TextBox 66">
            <a:extLst>
              <a:ext uri="{FF2B5EF4-FFF2-40B4-BE49-F238E27FC236}">
                <a16:creationId xmlns:a16="http://schemas.microsoft.com/office/drawing/2014/main" id="{2E8BED10-2D13-474A-8A7F-C935BE07E8AC}"/>
              </a:ext>
            </a:extLst>
          </p:cNvPr>
          <p:cNvSpPr txBox="1"/>
          <p:nvPr/>
        </p:nvSpPr>
        <p:spPr>
          <a:xfrm>
            <a:off x="2475303" y="5186105"/>
            <a:ext cx="765418" cy="369332"/>
          </a:xfrm>
          <a:prstGeom prst="rect">
            <a:avLst/>
          </a:prstGeom>
          <a:noFill/>
        </p:spPr>
        <p:txBody>
          <a:bodyPr wrap="square" rtlCol="0">
            <a:spAutoFit/>
          </a:bodyPr>
          <a:lstStyle/>
          <a:p>
            <a:r>
              <a:rPr lang="en-US" b="1" dirty="0"/>
              <a:t>2,100</a:t>
            </a:r>
          </a:p>
        </p:txBody>
      </p:sp>
      <p:graphicFrame>
        <p:nvGraphicFramePr>
          <p:cNvPr id="69" name="Table 68">
            <a:extLst>
              <a:ext uri="{FF2B5EF4-FFF2-40B4-BE49-F238E27FC236}">
                <a16:creationId xmlns:a16="http://schemas.microsoft.com/office/drawing/2014/main" id="{A45B89A1-7BD0-4D73-A441-D623B5298CC1}"/>
              </a:ext>
            </a:extLst>
          </p:cNvPr>
          <p:cNvGraphicFramePr>
            <a:graphicFrameLocks noGrp="1"/>
          </p:cNvGraphicFramePr>
          <p:nvPr>
            <p:extLst/>
          </p:nvPr>
        </p:nvGraphicFramePr>
        <p:xfrm>
          <a:off x="1577121"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0" name="TextBox 69">
            <a:extLst>
              <a:ext uri="{FF2B5EF4-FFF2-40B4-BE49-F238E27FC236}">
                <a16:creationId xmlns:a16="http://schemas.microsoft.com/office/drawing/2014/main" id="{D63FC45D-7B0A-48DF-8CA2-20EF6392532D}"/>
              </a:ext>
            </a:extLst>
          </p:cNvPr>
          <p:cNvSpPr txBox="1"/>
          <p:nvPr/>
        </p:nvSpPr>
        <p:spPr>
          <a:xfrm>
            <a:off x="1891500" y="5412261"/>
            <a:ext cx="1060903" cy="276999"/>
          </a:xfrm>
          <a:prstGeom prst="rect">
            <a:avLst/>
          </a:prstGeom>
          <a:noFill/>
        </p:spPr>
        <p:txBody>
          <a:bodyPr wrap="square" rtlCol="0">
            <a:spAutoFit/>
          </a:bodyPr>
          <a:lstStyle/>
          <a:p>
            <a:r>
              <a:rPr lang="en-US" sz="1200" b="1" dirty="0"/>
              <a:t>8,050</a:t>
            </a:r>
          </a:p>
        </p:txBody>
      </p:sp>
      <p:sp>
        <p:nvSpPr>
          <p:cNvPr id="71" name="TextBox 70">
            <a:extLst>
              <a:ext uri="{FF2B5EF4-FFF2-40B4-BE49-F238E27FC236}">
                <a16:creationId xmlns:a16="http://schemas.microsoft.com/office/drawing/2014/main" id="{B2C45F71-A84F-4369-AF8D-6101F724E523}"/>
              </a:ext>
            </a:extLst>
          </p:cNvPr>
          <p:cNvSpPr txBox="1"/>
          <p:nvPr/>
        </p:nvSpPr>
        <p:spPr>
          <a:xfrm>
            <a:off x="9564124" y="5196012"/>
            <a:ext cx="765418" cy="369332"/>
          </a:xfrm>
          <a:prstGeom prst="rect">
            <a:avLst/>
          </a:prstGeom>
          <a:noFill/>
        </p:spPr>
        <p:txBody>
          <a:bodyPr wrap="square" rtlCol="0">
            <a:spAutoFit/>
          </a:bodyPr>
          <a:lstStyle/>
          <a:p>
            <a:r>
              <a:rPr lang="en-US" b="1" dirty="0"/>
              <a:t>1,200</a:t>
            </a:r>
          </a:p>
        </p:txBody>
      </p:sp>
      <p:sp>
        <p:nvSpPr>
          <p:cNvPr id="72" name="TextBox 71">
            <a:extLst>
              <a:ext uri="{FF2B5EF4-FFF2-40B4-BE49-F238E27FC236}">
                <a16:creationId xmlns:a16="http://schemas.microsoft.com/office/drawing/2014/main" id="{8E60B4B6-229C-465B-8ED7-69223C35F1EE}"/>
              </a:ext>
            </a:extLst>
          </p:cNvPr>
          <p:cNvSpPr txBox="1"/>
          <p:nvPr/>
        </p:nvSpPr>
        <p:spPr>
          <a:xfrm>
            <a:off x="6712312" y="5181428"/>
            <a:ext cx="565043" cy="369332"/>
          </a:xfrm>
          <a:prstGeom prst="rect">
            <a:avLst/>
          </a:prstGeom>
          <a:noFill/>
        </p:spPr>
        <p:txBody>
          <a:bodyPr wrap="square" rtlCol="0">
            <a:spAutoFit/>
          </a:bodyPr>
          <a:lstStyle/>
          <a:p>
            <a:r>
              <a:rPr lang="en-US" b="1" dirty="0"/>
              <a:t>900</a:t>
            </a:r>
          </a:p>
        </p:txBody>
      </p:sp>
      <p:sp>
        <p:nvSpPr>
          <p:cNvPr id="73" name="TextBox 72">
            <a:extLst>
              <a:ext uri="{FF2B5EF4-FFF2-40B4-BE49-F238E27FC236}">
                <a16:creationId xmlns:a16="http://schemas.microsoft.com/office/drawing/2014/main" id="{68460607-06AF-4167-AA5E-D10E515B6784}"/>
              </a:ext>
            </a:extLst>
          </p:cNvPr>
          <p:cNvSpPr txBox="1"/>
          <p:nvPr/>
        </p:nvSpPr>
        <p:spPr>
          <a:xfrm>
            <a:off x="1020923" y="5632829"/>
            <a:ext cx="757935" cy="369332"/>
          </a:xfrm>
          <a:prstGeom prst="rect">
            <a:avLst/>
          </a:prstGeom>
          <a:noFill/>
        </p:spPr>
        <p:txBody>
          <a:bodyPr wrap="square" rtlCol="0">
            <a:spAutoFit/>
          </a:bodyPr>
          <a:lstStyle/>
          <a:p>
            <a:r>
              <a:rPr lang="en-US" b="1" dirty="0"/>
              <a:t>5/26</a:t>
            </a:r>
          </a:p>
        </p:txBody>
      </p:sp>
      <p:graphicFrame>
        <p:nvGraphicFramePr>
          <p:cNvPr id="74" name="Table 73">
            <a:extLst>
              <a:ext uri="{FF2B5EF4-FFF2-40B4-BE49-F238E27FC236}">
                <a16:creationId xmlns:a16="http://schemas.microsoft.com/office/drawing/2014/main" id="{F98723C8-169E-4B0F-B008-E6FACD472FEB}"/>
              </a:ext>
            </a:extLst>
          </p:cNvPr>
          <p:cNvGraphicFramePr>
            <a:graphicFrameLocks noGrp="1"/>
          </p:cNvGraphicFramePr>
          <p:nvPr>
            <p:extLst/>
          </p:nvPr>
        </p:nvGraphicFramePr>
        <p:xfrm>
          <a:off x="7154047"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5" name="TextBox 74">
            <a:extLst>
              <a:ext uri="{FF2B5EF4-FFF2-40B4-BE49-F238E27FC236}">
                <a16:creationId xmlns:a16="http://schemas.microsoft.com/office/drawing/2014/main" id="{C1AA915C-32A8-4D81-9D44-A3AC1A6EB3EB}"/>
              </a:ext>
            </a:extLst>
          </p:cNvPr>
          <p:cNvSpPr txBox="1"/>
          <p:nvPr/>
        </p:nvSpPr>
        <p:spPr>
          <a:xfrm>
            <a:off x="7525836" y="5383932"/>
            <a:ext cx="765418" cy="276999"/>
          </a:xfrm>
          <a:prstGeom prst="rect">
            <a:avLst/>
          </a:prstGeom>
          <a:noFill/>
        </p:spPr>
        <p:txBody>
          <a:bodyPr wrap="square" rtlCol="0">
            <a:spAutoFit/>
          </a:bodyPr>
          <a:lstStyle/>
          <a:p>
            <a:r>
              <a:rPr lang="en-US" sz="1200" b="1" dirty="0"/>
              <a:t>600</a:t>
            </a:r>
          </a:p>
        </p:txBody>
      </p:sp>
      <p:sp>
        <p:nvSpPr>
          <p:cNvPr id="76" name="TextBox 75">
            <a:extLst>
              <a:ext uri="{FF2B5EF4-FFF2-40B4-BE49-F238E27FC236}">
                <a16:creationId xmlns:a16="http://schemas.microsoft.com/office/drawing/2014/main" id="{BF1CC0AF-C518-4F1E-83DA-2BA33D579F24}"/>
              </a:ext>
            </a:extLst>
          </p:cNvPr>
          <p:cNvSpPr txBox="1"/>
          <p:nvPr/>
        </p:nvSpPr>
        <p:spPr>
          <a:xfrm>
            <a:off x="7277355" y="5560271"/>
            <a:ext cx="765418" cy="369332"/>
          </a:xfrm>
          <a:prstGeom prst="rect">
            <a:avLst/>
          </a:prstGeom>
          <a:noFill/>
        </p:spPr>
        <p:txBody>
          <a:bodyPr wrap="square" rtlCol="0">
            <a:spAutoFit/>
          </a:bodyPr>
          <a:lstStyle/>
          <a:p>
            <a:r>
              <a:rPr lang="en-US" b="1" dirty="0"/>
              <a:t>1,000</a:t>
            </a:r>
          </a:p>
        </p:txBody>
      </p:sp>
      <p:sp>
        <p:nvSpPr>
          <p:cNvPr id="77" name="TextBox 76">
            <a:extLst>
              <a:ext uri="{FF2B5EF4-FFF2-40B4-BE49-F238E27FC236}">
                <a16:creationId xmlns:a16="http://schemas.microsoft.com/office/drawing/2014/main" id="{E48642D5-3430-482C-A7B9-8F6CC04A13EE}"/>
              </a:ext>
            </a:extLst>
          </p:cNvPr>
          <p:cNvSpPr txBox="1"/>
          <p:nvPr/>
        </p:nvSpPr>
        <p:spPr>
          <a:xfrm>
            <a:off x="9574840" y="5550591"/>
            <a:ext cx="765418" cy="369332"/>
          </a:xfrm>
          <a:prstGeom prst="rect">
            <a:avLst/>
          </a:prstGeom>
          <a:noFill/>
        </p:spPr>
        <p:txBody>
          <a:bodyPr wrap="square" rtlCol="0">
            <a:spAutoFit/>
          </a:bodyPr>
          <a:lstStyle/>
          <a:p>
            <a:r>
              <a:rPr lang="en-US" b="1" dirty="0"/>
              <a:t>1,000</a:t>
            </a:r>
          </a:p>
        </p:txBody>
      </p:sp>
      <p:graphicFrame>
        <p:nvGraphicFramePr>
          <p:cNvPr id="78" name="Table 77">
            <a:extLst>
              <a:ext uri="{FF2B5EF4-FFF2-40B4-BE49-F238E27FC236}">
                <a16:creationId xmlns:a16="http://schemas.microsoft.com/office/drawing/2014/main" id="{AAF49545-887A-4E4A-B5B6-7DA35045ED3F}"/>
              </a:ext>
            </a:extLst>
          </p:cNvPr>
          <p:cNvGraphicFramePr>
            <a:graphicFrameLocks noGrp="1"/>
          </p:cNvGraphicFramePr>
          <p:nvPr>
            <p:extLst/>
          </p:nvPr>
        </p:nvGraphicFramePr>
        <p:xfrm>
          <a:off x="7186156" y="6645389"/>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9" name="TextBox 78">
            <a:extLst>
              <a:ext uri="{FF2B5EF4-FFF2-40B4-BE49-F238E27FC236}">
                <a16:creationId xmlns:a16="http://schemas.microsoft.com/office/drawing/2014/main" id="{14577372-AB49-4F1E-B1E3-DED18BE98069}"/>
              </a:ext>
            </a:extLst>
          </p:cNvPr>
          <p:cNvSpPr txBox="1"/>
          <p:nvPr/>
        </p:nvSpPr>
        <p:spPr>
          <a:xfrm>
            <a:off x="7456622" y="6565696"/>
            <a:ext cx="765418" cy="276999"/>
          </a:xfrm>
          <a:prstGeom prst="rect">
            <a:avLst/>
          </a:prstGeom>
          <a:noFill/>
        </p:spPr>
        <p:txBody>
          <a:bodyPr wrap="square" rtlCol="0">
            <a:spAutoFit/>
          </a:bodyPr>
          <a:lstStyle/>
          <a:p>
            <a:r>
              <a:rPr lang="en-US" sz="1200" b="1" dirty="0"/>
              <a:t>1,600</a:t>
            </a:r>
          </a:p>
        </p:txBody>
      </p:sp>
      <p:sp>
        <p:nvSpPr>
          <p:cNvPr id="80" name="TextBox 79">
            <a:extLst>
              <a:ext uri="{FF2B5EF4-FFF2-40B4-BE49-F238E27FC236}">
                <a16:creationId xmlns:a16="http://schemas.microsoft.com/office/drawing/2014/main" id="{C863B0EB-FEC4-4A6B-BE2E-3F084FB9AD1D}"/>
              </a:ext>
            </a:extLst>
          </p:cNvPr>
          <p:cNvSpPr txBox="1"/>
          <p:nvPr/>
        </p:nvSpPr>
        <p:spPr>
          <a:xfrm>
            <a:off x="1020923" y="5939858"/>
            <a:ext cx="757935" cy="369332"/>
          </a:xfrm>
          <a:prstGeom prst="rect">
            <a:avLst/>
          </a:prstGeom>
          <a:noFill/>
        </p:spPr>
        <p:txBody>
          <a:bodyPr wrap="square" rtlCol="0">
            <a:spAutoFit/>
          </a:bodyPr>
          <a:lstStyle/>
          <a:p>
            <a:r>
              <a:rPr lang="en-US" b="1" dirty="0"/>
              <a:t>5/31</a:t>
            </a:r>
          </a:p>
        </p:txBody>
      </p:sp>
      <p:sp>
        <p:nvSpPr>
          <p:cNvPr id="81" name="TextBox 80">
            <a:extLst>
              <a:ext uri="{FF2B5EF4-FFF2-40B4-BE49-F238E27FC236}">
                <a16:creationId xmlns:a16="http://schemas.microsoft.com/office/drawing/2014/main" id="{0960FBAA-FFC3-47B1-8F86-93417B2A1E5D}"/>
              </a:ext>
            </a:extLst>
          </p:cNvPr>
          <p:cNvSpPr txBox="1"/>
          <p:nvPr/>
        </p:nvSpPr>
        <p:spPr>
          <a:xfrm>
            <a:off x="2654074" y="5939858"/>
            <a:ext cx="735321" cy="369332"/>
          </a:xfrm>
          <a:prstGeom prst="rect">
            <a:avLst/>
          </a:prstGeom>
          <a:noFill/>
        </p:spPr>
        <p:txBody>
          <a:bodyPr wrap="square" rtlCol="0">
            <a:spAutoFit/>
          </a:bodyPr>
          <a:lstStyle/>
          <a:p>
            <a:r>
              <a:rPr lang="en-US" b="1" dirty="0"/>
              <a:t>500</a:t>
            </a:r>
          </a:p>
        </p:txBody>
      </p:sp>
      <p:sp>
        <p:nvSpPr>
          <p:cNvPr id="82" name="TextBox 81">
            <a:extLst>
              <a:ext uri="{FF2B5EF4-FFF2-40B4-BE49-F238E27FC236}">
                <a16:creationId xmlns:a16="http://schemas.microsoft.com/office/drawing/2014/main" id="{02705595-0438-4986-9C10-20A957FCFF52}"/>
              </a:ext>
            </a:extLst>
          </p:cNvPr>
          <p:cNvSpPr txBox="1"/>
          <p:nvPr/>
        </p:nvSpPr>
        <p:spPr>
          <a:xfrm>
            <a:off x="8242397" y="5939858"/>
            <a:ext cx="735321" cy="369332"/>
          </a:xfrm>
          <a:prstGeom prst="rect">
            <a:avLst/>
          </a:prstGeom>
          <a:noFill/>
        </p:spPr>
        <p:txBody>
          <a:bodyPr wrap="square" rtlCol="0">
            <a:spAutoFit/>
          </a:bodyPr>
          <a:lstStyle/>
          <a:p>
            <a:r>
              <a:rPr lang="en-US" b="1" dirty="0"/>
              <a:t>500</a:t>
            </a:r>
          </a:p>
        </p:txBody>
      </p:sp>
      <p:graphicFrame>
        <p:nvGraphicFramePr>
          <p:cNvPr id="83" name="Table 82">
            <a:extLst>
              <a:ext uri="{FF2B5EF4-FFF2-40B4-BE49-F238E27FC236}">
                <a16:creationId xmlns:a16="http://schemas.microsoft.com/office/drawing/2014/main" id="{20762EF5-AD86-4F9A-9068-4AE515604094}"/>
              </a:ext>
            </a:extLst>
          </p:cNvPr>
          <p:cNvGraphicFramePr>
            <a:graphicFrameLocks noGrp="1"/>
          </p:cNvGraphicFramePr>
          <p:nvPr>
            <p:extLst/>
          </p:nvPr>
        </p:nvGraphicFramePr>
        <p:xfrm>
          <a:off x="8684027"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84" name="Table 83">
            <a:extLst>
              <a:ext uri="{FF2B5EF4-FFF2-40B4-BE49-F238E27FC236}">
                <a16:creationId xmlns:a16="http://schemas.microsoft.com/office/drawing/2014/main" id="{7C9106D5-5BE9-47F8-B5DB-75BCF10166C6}"/>
              </a:ext>
            </a:extLst>
          </p:cNvPr>
          <p:cNvGraphicFramePr>
            <a:graphicFrameLocks noGrp="1"/>
          </p:cNvGraphicFramePr>
          <p:nvPr>
            <p:extLst/>
          </p:nvPr>
        </p:nvGraphicFramePr>
        <p:xfrm>
          <a:off x="1592806" y="623014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85" name="TextBox 84">
            <a:extLst>
              <a:ext uri="{FF2B5EF4-FFF2-40B4-BE49-F238E27FC236}">
                <a16:creationId xmlns:a16="http://schemas.microsoft.com/office/drawing/2014/main" id="{0F7816E2-EAD9-4F14-B2A4-C00F27DFBDCA}"/>
              </a:ext>
            </a:extLst>
          </p:cNvPr>
          <p:cNvSpPr txBox="1"/>
          <p:nvPr/>
        </p:nvSpPr>
        <p:spPr>
          <a:xfrm>
            <a:off x="1882724" y="6578301"/>
            <a:ext cx="765418" cy="276999"/>
          </a:xfrm>
          <a:prstGeom prst="rect">
            <a:avLst/>
          </a:prstGeom>
          <a:noFill/>
        </p:spPr>
        <p:txBody>
          <a:bodyPr wrap="square" rtlCol="0">
            <a:spAutoFit/>
          </a:bodyPr>
          <a:lstStyle/>
          <a:p>
            <a:r>
              <a:rPr lang="en-US" sz="1200" b="1" dirty="0"/>
              <a:t>7,750</a:t>
            </a:r>
          </a:p>
        </p:txBody>
      </p:sp>
      <p:sp>
        <p:nvSpPr>
          <p:cNvPr id="86" name="TextBox 85">
            <a:extLst>
              <a:ext uri="{FF2B5EF4-FFF2-40B4-BE49-F238E27FC236}">
                <a16:creationId xmlns:a16="http://schemas.microsoft.com/office/drawing/2014/main" id="{934A0127-7F70-4F22-B8E8-701946211CED}"/>
              </a:ext>
            </a:extLst>
          </p:cNvPr>
          <p:cNvSpPr txBox="1"/>
          <p:nvPr/>
        </p:nvSpPr>
        <p:spPr>
          <a:xfrm>
            <a:off x="1899721" y="6170775"/>
            <a:ext cx="765418" cy="276999"/>
          </a:xfrm>
          <a:prstGeom prst="rect">
            <a:avLst/>
          </a:prstGeom>
          <a:noFill/>
        </p:spPr>
        <p:txBody>
          <a:bodyPr wrap="square" rtlCol="0">
            <a:spAutoFit/>
          </a:bodyPr>
          <a:lstStyle/>
          <a:p>
            <a:r>
              <a:rPr lang="en-US" sz="1200" b="1" dirty="0"/>
              <a:t>7,550</a:t>
            </a:r>
          </a:p>
        </p:txBody>
      </p:sp>
      <p:sp>
        <p:nvSpPr>
          <p:cNvPr id="87" name="TextBox 86">
            <a:extLst>
              <a:ext uri="{FF2B5EF4-FFF2-40B4-BE49-F238E27FC236}">
                <a16:creationId xmlns:a16="http://schemas.microsoft.com/office/drawing/2014/main" id="{72412398-F9B5-4BCC-B007-2AE87940AD15}"/>
              </a:ext>
            </a:extLst>
          </p:cNvPr>
          <p:cNvSpPr txBox="1"/>
          <p:nvPr/>
        </p:nvSpPr>
        <p:spPr>
          <a:xfrm>
            <a:off x="8977718" y="6565696"/>
            <a:ext cx="765418" cy="276999"/>
          </a:xfrm>
          <a:prstGeom prst="rect">
            <a:avLst/>
          </a:prstGeom>
          <a:noFill/>
        </p:spPr>
        <p:txBody>
          <a:bodyPr wrap="square" rtlCol="0">
            <a:spAutoFit/>
          </a:bodyPr>
          <a:lstStyle/>
          <a:p>
            <a:r>
              <a:rPr lang="en-US" sz="1200" b="1" dirty="0"/>
              <a:t>7,500</a:t>
            </a:r>
          </a:p>
        </p:txBody>
      </p:sp>
      <p:sp>
        <p:nvSpPr>
          <p:cNvPr id="88" name="TextBox 87">
            <a:extLst>
              <a:ext uri="{FF2B5EF4-FFF2-40B4-BE49-F238E27FC236}">
                <a16:creationId xmlns:a16="http://schemas.microsoft.com/office/drawing/2014/main" id="{A9093C6B-F8C3-45CD-BAC6-D490AB1B27C8}"/>
              </a:ext>
            </a:extLst>
          </p:cNvPr>
          <p:cNvSpPr txBox="1"/>
          <p:nvPr/>
        </p:nvSpPr>
        <p:spPr>
          <a:xfrm>
            <a:off x="1027464" y="6341697"/>
            <a:ext cx="757935" cy="369332"/>
          </a:xfrm>
          <a:prstGeom prst="rect">
            <a:avLst/>
          </a:prstGeom>
          <a:noFill/>
        </p:spPr>
        <p:txBody>
          <a:bodyPr wrap="square" rtlCol="0">
            <a:spAutoFit/>
          </a:bodyPr>
          <a:lstStyle/>
          <a:p>
            <a:r>
              <a:rPr lang="en-US" b="1" dirty="0"/>
              <a:t>5/31</a:t>
            </a:r>
          </a:p>
        </p:txBody>
      </p:sp>
      <p:sp>
        <p:nvSpPr>
          <p:cNvPr id="89" name="TextBox 88">
            <a:extLst>
              <a:ext uri="{FF2B5EF4-FFF2-40B4-BE49-F238E27FC236}">
                <a16:creationId xmlns:a16="http://schemas.microsoft.com/office/drawing/2014/main" id="{8E5BA272-9DE5-4956-9A5A-7E07BCDC4FB4}"/>
              </a:ext>
            </a:extLst>
          </p:cNvPr>
          <p:cNvSpPr txBox="1"/>
          <p:nvPr/>
        </p:nvSpPr>
        <p:spPr>
          <a:xfrm>
            <a:off x="1901782" y="6350053"/>
            <a:ext cx="735321" cy="369332"/>
          </a:xfrm>
          <a:prstGeom prst="rect">
            <a:avLst/>
          </a:prstGeom>
          <a:noFill/>
        </p:spPr>
        <p:txBody>
          <a:bodyPr wrap="square" rtlCol="0">
            <a:spAutoFit/>
          </a:bodyPr>
          <a:lstStyle/>
          <a:p>
            <a:r>
              <a:rPr lang="en-US" b="1" dirty="0"/>
              <a:t>200</a:t>
            </a:r>
          </a:p>
        </p:txBody>
      </p:sp>
      <p:sp>
        <p:nvSpPr>
          <p:cNvPr id="90" name="TextBox 89">
            <a:extLst>
              <a:ext uri="{FF2B5EF4-FFF2-40B4-BE49-F238E27FC236}">
                <a16:creationId xmlns:a16="http://schemas.microsoft.com/office/drawing/2014/main" id="{C92D03D3-9264-4D79-90CB-23BDA8FEC5D9}"/>
              </a:ext>
            </a:extLst>
          </p:cNvPr>
          <p:cNvSpPr txBox="1"/>
          <p:nvPr/>
        </p:nvSpPr>
        <p:spPr>
          <a:xfrm>
            <a:off x="4195663" y="6319327"/>
            <a:ext cx="735321" cy="369332"/>
          </a:xfrm>
          <a:prstGeom prst="rect">
            <a:avLst/>
          </a:prstGeom>
          <a:noFill/>
        </p:spPr>
        <p:txBody>
          <a:bodyPr wrap="square" rtlCol="0">
            <a:spAutoFit/>
          </a:bodyPr>
          <a:lstStyle/>
          <a:p>
            <a:r>
              <a:rPr lang="en-US" b="1" dirty="0"/>
              <a:t>200</a:t>
            </a:r>
          </a:p>
        </p:txBody>
      </p:sp>
      <p:sp>
        <p:nvSpPr>
          <p:cNvPr id="91" name="TextBox 90">
            <a:extLst>
              <a:ext uri="{FF2B5EF4-FFF2-40B4-BE49-F238E27FC236}">
                <a16:creationId xmlns:a16="http://schemas.microsoft.com/office/drawing/2014/main" id="{CD0F4985-9774-49D4-97FD-71E2C2A5D0AC}"/>
              </a:ext>
            </a:extLst>
          </p:cNvPr>
          <p:cNvSpPr txBox="1"/>
          <p:nvPr/>
        </p:nvSpPr>
        <p:spPr>
          <a:xfrm>
            <a:off x="3245526" y="1486437"/>
            <a:ext cx="1258590" cy="584775"/>
          </a:xfrm>
          <a:prstGeom prst="rect">
            <a:avLst/>
          </a:prstGeom>
          <a:noFill/>
        </p:spPr>
        <p:txBody>
          <a:bodyPr wrap="square" rtlCol="0">
            <a:spAutoFit/>
          </a:bodyPr>
          <a:lstStyle/>
          <a:p>
            <a:r>
              <a:rPr lang="en-US" sz="1600" b="1" dirty="0"/>
              <a:t>   Accounts </a:t>
            </a:r>
          </a:p>
          <a:p>
            <a:r>
              <a:rPr lang="en-US" sz="1600" b="1" dirty="0"/>
              <a:t>  Receivable</a:t>
            </a:r>
          </a:p>
        </p:txBody>
      </p:sp>
      <p:sp>
        <p:nvSpPr>
          <p:cNvPr id="92" name="TextBox 91">
            <a:extLst>
              <a:ext uri="{FF2B5EF4-FFF2-40B4-BE49-F238E27FC236}">
                <a16:creationId xmlns:a16="http://schemas.microsoft.com/office/drawing/2014/main" id="{4DE1E56D-33A3-413E-9F19-47A718FA4EBF}"/>
              </a:ext>
            </a:extLst>
          </p:cNvPr>
          <p:cNvSpPr txBox="1"/>
          <p:nvPr/>
        </p:nvSpPr>
        <p:spPr>
          <a:xfrm>
            <a:off x="3440057" y="6585643"/>
            <a:ext cx="765418" cy="276999"/>
          </a:xfrm>
          <a:prstGeom prst="rect">
            <a:avLst/>
          </a:prstGeom>
          <a:noFill/>
        </p:spPr>
        <p:txBody>
          <a:bodyPr wrap="square" rtlCol="0">
            <a:spAutoFit/>
          </a:bodyPr>
          <a:lstStyle/>
          <a:p>
            <a:r>
              <a:rPr lang="en-US" sz="1200" b="1" dirty="0"/>
              <a:t>1,200</a:t>
            </a:r>
          </a:p>
        </p:txBody>
      </p:sp>
      <p:sp>
        <p:nvSpPr>
          <p:cNvPr id="93" name="TextBox 92">
            <a:extLst>
              <a:ext uri="{FF2B5EF4-FFF2-40B4-BE49-F238E27FC236}">
                <a16:creationId xmlns:a16="http://schemas.microsoft.com/office/drawing/2014/main" id="{F8FEABD2-427C-4218-A55B-F5175DEC4616}"/>
              </a:ext>
            </a:extLst>
          </p:cNvPr>
          <p:cNvSpPr txBox="1"/>
          <p:nvPr/>
        </p:nvSpPr>
        <p:spPr>
          <a:xfrm>
            <a:off x="9744357" y="6565696"/>
            <a:ext cx="765418" cy="276999"/>
          </a:xfrm>
          <a:prstGeom prst="rect">
            <a:avLst/>
          </a:prstGeom>
          <a:noFill/>
        </p:spPr>
        <p:txBody>
          <a:bodyPr wrap="square" rtlCol="0">
            <a:spAutoFit/>
          </a:bodyPr>
          <a:lstStyle/>
          <a:p>
            <a:r>
              <a:rPr lang="en-US" sz="1200" b="1" dirty="0"/>
              <a:t>2,500</a:t>
            </a:r>
          </a:p>
        </p:txBody>
      </p:sp>
      <p:sp>
        <p:nvSpPr>
          <p:cNvPr id="94" name="TextBox 93">
            <a:extLst>
              <a:ext uri="{FF2B5EF4-FFF2-40B4-BE49-F238E27FC236}">
                <a16:creationId xmlns:a16="http://schemas.microsoft.com/office/drawing/2014/main" id="{454E818B-D5E5-4A4A-8B28-DD8080ED583A}"/>
              </a:ext>
            </a:extLst>
          </p:cNvPr>
          <p:cNvSpPr txBox="1"/>
          <p:nvPr/>
        </p:nvSpPr>
        <p:spPr>
          <a:xfrm>
            <a:off x="10510322" y="6566933"/>
            <a:ext cx="765418" cy="276999"/>
          </a:xfrm>
          <a:prstGeom prst="rect">
            <a:avLst/>
          </a:prstGeom>
          <a:noFill/>
        </p:spPr>
        <p:txBody>
          <a:bodyPr wrap="square" rtlCol="0">
            <a:spAutoFit/>
          </a:bodyPr>
          <a:lstStyle/>
          <a:p>
            <a:r>
              <a:rPr lang="en-US" sz="1200" b="1" dirty="0"/>
              <a:t>4,750</a:t>
            </a:r>
          </a:p>
        </p:txBody>
      </p:sp>
      <p:graphicFrame>
        <p:nvGraphicFramePr>
          <p:cNvPr id="95" name="Table 94">
            <a:extLst>
              <a:ext uri="{FF2B5EF4-FFF2-40B4-BE49-F238E27FC236}">
                <a16:creationId xmlns:a16="http://schemas.microsoft.com/office/drawing/2014/main" id="{76BC2FE0-0C32-4211-9F5A-A4A87D559EC2}"/>
              </a:ext>
            </a:extLst>
          </p:cNvPr>
          <p:cNvGraphicFramePr>
            <a:graphicFrameLocks noGrp="1"/>
          </p:cNvGraphicFramePr>
          <p:nvPr>
            <p:extLst/>
          </p:nvPr>
        </p:nvGraphicFramePr>
        <p:xfrm>
          <a:off x="1571691" y="6641011"/>
          <a:ext cx="757288" cy="365760"/>
        </p:xfrm>
        <a:graphic>
          <a:graphicData uri="http://schemas.openxmlformats.org/drawingml/2006/table">
            <a:tbl>
              <a:tblPr/>
              <a:tblGrid>
                <a:gridCol w="75728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7" name="Table 96">
            <a:extLst>
              <a:ext uri="{FF2B5EF4-FFF2-40B4-BE49-F238E27FC236}">
                <a16:creationId xmlns:a16="http://schemas.microsoft.com/office/drawing/2014/main" id="{D694B5D6-4F26-4F53-8882-39D28738BCEF}"/>
              </a:ext>
            </a:extLst>
          </p:cNvPr>
          <p:cNvGraphicFramePr>
            <a:graphicFrameLocks noGrp="1"/>
          </p:cNvGraphicFramePr>
          <p:nvPr>
            <p:extLst/>
          </p:nvPr>
        </p:nvGraphicFramePr>
        <p:xfrm>
          <a:off x="9451569" y="6630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8" name="Table 97">
            <a:extLst>
              <a:ext uri="{FF2B5EF4-FFF2-40B4-BE49-F238E27FC236}">
                <a16:creationId xmlns:a16="http://schemas.microsoft.com/office/drawing/2014/main" id="{0CE6ACBC-981D-4E76-8D1E-7C3A09708FB8}"/>
              </a:ext>
            </a:extLst>
          </p:cNvPr>
          <p:cNvGraphicFramePr>
            <a:graphicFrameLocks noGrp="1"/>
          </p:cNvGraphicFramePr>
          <p:nvPr>
            <p:extLst/>
          </p:nvPr>
        </p:nvGraphicFramePr>
        <p:xfrm>
          <a:off x="3134054"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9" name="Table 98">
            <a:extLst>
              <a:ext uri="{FF2B5EF4-FFF2-40B4-BE49-F238E27FC236}">
                <a16:creationId xmlns:a16="http://schemas.microsoft.com/office/drawing/2014/main" id="{5D169DAC-63C8-41D5-B402-629D2EB3A57F}"/>
              </a:ext>
            </a:extLst>
          </p:cNvPr>
          <p:cNvGraphicFramePr>
            <a:graphicFrameLocks noGrp="1"/>
          </p:cNvGraphicFramePr>
          <p:nvPr>
            <p:extLst/>
          </p:nvPr>
        </p:nvGraphicFramePr>
        <p:xfrm>
          <a:off x="10207717" y="662483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9" name="Rectangle 8"/>
          <p:cNvSpPr/>
          <p:nvPr/>
        </p:nvSpPr>
        <p:spPr>
          <a:xfrm>
            <a:off x="3150972" y="-38701"/>
            <a:ext cx="554773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Five Basic Data Arrangements</a:t>
            </a:r>
            <a:endParaRPr lang="en-US" sz="2800" dirty="0">
              <a:solidFill>
                <a:schemeClr val="accent1">
                  <a:lumMod val="50000"/>
                </a:schemeClr>
              </a:solidFill>
              <a:latin typeface="Times" panose="02020603050405020304" pitchFamily="18" charset="0"/>
              <a:ea typeface="MS Mincho"/>
              <a:cs typeface="Times New Roman" panose="02020603050405020304" pitchFamily="18" charset="0"/>
            </a:endParaRPr>
          </a:p>
        </p:txBody>
      </p:sp>
      <p:sp>
        <p:nvSpPr>
          <p:cNvPr id="23" name="Rectangle 22"/>
          <p:cNvSpPr/>
          <p:nvPr/>
        </p:nvSpPr>
        <p:spPr>
          <a:xfrm>
            <a:off x="903848" y="561254"/>
            <a:ext cx="13512431" cy="2031325"/>
          </a:xfrm>
          <a:prstGeom prst="rect">
            <a:avLst/>
          </a:prstGeom>
        </p:spPr>
        <p:txBody>
          <a:bodyPr wrap="square">
            <a:spAutoFit/>
          </a:bodyPr>
          <a:lstStyle/>
          <a:p>
            <a:pPr marL="342900" indent="-342900">
              <a:buAutoNum type="arabicPeriod" startAt="3"/>
            </a:pPr>
            <a:r>
              <a:rPr lang="en-US" b="1" dirty="0"/>
              <a:t>See if the equation stays in balance: </a:t>
            </a:r>
            <a:r>
              <a:rPr lang="en-US" dirty="0"/>
              <a:t>For example on May 23 you can see that the left side of the equation</a:t>
            </a:r>
          </a:p>
          <a:p>
            <a:r>
              <a:rPr lang="en-US" dirty="0"/>
              <a:t>      decreases by $2,100 because cash decreased.  At the same time you can also see that the right side of the </a:t>
            </a:r>
          </a:p>
          <a:p>
            <a:r>
              <a:rPr lang="en-US" dirty="0"/>
              <a:t>      equation decreased by $2,100 because accounts payable and owner's equity decreased.</a:t>
            </a:r>
          </a:p>
          <a:p>
            <a:r>
              <a:rPr lang="en-US" dirty="0"/>
              <a:t> </a:t>
            </a:r>
          </a:p>
          <a:p>
            <a:br>
              <a:rPr lang="en-US" dirty="0"/>
            </a:br>
            <a:r>
              <a:rPr lang="en-US" dirty="0"/>
              <a:t> </a:t>
            </a: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463255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C32382-02EA-4A78-B253-BB052B7F4981}"/>
              </a:ext>
            </a:extLst>
          </p:cNvPr>
          <p:cNvGraphicFramePr>
            <a:graphicFrameLocks noGrp="1"/>
          </p:cNvGraphicFramePr>
          <p:nvPr>
            <p:extLst/>
          </p:nvPr>
        </p:nvGraphicFramePr>
        <p:xfrm>
          <a:off x="1539295" y="2026187"/>
          <a:ext cx="4659107" cy="4831807"/>
        </p:xfrm>
        <a:graphic>
          <a:graphicData uri="http://schemas.openxmlformats.org/drawingml/2006/table">
            <a:tbl>
              <a:tblPr firstRow="1" bandRow="1">
                <a:tableStyleId>{5C22544A-7EE6-4342-B048-85BDC9FD1C3A}</a:tableStyleId>
              </a:tblPr>
              <a:tblGrid>
                <a:gridCol w="795649">
                  <a:extLst>
                    <a:ext uri="{9D8B030D-6E8A-4147-A177-3AD203B41FA5}">
                      <a16:colId xmlns:a16="http://schemas.microsoft.com/office/drawing/2014/main" val="3022953582"/>
                    </a:ext>
                  </a:extLst>
                </a:gridCol>
                <a:gridCol w="767274">
                  <a:extLst>
                    <a:ext uri="{9D8B030D-6E8A-4147-A177-3AD203B41FA5}">
                      <a16:colId xmlns:a16="http://schemas.microsoft.com/office/drawing/2014/main" val="3882599105"/>
                    </a:ext>
                  </a:extLst>
                </a:gridCol>
                <a:gridCol w="774046">
                  <a:extLst>
                    <a:ext uri="{9D8B030D-6E8A-4147-A177-3AD203B41FA5}">
                      <a16:colId xmlns:a16="http://schemas.microsoft.com/office/drawing/2014/main" val="1151896857"/>
                    </a:ext>
                  </a:extLst>
                </a:gridCol>
                <a:gridCol w="774046">
                  <a:extLst>
                    <a:ext uri="{9D8B030D-6E8A-4147-A177-3AD203B41FA5}">
                      <a16:colId xmlns:a16="http://schemas.microsoft.com/office/drawing/2014/main" val="1788540601"/>
                    </a:ext>
                  </a:extLst>
                </a:gridCol>
                <a:gridCol w="774046">
                  <a:extLst>
                    <a:ext uri="{9D8B030D-6E8A-4147-A177-3AD203B41FA5}">
                      <a16:colId xmlns:a16="http://schemas.microsoft.com/office/drawing/2014/main" val="4086622036"/>
                    </a:ext>
                  </a:extLst>
                </a:gridCol>
                <a:gridCol w="774046">
                  <a:extLst>
                    <a:ext uri="{9D8B030D-6E8A-4147-A177-3AD203B41FA5}">
                      <a16:colId xmlns:a16="http://schemas.microsoft.com/office/drawing/2014/main" val="2458802061"/>
                    </a:ext>
                  </a:extLst>
                </a:gridCol>
              </a:tblGrid>
              <a:tr h="643207">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7150">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7150">
                <a:tc>
                  <a:txBody>
                    <a:bodyPr/>
                    <a:lstStyle/>
                    <a:p>
                      <a:endParaRPr lang="en-US"/>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8" name="TextBox 7">
            <a:extLst>
              <a:ext uri="{FF2B5EF4-FFF2-40B4-BE49-F238E27FC236}">
                <a16:creationId xmlns:a16="http://schemas.microsoft.com/office/drawing/2014/main" id="{5DA19369-3B30-4F9F-BD6F-9DF81E2EF967}"/>
              </a:ext>
            </a:extLst>
          </p:cNvPr>
          <p:cNvSpPr txBox="1"/>
          <p:nvPr/>
        </p:nvSpPr>
        <p:spPr>
          <a:xfrm>
            <a:off x="1692250" y="2574698"/>
            <a:ext cx="765418" cy="369332"/>
          </a:xfrm>
          <a:prstGeom prst="rect">
            <a:avLst/>
          </a:prstGeom>
          <a:noFill/>
        </p:spPr>
        <p:txBody>
          <a:bodyPr wrap="square" rtlCol="0">
            <a:spAutoFit/>
          </a:bodyPr>
          <a:lstStyle/>
          <a:p>
            <a:r>
              <a:rPr lang="en-US" b="1" dirty="0"/>
              <a:t>8,000</a:t>
            </a:r>
          </a:p>
        </p:txBody>
      </p:sp>
      <p:sp>
        <p:nvSpPr>
          <p:cNvPr id="10" name="TextBox 9">
            <a:extLst>
              <a:ext uri="{FF2B5EF4-FFF2-40B4-BE49-F238E27FC236}">
                <a16:creationId xmlns:a16="http://schemas.microsoft.com/office/drawing/2014/main" id="{87005556-FB17-4CDF-BE6E-64E39438CCCA}"/>
              </a:ext>
            </a:extLst>
          </p:cNvPr>
          <p:cNvSpPr txBox="1"/>
          <p:nvPr/>
        </p:nvSpPr>
        <p:spPr>
          <a:xfrm>
            <a:off x="1987324" y="1676792"/>
            <a:ext cx="666750" cy="338554"/>
          </a:xfrm>
          <a:prstGeom prst="rect">
            <a:avLst/>
          </a:prstGeom>
          <a:noFill/>
        </p:spPr>
        <p:txBody>
          <a:bodyPr wrap="square" rtlCol="0">
            <a:spAutoFit/>
          </a:bodyPr>
          <a:lstStyle/>
          <a:p>
            <a:r>
              <a:rPr lang="en-US" sz="1600" b="1" dirty="0"/>
              <a:t>Cash</a:t>
            </a:r>
          </a:p>
        </p:txBody>
      </p:sp>
      <p:sp>
        <p:nvSpPr>
          <p:cNvPr id="11" name="TextBox 10">
            <a:extLst>
              <a:ext uri="{FF2B5EF4-FFF2-40B4-BE49-F238E27FC236}">
                <a16:creationId xmlns:a16="http://schemas.microsoft.com/office/drawing/2014/main" id="{F2FCCEF2-6863-4AE1-9BE3-0D948E09E4CC}"/>
              </a:ext>
            </a:extLst>
          </p:cNvPr>
          <p:cNvSpPr txBox="1"/>
          <p:nvPr/>
        </p:nvSpPr>
        <p:spPr>
          <a:xfrm>
            <a:off x="1518621" y="2039878"/>
            <a:ext cx="781675"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2" name="TextBox 11">
            <a:extLst>
              <a:ext uri="{FF2B5EF4-FFF2-40B4-BE49-F238E27FC236}">
                <a16:creationId xmlns:a16="http://schemas.microsoft.com/office/drawing/2014/main" id="{E1B61305-F594-4252-ADB6-E800F9294B80}"/>
              </a:ext>
            </a:extLst>
          </p:cNvPr>
          <p:cNvSpPr txBox="1"/>
          <p:nvPr/>
        </p:nvSpPr>
        <p:spPr>
          <a:xfrm>
            <a:off x="2367361" y="2036286"/>
            <a:ext cx="75552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13" name="TextBox 12">
            <a:extLst>
              <a:ext uri="{FF2B5EF4-FFF2-40B4-BE49-F238E27FC236}">
                <a16:creationId xmlns:a16="http://schemas.microsoft.com/office/drawing/2014/main" id="{29B07D78-93B0-4485-93FD-478CEC1C7EC9}"/>
              </a:ext>
            </a:extLst>
          </p:cNvPr>
          <p:cNvSpPr txBox="1"/>
          <p:nvPr/>
        </p:nvSpPr>
        <p:spPr>
          <a:xfrm>
            <a:off x="7374822" y="1896435"/>
            <a:ext cx="73935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4" name="TextBox 13">
            <a:extLst>
              <a:ext uri="{FF2B5EF4-FFF2-40B4-BE49-F238E27FC236}">
                <a16:creationId xmlns:a16="http://schemas.microsoft.com/office/drawing/2014/main" id="{CC87DC5C-8ED3-47FD-B5F0-1853482368D1}"/>
              </a:ext>
            </a:extLst>
          </p:cNvPr>
          <p:cNvSpPr txBox="1"/>
          <p:nvPr/>
        </p:nvSpPr>
        <p:spPr>
          <a:xfrm>
            <a:off x="5346275" y="204042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6" name="TextBox 15">
            <a:extLst>
              <a:ext uri="{FF2B5EF4-FFF2-40B4-BE49-F238E27FC236}">
                <a16:creationId xmlns:a16="http://schemas.microsoft.com/office/drawing/2014/main" id="{3D192B61-0BE5-4282-95B6-3130C259866C}"/>
              </a:ext>
            </a:extLst>
          </p:cNvPr>
          <p:cNvSpPr txBox="1"/>
          <p:nvPr/>
        </p:nvSpPr>
        <p:spPr>
          <a:xfrm>
            <a:off x="3128080" y="2033721"/>
            <a:ext cx="755526" cy="784830"/>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7" name="TextBox 16">
            <a:extLst>
              <a:ext uri="{FF2B5EF4-FFF2-40B4-BE49-F238E27FC236}">
                <a16:creationId xmlns:a16="http://schemas.microsoft.com/office/drawing/2014/main" id="{66EC8F0C-CFA1-41B7-A522-F364CC136F19}"/>
              </a:ext>
            </a:extLst>
          </p:cNvPr>
          <p:cNvSpPr txBox="1"/>
          <p:nvPr/>
        </p:nvSpPr>
        <p:spPr>
          <a:xfrm>
            <a:off x="4662479" y="2035663"/>
            <a:ext cx="746132" cy="677108"/>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sz="1100" dirty="0"/>
          </a:p>
        </p:txBody>
      </p:sp>
      <p:graphicFrame>
        <p:nvGraphicFramePr>
          <p:cNvPr id="15" name="Table 14">
            <a:extLst>
              <a:ext uri="{FF2B5EF4-FFF2-40B4-BE49-F238E27FC236}">
                <a16:creationId xmlns:a16="http://schemas.microsoft.com/office/drawing/2014/main" id="{4D96FF9E-69E8-4BB2-A2A7-03626BB2EC6E}"/>
              </a:ext>
            </a:extLst>
          </p:cNvPr>
          <p:cNvGraphicFramePr>
            <a:graphicFrameLocks noGrp="1"/>
          </p:cNvGraphicFramePr>
          <p:nvPr>
            <p:extLst/>
          </p:nvPr>
        </p:nvGraphicFramePr>
        <p:xfrm>
          <a:off x="6375863" y="2039878"/>
          <a:ext cx="4588002" cy="4831807"/>
        </p:xfrm>
        <a:graphic>
          <a:graphicData uri="http://schemas.openxmlformats.org/drawingml/2006/table">
            <a:tbl>
              <a:tblPr firstRow="1" bandRow="1">
                <a:tableStyleId>{5C22544A-7EE6-4342-B048-85BDC9FD1C3A}</a:tableStyleId>
              </a:tblPr>
              <a:tblGrid>
                <a:gridCol w="776837">
                  <a:extLst>
                    <a:ext uri="{9D8B030D-6E8A-4147-A177-3AD203B41FA5}">
                      <a16:colId xmlns:a16="http://schemas.microsoft.com/office/drawing/2014/main" val="3022953582"/>
                    </a:ext>
                  </a:extLst>
                </a:gridCol>
                <a:gridCol w="762233">
                  <a:extLst>
                    <a:ext uri="{9D8B030D-6E8A-4147-A177-3AD203B41FA5}">
                      <a16:colId xmlns:a16="http://schemas.microsoft.com/office/drawing/2014/main" val="3882599105"/>
                    </a:ext>
                  </a:extLst>
                </a:gridCol>
                <a:gridCol w="762233">
                  <a:extLst>
                    <a:ext uri="{9D8B030D-6E8A-4147-A177-3AD203B41FA5}">
                      <a16:colId xmlns:a16="http://schemas.microsoft.com/office/drawing/2014/main" val="1151896857"/>
                    </a:ext>
                  </a:extLst>
                </a:gridCol>
                <a:gridCol w="762233">
                  <a:extLst>
                    <a:ext uri="{9D8B030D-6E8A-4147-A177-3AD203B41FA5}">
                      <a16:colId xmlns:a16="http://schemas.microsoft.com/office/drawing/2014/main" val="1788540601"/>
                    </a:ext>
                  </a:extLst>
                </a:gridCol>
                <a:gridCol w="762233">
                  <a:extLst>
                    <a:ext uri="{9D8B030D-6E8A-4147-A177-3AD203B41FA5}">
                      <a16:colId xmlns:a16="http://schemas.microsoft.com/office/drawing/2014/main" val="4086622036"/>
                    </a:ext>
                  </a:extLst>
                </a:gridCol>
                <a:gridCol w="762233">
                  <a:extLst>
                    <a:ext uri="{9D8B030D-6E8A-4147-A177-3AD203B41FA5}">
                      <a16:colId xmlns:a16="http://schemas.microsoft.com/office/drawing/2014/main" val="2458802061"/>
                    </a:ext>
                  </a:extLst>
                </a:gridCol>
              </a:tblGrid>
              <a:tr h="660143">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2916">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2" name="TextBox 1">
            <a:extLst>
              <a:ext uri="{FF2B5EF4-FFF2-40B4-BE49-F238E27FC236}">
                <a16:creationId xmlns:a16="http://schemas.microsoft.com/office/drawing/2014/main" id="{BDBE253E-CB9E-4E1F-83FD-994316925EA1}"/>
              </a:ext>
            </a:extLst>
          </p:cNvPr>
          <p:cNvSpPr txBox="1"/>
          <p:nvPr/>
        </p:nvSpPr>
        <p:spPr>
          <a:xfrm>
            <a:off x="8365334" y="1662488"/>
            <a:ext cx="1266825" cy="338554"/>
          </a:xfrm>
          <a:prstGeom prst="rect">
            <a:avLst/>
          </a:prstGeom>
          <a:noFill/>
        </p:spPr>
        <p:txBody>
          <a:bodyPr wrap="square" rtlCol="0">
            <a:spAutoFit/>
          </a:bodyPr>
          <a:lstStyle/>
          <a:p>
            <a:r>
              <a:rPr lang="en-US" sz="1600" b="1" dirty="0"/>
              <a:t>Capital</a:t>
            </a:r>
          </a:p>
        </p:txBody>
      </p:sp>
      <p:sp>
        <p:nvSpPr>
          <p:cNvPr id="25" name="TextBox 24">
            <a:extLst>
              <a:ext uri="{FF2B5EF4-FFF2-40B4-BE49-F238E27FC236}">
                <a16:creationId xmlns:a16="http://schemas.microsoft.com/office/drawing/2014/main" id="{3CEFE3F4-09F2-4A59-931F-3A54F9E78878}"/>
              </a:ext>
            </a:extLst>
          </p:cNvPr>
          <p:cNvSpPr txBox="1"/>
          <p:nvPr/>
        </p:nvSpPr>
        <p:spPr>
          <a:xfrm>
            <a:off x="9626206" y="1506146"/>
            <a:ext cx="1266825" cy="584775"/>
          </a:xfrm>
          <a:prstGeom prst="rect">
            <a:avLst/>
          </a:prstGeom>
          <a:noFill/>
        </p:spPr>
        <p:txBody>
          <a:bodyPr wrap="square" rtlCol="0">
            <a:spAutoFit/>
          </a:bodyPr>
          <a:lstStyle/>
          <a:p>
            <a:r>
              <a:rPr lang="en-US" sz="1600" b="1" dirty="0"/>
              <a:t>Operational </a:t>
            </a:r>
          </a:p>
          <a:p>
            <a:r>
              <a:rPr lang="en-US" sz="1600" b="1" dirty="0"/>
              <a:t>    Change</a:t>
            </a:r>
          </a:p>
        </p:txBody>
      </p:sp>
      <p:sp>
        <p:nvSpPr>
          <p:cNvPr id="6" name="TextBox 5">
            <a:extLst>
              <a:ext uri="{FF2B5EF4-FFF2-40B4-BE49-F238E27FC236}">
                <a16:creationId xmlns:a16="http://schemas.microsoft.com/office/drawing/2014/main" id="{4CBCA121-DEFA-44FB-8EE3-F3A6F11B69EC}"/>
              </a:ext>
            </a:extLst>
          </p:cNvPr>
          <p:cNvSpPr txBox="1"/>
          <p:nvPr/>
        </p:nvSpPr>
        <p:spPr>
          <a:xfrm>
            <a:off x="1091370" y="2570510"/>
            <a:ext cx="757935" cy="369332"/>
          </a:xfrm>
          <a:prstGeom prst="rect">
            <a:avLst/>
          </a:prstGeom>
          <a:noFill/>
        </p:spPr>
        <p:txBody>
          <a:bodyPr wrap="square" rtlCol="0">
            <a:spAutoFit/>
          </a:bodyPr>
          <a:lstStyle/>
          <a:p>
            <a:r>
              <a:rPr lang="en-US" b="1" dirty="0"/>
              <a:t>5/5</a:t>
            </a:r>
          </a:p>
        </p:txBody>
      </p:sp>
      <p:sp>
        <p:nvSpPr>
          <p:cNvPr id="22" name="TextBox 21">
            <a:extLst>
              <a:ext uri="{FF2B5EF4-FFF2-40B4-BE49-F238E27FC236}">
                <a16:creationId xmlns:a16="http://schemas.microsoft.com/office/drawing/2014/main" id="{1D68F77F-BC77-44BA-BDE4-08EBC5D1B316}"/>
              </a:ext>
            </a:extLst>
          </p:cNvPr>
          <p:cNvSpPr txBox="1"/>
          <p:nvPr/>
        </p:nvSpPr>
        <p:spPr>
          <a:xfrm>
            <a:off x="8813034" y="2574698"/>
            <a:ext cx="706654" cy="369332"/>
          </a:xfrm>
          <a:prstGeom prst="rect">
            <a:avLst/>
          </a:prstGeom>
          <a:noFill/>
        </p:spPr>
        <p:txBody>
          <a:bodyPr wrap="square" rtlCol="0">
            <a:spAutoFit/>
          </a:bodyPr>
          <a:lstStyle/>
          <a:p>
            <a:r>
              <a:rPr lang="en-US" b="1" dirty="0"/>
              <a:t>8,000</a:t>
            </a:r>
          </a:p>
        </p:txBody>
      </p:sp>
      <p:sp>
        <p:nvSpPr>
          <p:cNvPr id="27" name="TextBox 26">
            <a:extLst>
              <a:ext uri="{FF2B5EF4-FFF2-40B4-BE49-F238E27FC236}">
                <a16:creationId xmlns:a16="http://schemas.microsoft.com/office/drawing/2014/main" id="{36A2C6E8-6749-4CC8-97C0-A666911A3C4A}"/>
              </a:ext>
            </a:extLst>
          </p:cNvPr>
          <p:cNvSpPr txBox="1"/>
          <p:nvPr/>
        </p:nvSpPr>
        <p:spPr>
          <a:xfrm>
            <a:off x="7186156" y="2036583"/>
            <a:ext cx="713409"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28" name="TextBox 27">
            <a:extLst>
              <a:ext uri="{FF2B5EF4-FFF2-40B4-BE49-F238E27FC236}">
                <a16:creationId xmlns:a16="http://schemas.microsoft.com/office/drawing/2014/main" id="{FA8728FE-81B6-4D2F-83FE-73399413F141}"/>
              </a:ext>
            </a:extLst>
          </p:cNvPr>
          <p:cNvSpPr txBox="1"/>
          <p:nvPr/>
        </p:nvSpPr>
        <p:spPr>
          <a:xfrm>
            <a:off x="10232661" y="2039878"/>
            <a:ext cx="752635" cy="907941"/>
          </a:xfrm>
          <a:prstGeom prst="rect">
            <a:avLst/>
          </a:prstGeom>
          <a:noFill/>
          <a:ln>
            <a:noFill/>
          </a:ln>
        </p:spPr>
        <p:txBody>
          <a:bodyPr wrap="square" rtlCol="0">
            <a:spAutoFit/>
          </a:bodyPr>
          <a:lstStyle/>
          <a:p>
            <a:r>
              <a:rPr lang="en-US" sz="1100" b="1" dirty="0">
                <a:solidFill>
                  <a:schemeClr val="bg1"/>
                </a:solidFill>
              </a:rPr>
              <a:t>Revenue</a:t>
            </a:r>
          </a:p>
          <a:p>
            <a:r>
              <a:rPr lang="en-US" sz="1400" b="1" dirty="0">
                <a:solidFill>
                  <a:schemeClr val="bg1"/>
                </a:solidFill>
              </a:rPr>
              <a:t>      +</a:t>
            </a:r>
          </a:p>
          <a:p>
            <a:pPr algn="ctr"/>
            <a:endParaRPr lang="en-US" sz="1000" b="1" dirty="0">
              <a:solidFill>
                <a:schemeClr val="bg1"/>
              </a:solidFill>
            </a:endParaRPr>
          </a:p>
          <a:p>
            <a:endParaRPr lang="en-US" dirty="0"/>
          </a:p>
        </p:txBody>
      </p:sp>
      <p:sp>
        <p:nvSpPr>
          <p:cNvPr id="29" name="TextBox 28">
            <a:extLst>
              <a:ext uri="{FF2B5EF4-FFF2-40B4-BE49-F238E27FC236}">
                <a16:creationId xmlns:a16="http://schemas.microsoft.com/office/drawing/2014/main" id="{31CDADD4-1682-4F8D-B9AD-3FF54720119B}"/>
              </a:ext>
            </a:extLst>
          </p:cNvPr>
          <p:cNvSpPr txBox="1"/>
          <p:nvPr/>
        </p:nvSpPr>
        <p:spPr>
          <a:xfrm>
            <a:off x="8698709" y="2026188"/>
            <a:ext cx="717717" cy="754053"/>
          </a:xfrm>
          <a:prstGeom prst="rect">
            <a:avLst/>
          </a:prstGeom>
          <a:noFill/>
          <a:ln>
            <a:noFill/>
          </a:ln>
        </p:spPr>
        <p:txBody>
          <a:bodyPr wrap="square" rtlCol="0">
            <a:spAutoFit/>
          </a:bodyPr>
          <a:lstStyle/>
          <a:p>
            <a:r>
              <a:rPr lang="en-US" sz="1100" b="1" dirty="0">
                <a:solidFill>
                  <a:schemeClr val="bg1"/>
                </a:solidFill>
              </a:rPr>
              <a:t>Increase</a:t>
            </a:r>
          </a:p>
          <a:p>
            <a:pPr algn="ctr"/>
            <a:r>
              <a:rPr lang="en-US" sz="1400" b="1" dirty="0">
                <a:solidFill>
                  <a:schemeClr val="bg1"/>
                </a:solidFill>
              </a:rPr>
              <a:t>+</a:t>
            </a:r>
          </a:p>
          <a:p>
            <a:endParaRPr lang="en-US" dirty="0"/>
          </a:p>
        </p:txBody>
      </p:sp>
      <p:sp>
        <p:nvSpPr>
          <p:cNvPr id="32" name="TextBox 31">
            <a:extLst>
              <a:ext uri="{FF2B5EF4-FFF2-40B4-BE49-F238E27FC236}">
                <a16:creationId xmlns:a16="http://schemas.microsoft.com/office/drawing/2014/main" id="{4BEA0C32-2679-4FCB-943C-73F0D10A2AA7}"/>
              </a:ext>
            </a:extLst>
          </p:cNvPr>
          <p:cNvSpPr txBox="1"/>
          <p:nvPr/>
        </p:nvSpPr>
        <p:spPr>
          <a:xfrm>
            <a:off x="6395703" y="2040423"/>
            <a:ext cx="74673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33" name="TextBox 32">
            <a:extLst>
              <a:ext uri="{FF2B5EF4-FFF2-40B4-BE49-F238E27FC236}">
                <a16:creationId xmlns:a16="http://schemas.microsoft.com/office/drawing/2014/main" id="{F667CC5D-2E98-4C3F-AAE9-5EE48E377B75}"/>
              </a:ext>
            </a:extLst>
          </p:cNvPr>
          <p:cNvSpPr txBox="1"/>
          <p:nvPr/>
        </p:nvSpPr>
        <p:spPr>
          <a:xfrm>
            <a:off x="7904633" y="2036091"/>
            <a:ext cx="873151" cy="754053"/>
          </a:xfrm>
          <a:prstGeom prst="rect">
            <a:avLst/>
          </a:prstGeom>
          <a:noFill/>
        </p:spPr>
        <p:txBody>
          <a:bodyPr wrap="square" rtlCol="0">
            <a:spAutoFit/>
          </a:bodyPr>
          <a:lstStyle/>
          <a:p>
            <a:r>
              <a:rPr lang="en-US" sz="1100" b="1" dirty="0">
                <a:solidFill>
                  <a:schemeClr val="bg1"/>
                </a:solidFill>
              </a:rPr>
              <a:t>Decrease</a:t>
            </a:r>
          </a:p>
          <a:p>
            <a:pPr algn="ctr"/>
            <a:r>
              <a:rPr lang="en-US" sz="1400" b="1" dirty="0">
                <a:solidFill>
                  <a:schemeClr val="bg1"/>
                </a:solidFill>
              </a:rPr>
              <a:t>-</a:t>
            </a:r>
          </a:p>
          <a:p>
            <a:endParaRPr lang="en-US" dirty="0"/>
          </a:p>
        </p:txBody>
      </p:sp>
      <p:sp>
        <p:nvSpPr>
          <p:cNvPr id="34" name="TextBox 33">
            <a:extLst>
              <a:ext uri="{FF2B5EF4-FFF2-40B4-BE49-F238E27FC236}">
                <a16:creationId xmlns:a16="http://schemas.microsoft.com/office/drawing/2014/main" id="{C876E978-F905-49D4-A173-6512B1AC61A9}"/>
              </a:ext>
            </a:extLst>
          </p:cNvPr>
          <p:cNvSpPr txBox="1"/>
          <p:nvPr/>
        </p:nvSpPr>
        <p:spPr>
          <a:xfrm>
            <a:off x="9511671" y="2030057"/>
            <a:ext cx="817871" cy="969496"/>
          </a:xfrm>
          <a:prstGeom prst="rect">
            <a:avLst/>
          </a:prstGeom>
          <a:noFill/>
        </p:spPr>
        <p:txBody>
          <a:bodyPr wrap="square" rtlCol="0">
            <a:spAutoFit/>
          </a:bodyPr>
          <a:lstStyle/>
          <a:p>
            <a:r>
              <a:rPr lang="en-US" sz="1100" b="1" dirty="0">
                <a:solidFill>
                  <a:schemeClr val="bg1"/>
                </a:solidFill>
              </a:rPr>
              <a:t>Expense</a:t>
            </a:r>
          </a:p>
          <a:p>
            <a:r>
              <a:rPr lang="en-US" sz="1100" b="1" dirty="0">
                <a:solidFill>
                  <a:schemeClr val="bg1"/>
                </a:solidFill>
              </a:rPr>
              <a:t>     </a:t>
            </a:r>
            <a:r>
              <a:rPr lang="en-US" dirty="0">
                <a:solidFill>
                  <a:schemeClr val="bg1"/>
                </a:solidFill>
              </a:rPr>
              <a:t> -</a:t>
            </a:r>
          </a:p>
          <a:p>
            <a:pPr algn="ctr"/>
            <a:endParaRPr lang="en-US" sz="1000" b="1" dirty="0">
              <a:solidFill>
                <a:schemeClr val="bg1"/>
              </a:solidFill>
            </a:endParaRPr>
          </a:p>
          <a:p>
            <a:endParaRPr lang="en-US" dirty="0"/>
          </a:p>
        </p:txBody>
      </p:sp>
      <p:sp>
        <p:nvSpPr>
          <p:cNvPr id="30" name="TextBox 29">
            <a:extLst>
              <a:ext uri="{FF2B5EF4-FFF2-40B4-BE49-F238E27FC236}">
                <a16:creationId xmlns:a16="http://schemas.microsoft.com/office/drawing/2014/main" id="{2594C2D5-4500-491C-95DB-CBE3C7BAC3E0}"/>
              </a:ext>
            </a:extLst>
          </p:cNvPr>
          <p:cNvSpPr txBox="1"/>
          <p:nvPr/>
        </p:nvSpPr>
        <p:spPr>
          <a:xfrm>
            <a:off x="1059261" y="2934021"/>
            <a:ext cx="722049" cy="369332"/>
          </a:xfrm>
          <a:prstGeom prst="rect">
            <a:avLst/>
          </a:prstGeom>
          <a:noFill/>
        </p:spPr>
        <p:txBody>
          <a:bodyPr wrap="square" rtlCol="0">
            <a:spAutoFit/>
          </a:bodyPr>
          <a:lstStyle/>
          <a:p>
            <a:r>
              <a:rPr lang="en-US" b="1" dirty="0"/>
              <a:t>5/9</a:t>
            </a:r>
          </a:p>
        </p:txBody>
      </p:sp>
      <p:sp>
        <p:nvSpPr>
          <p:cNvPr id="35" name="TextBox 34">
            <a:extLst>
              <a:ext uri="{FF2B5EF4-FFF2-40B4-BE49-F238E27FC236}">
                <a16:creationId xmlns:a16="http://schemas.microsoft.com/office/drawing/2014/main" id="{7E8DF7A2-0F1A-40A3-847D-658A01969315}"/>
              </a:ext>
            </a:extLst>
          </p:cNvPr>
          <p:cNvSpPr txBox="1"/>
          <p:nvPr/>
        </p:nvSpPr>
        <p:spPr>
          <a:xfrm>
            <a:off x="2473452" y="2934021"/>
            <a:ext cx="765418" cy="369332"/>
          </a:xfrm>
          <a:prstGeom prst="rect">
            <a:avLst/>
          </a:prstGeom>
          <a:noFill/>
        </p:spPr>
        <p:txBody>
          <a:bodyPr wrap="square" rtlCol="0">
            <a:spAutoFit/>
          </a:bodyPr>
          <a:lstStyle/>
          <a:p>
            <a:r>
              <a:rPr lang="en-US" b="1" dirty="0"/>
              <a:t>1,200</a:t>
            </a:r>
          </a:p>
        </p:txBody>
      </p:sp>
      <p:sp>
        <p:nvSpPr>
          <p:cNvPr id="36" name="TextBox 35">
            <a:extLst>
              <a:ext uri="{FF2B5EF4-FFF2-40B4-BE49-F238E27FC236}">
                <a16:creationId xmlns:a16="http://schemas.microsoft.com/office/drawing/2014/main" id="{63F4E44F-2A32-4368-A28D-D8D91B958436}"/>
              </a:ext>
            </a:extLst>
          </p:cNvPr>
          <p:cNvSpPr txBox="1"/>
          <p:nvPr/>
        </p:nvSpPr>
        <p:spPr>
          <a:xfrm>
            <a:off x="4803465" y="2934021"/>
            <a:ext cx="765418" cy="369332"/>
          </a:xfrm>
          <a:prstGeom prst="rect">
            <a:avLst/>
          </a:prstGeom>
          <a:noFill/>
        </p:spPr>
        <p:txBody>
          <a:bodyPr wrap="square" rtlCol="0">
            <a:spAutoFit/>
          </a:bodyPr>
          <a:lstStyle/>
          <a:p>
            <a:r>
              <a:rPr lang="en-US" b="1" dirty="0"/>
              <a:t>1,200</a:t>
            </a:r>
          </a:p>
        </p:txBody>
      </p:sp>
      <p:sp>
        <p:nvSpPr>
          <p:cNvPr id="37" name="TextBox 36">
            <a:extLst>
              <a:ext uri="{FF2B5EF4-FFF2-40B4-BE49-F238E27FC236}">
                <a16:creationId xmlns:a16="http://schemas.microsoft.com/office/drawing/2014/main" id="{D77994A6-08A1-48BD-B75C-664F1ED19CDE}"/>
              </a:ext>
            </a:extLst>
          </p:cNvPr>
          <p:cNvSpPr txBox="1"/>
          <p:nvPr/>
        </p:nvSpPr>
        <p:spPr>
          <a:xfrm>
            <a:off x="4931504" y="1656856"/>
            <a:ext cx="1046226" cy="338554"/>
          </a:xfrm>
          <a:prstGeom prst="rect">
            <a:avLst/>
          </a:prstGeom>
          <a:noFill/>
        </p:spPr>
        <p:txBody>
          <a:bodyPr wrap="square" rtlCol="0">
            <a:spAutoFit/>
          </a:bodyPr>
          <a:lstStyle/>
          <a:p>
            <a:r>
              <a:rPr lang="en-US" sz="1600" b="1" dirty="0"/>
              <a:t>Supplies</a:t>
            </a:r>
          </a:p>
        </p:txBody>
      </p:sp>
      <p:sp>
        <p:nvSpPr>
          <p:cNvPr id="38" name="TextBox 37">
            <a:extLst>
              <a:ext uri="{FF2B5EF4-FFF2-40B4-BE49-F238E27FC236}">
                <a16:creationId xmlns:a16="http://schemas.microsoft.com/office/drawing/2014/main" id="{B0AC9844-AC4A-4BBC-A5B1-D8DBA3A0907E}"/>
              </a:ext>
            </a:extLst>
          </p:cNvPr>
          <p:cNvSpPr txBox="1"/>
          <p:nvPr/>
        </p:nvSpPr>
        <p:spPr>
          <a:xfrm>
            <a:off x="917835" y="3230091"/>
            <a:ext cx="765418" cy="276999"/>
          </a:xfrm>
          <a:prstGeom prst="rect">
            <a:avLst/>
          </a:prstGeom>
          <a:noFill/>
        </p:spPr>
        <p:txBody>
          <a:bodyPr wrap="square" rtlCol="0">
            <a:spAutoFit/>
          </a:bodyPr>
          <a:lstStyle/>
          <a:p>
            <a:r>
              <a:rPr lang="en-US" sz="1200" b="1" dirty="0"/>
              <a:t>Balance</a:t>
            </a:r>
          </a:p>
        </p:txBody>
      </p:sp>
      <p:sp>
        <p:nvSpPr>
          <p:cNvPr id="39" name="TextBox 38">
            <a:extLst>
              <a:ext uri="{FF2B5EF4-FFF2-40B4-BE49-F238E27FC236}">
                <a16:creationId xmlns:a16="http://schemas.microsoft.com/office/drawing/2014/main" id="{AE3E52D0-667A-4AAE-A078-9943F334B02F}"/>
              </a:ext>
            </a:extLst>
          </p:cNvPr>
          <p:cNvSpPr txBox="1"/>
          <p:nvPr/>
        </p:nvSpPr>
        <p:spPr>
          <a:xfrm>
            <a:off x="1821398" y="3238126"/>
            <a:ext cx="765418" cy="276999"/>
          </a:xfrm>
          <a:prstGeom prst="rect">
            <a:avLst/>
          </a:prstGeom>
          <a:noFill/>
        </p:spPr>
        <p:txBody>
          <a:bodyPr wrap="square" rtlCol="0">
            <a:spAutoFit/>
          </a:bodyPr>
          <a:lstStyle/>
          <a:p>
            <a:r>
              <a:rPr lang="en-US" sz="1200" b="1" dirty="0"/>
              <a:t>6,800</a:t>
            </a:r>
          </a:p>
        </p:txBody>
      </p:sp>
      <p:graphicFrame>
        <p:nvGraphicFramePr>
          <p:cNvPr id="3" name="Table 2">
            <a:extLst>
              <a:ext uri="{FF2B5EF4-FFF2-40B4-BE49-F238E27FC236}">
                <a16:creationId xmlns:a16="http://schemas.microsoft.com/office/drawing/2014/main" id="{974A8693-732F-44FA-A1DF-3D1FF44DC6B7}"/>
              </a:ext>
            </a:extLst>
          </p:cNvPr>
          <p:cNvGraphicFramePr>
            <a:graphicFrameLocks noGrp="1"/>
          </p:cNvGraphicFramePr>
          <p:nvPr>
            <p:extLst/>
          </p:nvPr>
        </p:nvGraphicFramePr>
        <p:xfrm>
          <a:off x="1551735" y="3283168"/>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41" name="TextBox 40">
            <a:extLst>
              <a:ext uri="{FF2B5EF4-FFF2-40B4-BE49-F238E27FC236}">
                <a16:creationId xmlns:a16="http://schemas.microsoft.com/office/drawing/2014/main" id="{20786646-0A9D-4FC4-B97C-8D087A3B7F41}"/>
              </a:ext>
            </a:extLst>
          </p:cNvPr>
          <p:cNvSpPr txBox="1"/>
          <p:nvPr/>
        </p:nvSpPr>
        <p:spPr>
          <a:xfrm>
            <a:off x="1006430" y="3463980"/>
            <a:ext cx="757935" cy="369332"/>
          </a:xfrm>
          <a:prstGeom prst="rect">
            <a:avLst/>
          </a:prstGeom>
          <a:noFill/>
        </p:spPr>
        <p:txBody>
          <a:bodyPr wrap="square" rtlCol="0">
            <a:spAutoFit/>
          </a:bodyPr>
          <a:lstStyle/>
          <a:p>
            <a:r>
              <a:rPr lang="en-US" b="1" dirty="0"/>
              <a:t>5/11</a:t>
            </a:r>
          </a:p>
        </p:txBody>
      </p:sp>
      <p:sp>
        <p:nvSpPr>
          <p:cNvPr id="43" name="TextBox 42">
            <a:extLst>
              <a:ext uri="{FF2B5EF4-FFF2-40B4-BE49-F238E27FC236}">
                <a16:creationId xmlns:a16="http://schemas.microsoft.com/office/drawing/2014/main" id="{CE3BC12F-A45F-42C4-B851-8A1D3F81065B}"/>
              </a:ext>
            </a:extLst>
          </p:cNvPr>
          <p:cNvSpPr txBox="1"/>
          <p:nvPr/>
        </p:nvSpPr>
        <p:spPr>
          <a:xfrm>
            <a:off x="4776990" y="3503700"/>
            <a:ext cx="765418" cy="369332"/>
          </a:xfrm>
          <a:prstGeom prst="rect">
            <a:avLst/>
          </a:prstGeom>
          <a:noFill/>
        </p:spPr>
        <p:txBody>
          <a:bodyPr wrap="square" rtlCol="0">
            <a:spAutoFit/>
          </a:bodyPr>
          <a:lstStyle/>
          <a:p>
            <a:r>
              <a:rPr lang="en-US" b="1" dirty="0"/>
              <a:t>1,500</a:t>
            </a:r>
          </a:p>
        </p:txBody>
      </p:sp>
      <p:sp>
        <p:nvSpPr>
          <p:cNvPr id="44" name="TextBox 43">
            <a:extLst>
              <a:ext uri="{FF2B5EF4-FFF2-40B4-BE49-F238E27FC236}">
                <a16:creationId xmlns:a16="http://schemas.microsoft.com/office/drawing/2014/main" id="{E6A2C32F-9209-44DA-89A1-31B0C0354A77}"/>
              </a:ext>
            </a:extLst>
          </p:cNvPr>
          <p:cNvSpPr txBox="1"/>
          <p:nvPr/>
        </p:nvSpPr>
        <p:spPr>
          <a:xfrm>
            <a:off x="7277355" y="3503700"/>
            <a:ext cx="765418" cy="369332"/>
          </a:xfrm>
          <a:prstGeom prst="rect">
            <a:avLst/>
          </a:prstGeom>
          <a:noFill/>
        </p:spPr>
        <p:txBody>
          <a:bodyPr wrap="square" rtlCol="0">
            <a:spAutoFit/>
          </a:bodyPr>
          <a:lstStyle/>
          <a:p>
            <a:r>
              <a:rPr lang="en-US" b="1" dirty="0"/>
              <a:t>1,500</a:t>
            </a:r>
          </a:p>
        </p:txBody>
      </p:sp>
      <p:sp>
        <p:nvSpPr>
          <p:cNvPr id="48" name="TextBox 47">
            <a:extLst>
              <a:ext uri="{FF2B5EF4-FFF2-40B4-BE49-F238E27FC236}">
                <a16:creationId xmlns:a16="http://schemas.microsoft.com/office/drawing/2014/main" id="{A8AD0015-5651-4130-BB71-A1BEA119B3C0}"/>
              </a:ext>
            </a:extLst>
          </p:cNvPr>
          <p:cNvSpPr txBox="1"/>
          <p:nvPr/>
        </p:nvSpPr>
        <p:spPr>
          <a:xfrm>
            <a:off x="3879535" y="203724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49" name="TextBox 48">
            <a:extLst>
              <a:ext uri="{FF2B5EF4-FFF2-40B4-BE49-F238E27FC236}">
                <a16:creationId xmlns:a16="http://schemas.microsoft.com/office/drawing/2014/main" id="{A1233498-FF0F-4EE2-8341-159A41BD9A04}"/>
              </a:ext>
            </a:extLst>
          </p:cNvPr>
          <p:cNvSpPr txBox="1"/>
          <p:nvPr/>
        </p:nvSpPr>
        <p:spPr>
          <a:xfrm>
            <a:off x="6682828" y="1449103"/>
            <a:ext cx="1046226" cy="584775"/>
          </a:xfrm>
          <a:prstGeom prst="rect">
            <a:avLst/>
          </a:prstGeom>
          <a:noFill/>
        </p:spPr>
        <p:txBody>
          <a:bodyPr wrap="square" rtlCol="0">
            <a:spAutoFit/>
          </a:bodyPr>
          <a:lstStyle/>
          <a:p>
            <a:r>
              <a:rPr lang="en-US" sz="1600" b="1" dirty="0"/>
              <a:t>Accounts </a:t>
            </a:r>
          </a:p>
          <a:p>
            <a:r>
              <a:rPr lang="en-US" sz="1600" b="1" dirty="0"/>
              <a:t>  Payable</a:t>
            </a:r>
          </a:p>
        </p:txBody>
      </p:sp>
      <p:graphicFrame>
        <p:nvGraphicFramePr>
          <p:cNvPr id="47" name="Table 46">
            <a:extLst>
              <a:ext uri="{FF2B5EF4-FFF2-40B4-BE49-F238E27FC236}">
                <a16:creationId xmlns:a16="http://schemas.microsoft.com/office/drawing/2014/main" id="{A9DDB062-6532-4254-A13F-EE5D80B3982B}"/>
              </a:ext>
            </a:extLst>
          </p:cNvPr>
          <p:cNvGraphicFramePr>
            <a:graphicFrameLocks noGrp="1"/>
          </p:cNvGraphicFramePr>
          <p:nvPr>
            <p:extLst/>
          </p:nvPr>
        </p:nvGraphicFramePr>
        <p:xfrm>
          <a:off x="1615535" y="409581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0" name="TextBox 49">
            <a:extLst>
              <a:ext uri="{FF2B5EF4-FFF2-40B4-BE49-F238E27FC236}">
                <a16:creationId xmlns:a16="http://schemas.microsoft.com/office/drawing/2014/main" id="{6CE5386F-FACB-4925-9CBC-F77074734F07}"/>
              </a:ext>
            </a:extLst>
          </p:cNvPr>
          <p:cNvSpPr txBox="1"/>
          <p:nvPr/>
        </p:nvSpPr>
        <p:spPr>
          <a:xfrm>
            <a:off x="995715" y="3813432"/>
            <a:ext cx="757935" cy="369332"/>
          </a:xfrm>
          <a:prstGeom prst="rect">
            <a:avLst/>
          </a:prstGeom>
          <a:noFill/>
        </p:spPr>
        <p:txBody>
          <a:bodyPr wrap="square" rtlCol="0">
            <a:spAutoFit/>
          </a:bodyPr>
          <a:lstStyle/>
          <a:p>
            <a:r>
              <a:rPr lang="en-US" b="1" dirty="0"/>
              <a:t>5/14</a:t>
            </a:r>
          </a:p>
        </p:txBody>
      </p:sp>
      <p:sp>
        <p:nvSpPr>
          <p:cNvPr id="51" name="TextBox 50">
            <a:extLst>
              <a:ext uri="{FF2B5EF4-FFF2-40B4-BE49-F238E27FC236}">
                <a16:creationId xmlns:a16="http://schemas.microsoft.com/office/drawing/2014/main" id="{492BF80C-6BF5-4C6F-BAEA-4C2724A08BBE}"/>
              </a:ext>
            </a:extLst>
          </p:cNvPr>
          <p:cNvSpPr txBox="1"/>
          <p:nvPr/>
        </p:nvSpPr>
        <p:spPr>
          <a:xfrm>
            <a:off x="1717930" y="3798126"/>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2" name="TextBox 51">
            <a:extLst>
              <a:ext uri="{FF2B5EF4-FFF2-40B4-BE49-F238E27FC236}">
                <a16:creationId xmlns:a16="http://schemas.microsoft.com/office/drawing/2014/main" id="{12D4D722-F88D-4533-BD36-3834CDE6B867}"/>
              </a:ext>
            </a:extLst>
          </p:cNvPr>
          <p:cNvSpPr txBox="1"/>
          <p:nvPr/>
        </p:nvSpPr>
        <p:spPr>
          <a:xfrm>
            <a:off x="1871685" y="4072686"/>
            <a:ext cx="765418" cy="276999"/>
          </a:xfrm>
          <a:prstGeom prst="rect">
            <a:avLst/>
          </a:prstGeom>
          <a:noFill/>
        </p:spPr>
        <p:txBody>
          <a:bodyPr wrap="square" rtlCol="0">
            <a:spAutoFit/>
          </a:bodyPr>
          <a:lstStyle/>
          <a:p>
            <a:r>
              <a:rPr lang="en-US" sz="1200" b="1" dirty="0"/>
              <a:t>9,550</a:t>
            </a:r>
          </a:p>
        </p:txBody>
      </p:sp>
      <p:sp>
        <p:nvSpPr>
          <p:cNvPr id="53" name="TextBox 52">
            <a:extLst>
              <a:ext uri="{FF2B5EF4-FFF2-40B4-BE49-F238E27FC236}">
                <a16:creationId xmlns:a16="http://schemas.microsoft.com/office/drawing/2014/main" id="{1DC597C0-D4F0-4B79-B41A-46F3B39E3366}"/>
              </a:ext>
            </a:extLst>
          </p:cNvPr>
          <p:cNvSpPr txBox="1"/>
          <p:nvPr/>
        </p:nvSpPr>
        <p:spPr>
          <a:xfrm>
            <a:off x="4948517" y="3789845"/>
            <a:ext cx="765418" cy="276999"/>
          </a:xfrm>
          <a:prstGeom prst="rect">
            <a:avLst/>
          </a:prstGeom>
          <a:noFill/>
        </p:spPr>
        <p:txBody>
          <a:bodyPr wrap="square" rtlCol="0">
            <a:spAutoFit/>
          </a:bodyPr>
          <a:lstStyle/>
          <a:p>
            <a:r>
              <a:rPr lang="en-US" sz="1200" b="1" dirty="0"/>
              <a:t>2,700</a:t>
            </a:r>
          </a:p>
        </p:txBody>
      </p:sp>
      <p:graphicFrame>
        <p:nvGraphicFramePr>
          <p:cNvPr id="55" name="Table 54">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87299" y="380710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1936">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6" name="TextBox 55">
            <a:extLst>
              <a:ext uri="{FF2B5EF4-FFF2-40B4-BE49-F238E27FC236}">
                <a16:creationId xmlns:a16="http://schemas.microsoft.com/office/drawing/2014/main" id="{92BFE499-A865-4CFB-8BBC-D17FFF6B81A1}"/>
              </a:ext>
            </a:extLst>
          </p:cNvPr>
          <p:cNvSpPr txBox="1"/>
          <p:nvPr/>
        </p:nvSpPr>
        <p:spPr>
          <a:xfrm>
            <a:off x="10316848" y="3815629"/>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4" name="TextBox 53">
            <a:extLst>
              <a:ext uri="{FF2B5EF4-FFF2-40B4-BE49-F238E27FC236}">
                <a16:creationId xmlns:a16="http://schemas.microsoft.com/office/drawing/2014/main" id="{6CE5386F-FACB-4925-9CBC-F77074734F07}"/>
              </a:ext>
            </a:extLst>
          </p:cNvPr>
          <p:cNvSpPr txBox="1"/>
          <p:nvPr/>
        </p:nvSpPr>
        <p:spPr>
          <a:xfrm>
            <a:off x="995714" y="4237382"/>
            <a:ext cx="757935" cy="369332"/>
          </a:xfrm>
          <a:prstGeom prst="rect">
            <a:avLst/>
          </a:prstGeom>
          <a:noFill/>
        </p:spPr>
        <p:txBody>
          <a:bodyPr wrap="square" rtlCol="0">
            <a:spAutoFit/>
          </a:bodyPr>
          <a:lstStyle/>
          <a:p>
            <a:r>
              <a:rPr lang="en-US" b="1" dirty="0"/>
              <a:t>5/17</a:t>
            </a:r>
          </a:p>
        </p:txBody>
      </p:sp>
      <p:sp>
        <p:nvSpPr>
          <p:cNvPr id="57" name="TextBox 56">
            <a:extLst>
              <a:ext uri="{FF2B5EF4-FFF2-40B4-BE49-F238E27FC236}">
                <a16:creationId xmlns:a16="http://schemas.microsoft.com/office/drawing/2014/main" id="{7E8DF7A2-0F1A-40A3-847D-658A01969315}"/>
              </a:ext>
            </a:extLst>
          </p:cNvPr>
          <p:cNvSpPr txBox="1"/>
          <p:nvPr/>
        </p:nvSpPr>
        <p:spPr>
          <a:xfrm>
            <a:off x="5742233" y="4231673"/>
            <a:ext cx="765418" cy="369332"/>
          </a:xfrm>
          <a:prstGeom prst="rect">
            <a:avLst/>
          </a:prstGeom>
          <a:noFill/>
        </p:spPr>
        <p:txBody>
          <a:bodyPr wrap="square" rtlCol="0">
            <a:spAutoFit/>
          </a:bodyPr>
          <a:lstStyle/>
          <a:p>
            <a:r>
              <a:rPr lang="en-US" b="1" dirty="0"/>
              <a:t>300</a:t>
            </a:r>
          </a:p>
        </p:txBody>
      </p:sp>
      <p:sp>
        <p:nvSpPr>
          <p:cNvPr id="58" name="TextBox 57">
            <a:extLst>
              <a:ext uri="{FF2B5EF4-FFF2-40B4-BE49-F238E27FC236}">
                <a16:creationId xmlns:a16="http://schemas.microsoft.com/office/drawing/2014/main" id="{7E8DF7A2-0F1A-40A3-847D-658A01969315}"/>
              </a:ext>
            </a:extLst>
          </p:cNvPr>
          <p:cNvSpPr txBox="1"/>
          <p:nvPr/>
        </p:nvSpPr>
        <p:spPr>
          <a:xfrm>
            <a:off x="9732482" y="4276904"/>
            <a:ext cx="765418" cy="369332"/>
          </a:xfrm>
          <a:prstGeom prst="rect">
            <a:avLst/>
          </a:prstGeom>
          <a:noFill/>
        </p:spPr>
        <p:txBody>
          <a:bodyPr wrap="square" rtlCol="0">
            <a:spAutoFit/>
          </a:bodyPr>
          <a:lstStyle/>
          <a:p>
            <a:r>
              <a:rPr lang="en-US" b="1" dirty="0"/>
              <a:t>300</a:t>
            </a:r>
          </a:p>
        </p:txBody>
      </p:sp>
      <p:graphicFrame>
        <p:nvGraphicFramePr>
          <p:cNvPr id="59" name="Table 58">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78293" y="664015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0" name="TextBox 59">
            <a:extLst>
              <a:ext uri="{FF2B5EF4-FFF2-40B4-BE49-F238E27FC236}">
                <a16:creationId xmlns:a16="http://schemas.microsoft.com/office/drawing/2014/main" id="{1DC597C0-D4F0-4B79-B41A-46F3B39E3366}"/>
              </a:ext>
            </a:extLst>
          </p:cNvPr>
          <p:cNvSpPr txBox="1"/>
          <p:nvPr/>
        </p:nvSpPr>
        <p:spPr>
          <a:xfrm>
            <a:off x="4990168" y="6578301"/>
            <a:ext cx="765418" cy="276999"/>
          </a:xfrm>
          <a:prstGeom prst="rect">
            <a:avLst/>
          </a:prstGeom>
          <a:noFill/>
        </p:spPr>
        <p:txBody>
          <a:bodyPr wrap="square" rtlCol="0">
            <a:spAutoFit/>
          </a:bodyPr>
          <a:lstStyle/>
          <a:p>
            <a:r>
              <a:rPr lang="en-US" sz="1200" b="1" dirty="0"/>
              <a:t>2,400</a:t>
            </a:r>
          </a:p>
        </p:txBody>
      </p:sp>
      <p:sp>
        <p:nvSpPr>
          <p:cNvPr id="61" name="TextBox 60">
            <a:extLst>
              <a:ext uri="{FF2B5EF4-FFF2-40B4-BE49-F238E27FC236}">
                <a16:creationId xmlns:a16="http://schemas.microsoft.com/office/drawing/2014/main" id="{6CD99C10-D99C-4A15-9C8A-FFD84DEA66DC}"/>
              </a:ext>
            </a:extLst>
          </p:cNvPr>
          <p:cNvSpPr txBox="1"/>
          <p:nvPr/>
        </p:nvSpPr>
        <p:spPr>
          <a:xfrm>
            <a:off x="995713" y="4631141"/>
            <a:ext cx="757935" cy="369332"/>
          </a:xfrm>
          <a:prstGeom prst="rect">
            <a:avLst/>
          </a:prstGeom>
          <a:noFill/>
        </p:spPr>
        <p:txBody>
          <a:bodyPr wrap="square" rtlCol="0">
            <a:spAutoFit/>
          </a:bodyPr>
          <a:lstStyle/>
          <a:p>
            <a:r>
              <a:rPr lang="en-US" b="1" dirty="0"/>
              <a:t>5/20</a:t>
            </a:r>
          </a:p>
        </p:txBody>
      </p:sp>
      <p:sp>
        <p:nvSpPr>
          <p:cNvPr id="62" name="TextBox 61">
            <a:extLst>
              <a:ext uri="{FF2B5EF4-FFF2-40B4-BE49-F238E27FC236}">
                <a16:creationId xmlns:a16="http://schemas.microsoft.com/office/drawing/2014/main" id="{A7DFFCD3-1411-4234-BB9B-9D3EE9778F58}"/>
              </a:ext>
            </a:extLst>
          </p:cNvPr>
          <p:cNvSpPr txBox="1"/>
          <p:nvPr/>
        </p:nvSpPr>
        <p:spPr>
          <a:xfrm>
            <a:off x="1891500" y="4635695"/>
            <a:ext cx="581952" cy="369332"/>
          </a:xfrm>
          <a:prstGeom prst="rect">
            <a:avLst/>
          </a:prstGeom>
          <a:noFill/>
        </p:spPr>
        <p:txBody>
          <a:bodyPr wrap="square" rtlCol="0">
            <a:spAutoFit/>
          </a:bodyPr>
          <a:lstStyle/>
          <a:p>
            <a:r>
              <a:rPr lang="en-US" b="1" dirty="0"/>
              <a:t>600</a:t>
            </a:r>
          </a:p>
        </p:txBody>
      </p:sp>
      <p:sp>
        <p:nvSpPr>
          <p:cNvPr id="63" name="TextBox 62">
            <a:extLst>
              <a:ext uri="{FF2B5EF4-FFF2-40B4-BE49-F238E27FC236}">
                <a16:creationId xmlns:a16="http://schemas.microsoft.com/office/drawing/2014/main" id="{93C5C5B4-A566-468B-BDB9-E946A9D7B55A}"/>
              </a:ext>
            </a:extLst>
          </p:cNvPr>
          <p:cNvSpPr txBox="1"/>
          <p:nvPr/>
        </p:nvSpPr>
        <p:spPr>
          <a:xfrm>
            <a:off x="3263259" y="4632968"/>
            <a:ext cx="735321" cy="369332"/>
          </a:xfrm>
          <a:prstGeom prst="rect">
            <a:avLst/>
          </a:prstGeom>
          <a:noFill/>
        </p:spPr>
        <p:txBody>
          <a:bodyPr wrap="square" rtlCol="0">
            <a:spAutoFit/>
          </a:bodyPr>
          <a:lstStyle/>
          <a:p>
            <a:r>
              <a:rPr lang="en-US" b="1" dirty="0"/>
              <a:t>1,400</a:t>
            </a:r>
          </a:p>
        </p:txBody>
      </p:sp>
      <p:sp>
        <p:nvSpPr>
          <p:cNvPr id="64" name="TextBox 63">
            <a:extLst>
              <a:ext uri="{FF2B5EF4-FFF2-40B4-BE49-F238E27FC236}">
                <a16:creationId xmlns:a16="http://schemas.microsoft.com/office/drawing/2014/main" id="{377DAE6D-49A0-4CA7-8DE9-B8764524C70F}"/>
              </a:ext>
            </a:extLst>
          </p:cNvPr>
          <p:cNvSpPr txBox="1"/>
          <p:nvPr/>
        </p:nvSpPr>
        <p:spPr>
          <a:xfrm>
            <a:off x="10364129" y="4601005"/>
            <a:ext cx="714058" cy="369332"/>
          </a:xfrm>
          <a:prstGeom prst="rect">
            <a:avLst/>
          </a:prstGeom>
          <a:noFill/>
        </p:spPr>
        <p:txBody>
          <a:bodyPr wrap="square" rtlCol="0">
            <a:spAutoFit/>
          </a:bodyPr>
          <a:lstStyle/>
          <a:p>
            <a:r>
              <a:rPr lang="en-US" b="1" dirty="0"/>
              <a:t>2,000</a:t>
            </a:r>
          </a:p>
        </p:txBody>
      </p:sp>
      <p:graphicFrame>
        <p:nvGraphicFramePr>
          <p:cNvPr id="66" name="Table 65">
            <a:extLst>
              <a:ext uri="{FF2B5EF4-FFF2-40B4-BE49-F238E27FC236}">
                <a16:creationId xmlns:a16="http://schemas.microsoft.com/office/drawing/2014/main" id="{9A6291D1-DDEE-486D-8B10-3C24F14E8FEC}"/>
              </a:ext>
            </a:extLst>
          </p:cNvPr>
          <p:cNvGraphicFramePr>
            <a:graphicFrameLocks noGrp="1"/>
          </p:cNvGraphicFramePr>
          <p:nvPr>
            <p:extLst/>
          </p:nvPr>
        </p:nvGraphicFramePr>
        <p:xfrm>
          <a:off x="1600298" y="497333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8" name="TextBox 67">
            <a:extLst>
              <a:ext uri="{FF2B5EF4-FFF2-40B4-BE49-F238E27FC236}">
                <a16:creationId xmlns:a16="http://schemas.microsoft.com/office/drawing/2014/main" id="{4A2D6B6F-0A0F-4743-94A8-B35B51775888}"/>
              </a:ext>
            </a:extLst>
          </p:cNvPr>
          <p:cNvSpPr txBox="1"/>
          <p:nvPr/>
        </p:nvSpPr>
        <p:spPr>
          <a:xfrm>
            <a:off x="1813424" y="4956218"/>
            <a:ext cx="1060903" cy="276999"/>
          </a:xfrm>
          <a:prstGeom prst="rect">
            <a:avLst/>
          </a:prstGeom>
          <a:noFill/>
        </p:spPr>
        <p:txBody>
          <a:bodyPr wrap="square" rtlCol="0">
            <a:spAutoFit/>
          </a:bodyPr>
          <a:lstStyle/>
          <a:p>
            <a:r>
              <a:rPr lang="en-US" sz="1200" b="1" dirty="0"/>
              <a:t>10,150</a:t>
            </a:r>
          </a:p>
        </p:txBody>
      </p:sp>
      <p:sp>
        <p:nvSpPr>
          <p:cNvPr id="65" name="TextBox 64">
            <a:extLst>
              <a:ext uri="{FF2B5EF4-FFF2-40B4-BE49-F238E27FC236}">
                <a16:creationId xmlns:a16="http://schemas.microsoft.com/office/drawing/2014/main" id="{C59962E9-768E-4DAC-87D9-097622D758E3}"/>
              </a:ext>
            </a:extLst>
          </p:cNvPr>
          <p:cNvSpPr txBox="1"/>
          <p:nvPr/>
        </p:nvSpPr>
        <p:spPr>
          <a:xfrm>
            <a:off x="1006058" y="5191862"/>
            <a:ext cx="757935" cy="369332"/>
          </a:xfrm>
          <a:prstGeom prst="rect">
            <a:avLst/>
          </a:prstGeom>
          <a:noFill/>
        </p:spPr>
        <p:txBody>
          <a:bodyPr wrap="square" rtlCol="0">
            <a:spAutoFit/>
          </a:bodyPr>
          <a:lstStyle/>
          <a:p>
            <a:r>
              <a:rPr lang="en-US" b="1" dirty="0"/>
              <a:t>5/23</a:t>
            </a:r>
          </a:p>
        </p:txBody>
      </p:sp>
      <p:sp>
        <p:nvSpPr>
          <p:cNvPr id="67" name="TextBox 66">
            <a:extLst>
              <a:ext uri="{FF2B5EF4-FFF2-40B4-BE49-F238E27FC236}">
                <a16:creationId xmlns:a16="http://schemas.microsoft.com/office/drawing/2014/main" id="{2E8BED10-2D13-474A-8A7F-C935BE07E8AC}"/>
              </a:ext>
            </a:extLst>
          </p:cNvPr>
          <p:cNvSpPr txBox="1"/>
          <p:nvPr/>
        </p:nvSpPr>
        <p:spPr>
          <a:xfrm>
            <a:off x="2475303" y="5186105"/>
            <a:ext cx="765418" cy="369332"/>
          </a:xfrm>
          <a:prstGeom prst="rect">
            <a:avLst/>
          </a:prstGeom>
          <a:noFill/>
        </p:spPr>
        <p:txBody>
          <a:bodyPr wrap="square" rtlCol="0">
            <a:spAutoFit/>
          </a:bodyPr>
          <a:lstStyle/>
          <a:p>
            <a:r>
              <a:rPr lang="en-US" b="1" dirty="0"/>
              <a:t>2,100</a:t>
            </a:r>
          </a:p>
        </p:txBody>
      </p:sp>
      <p:graphicFrame>
        <p:nvGraphicFramePr>
          <p:cNvPr id="69" name="Table 68">
            <a:extLst>
              <a:ext uri="{FF2B5EF4-FFF2-40B4-BE49-F238E27FC236}">
                <a16:creationId xmlns:a16="http://schemas.microsoft.com/office/drawing/2014/main" id="{A45B89A1-7BD0-4D73-A441-D623B5298CC1}"/>
              </a:ext>
            </a:extLst>
          </p:cNvPr>
          <p:cNvGraphicFramePr>
            <a:graphicFrameLocks noGrp="1"/>
          </p:cNvGraphicFramePr>
          <p:nvPr>
            <p:extLst/>
          </p:nvPr>
        </p:nvGraphicFramePr>
        <p:xfrm>
          <a:off x="1577121"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0" name="TextBox 69">
            <a:extLst>
              <a:ext uri="{FF2B5EF4-FFF2-40B4-BE49-F238E27FC236}">
                <a16:creationId xmlns:a16="http://schemas.microsoft.com/office/drawing/2014/main" id="{D63FC45D-7B0A-48DF-8CA2-20EF6392532D}"/>
              </a:ext>
            </a:extLst>
          </p:cNvPr>
          <p:cNvSpPr txBox="1"/>
          <p:nvPr/>
        </p:nvSpPr>
        <p:spPr>
          <a:xfrm>
            <a:off x="1891500" y="5412261"/>
            <a:ext cx="1060903" cy="276999"/>
          </a:xfrm>
          <a:prstGeom prst="rect">
            <a:avLst/>
          </a:prstGeom>
          <a:noFill/>
        </p:spPr>
        <p:txBody>
          <a:bodyPr wrap="square" rtlCol="0">
            <a:spAutoFit/>
          </a:bodyPr>
          <a:lstStyle/>
          <a:p>
            <a:r>
              <a:rPr lang="en-US" sz="1200" b="1" dirty="0"/>
              <a:t>8,050</a:t>
            </a:r>
          </a:p>
        </p:txBody>
      </p:sp>
      <p:sp>
        <p:nvSpPr>
          <p:cNvPr id="71" name="TextBox 70">
            <a:extLst>
              <a:ext uri="{FF2B5EF4-FFF2-40B4-BE49-F238E27FC236}">
                <a16:creationId xmlns:a16="http://schemas.microsoft.com/office/drawing/2014/main" id="{B2C45F71-A84F-4369-AF8D-6101F724E523}"/>
              </a:ext>
            </a:extLst>
          </p:cNvPr>
          <p:cNvSpPr txBox="1"/>
          <p:nvPr/>
        </p:nvSpPr>
        <p:spPr>
          <a:xfrm>
            <a:off x="9564124" y="5196012"/>
            <a:ext cx="765418" cy="369332"/>
          </a:xfrm>
          <a:prstGeom prst="rect">
            <a:avLst/>
          </a:prstGeom>
          <a:noFill/>
        </p:spPr>
        <p:txBody>
          <a:bodyPr wrap="square" rtlCol="0">
            <a:spAutoFit/>
          </a:bodyPr>
          <a:lstStyle/>
          <a:p>
            <a:r>
              <a:rPr lang="en-US" b="1" dirty="0"/>
              <a:t>1,200</a:t>
            </a:r>
          </a:p>
        </p:txBody>
      </p:sp>
      <p:sp>
        <p:nvSpPr>
          <p:cNvPr id="72" name="TextBox 71">
            <a:extLst>
              <a:ext uri="{FF2B5EF4-FFF2-40B4-BE49-F238E27FC236}">
                <a16:creationId xmlns:a16="http://schemas.microsoft.com/office/drawing/2014/main" id="{8E60B4B6-229C-465B-8ED7-69223C35F1EE}"/>
              </a:ext>
            </a:extLst>
          </p:cNvPr>
          <p:cNvSpPr txBox="1"/>
          <p:nvPr/>
        </p:nvSpPr>
        <p:spPr>
          <a:xfrm>
            <a:off x="6712312" y="5181428"/>
            <a:ext cx="565043" cy="369332"/>
          </a:xfrm>
          <a:prstGeom prst="rect">
            <a:avLst/>
          </a:prstGeom>
          <a:noFill/>
        </p:spPr>
        <p:txBody>
          <a:bodyPr wrap="square" rtlCol="0">
            <a:spAutoFit/>
          </a:bodyPr>
          <a:lstStyle/>
          <a:p>
            <a:r>
              <a:rPr lang="en-US" b="1" dirty="0"/>
              <a:t>900</a:t>
            </a:r>
          </a:p>
        </p:txBody>
      </p:sp>
      <p:sp>
        <p:nvSpPr>
          <p:cNvPr id="73" name="TextBox 72">
            <a:extLst>
              <a:ext uri="{FF2B5EF4-FFF2-40B4-BE49-F238E27FC236}">
                <a16:creationId xmlns:a16="http://schemas.microsoft.com/office/drawing/2014/main" id="{68460607-06AF-4167-AA5E-D10E515B6784}"/>
              </a:ext>
            </a:extLst>
          </p:cNvPr>
          <p:cNvSpPr txBox="1"/>
          <p:nvPr/>
        </p:nvSpPr>
        <p:spPr>
          <a:xfrm>
            <a:off x="1020923" y="5632829"/>
            <a:ext cx="757935" cy="369332"/>
          </a:xfrm>
          <a:prstGeom prst="rect">
            <a:avLst/>
          </a:prstGeom>
          <a:noFill/>
        </p:spPr>
        <p:txBody>
          <a:bodyPr wrap="square" rtlCol="0">
            <a:spAutoFit/>
          </a:bodyPr>
          <a:lstStyle/>
          <a:p>
            <a:r>
              <a:rPr lang="en-US" b="1" dirty="0"/>
              <a:t>5/26</a:t>
            </a:r>
          </a:p>
        </p:txBody>
      </p:sp>
      <p:graphicFrame>
        <p:nvGraphicFramePr>
          <p:cNvPr id="74" name="Table 73">
            <a:extLst>
              <a:ext uri="{FF2B5EF4-FFF2-40B4-BE49-F238E27FC236}">
                <a16:creationId xmlns:a16="http://schemas.microsoft.com/office/drawing/2014/main" id="{F98723C8-169E-4B0F-B008-E6FACD472FEB}"/>
              </a:ext>
            </a:extLst>
          </p:cNvPr>
          <p:cNvGraphicFramePr>
            <a:graphicFrameLocks noGrp="1"/>
          </p:cNvGraphicFramePr>
          <p:nvPr>
            <p:extLst/>
          </p:nvPr>
        </p:nvGraphicFramePr>
        <p:xfrm>
          <a:off x="7154047"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5" name="TextBox 74">
            <a:extLst>
              <a:ext uri="{FF2B5EF4-FFF2-40B4-BE49-F238E27FC236}">
                <a16:creationId xmlns:a16="http://schemas.microsoft.com/office/drawing/2014/main" id="{C1AA915C-32A8-4D81-9D44-A3AC1A6EB3EB}"/>
              </a:ext>
            </a:extLst>
          </p:cNvPr>
          <p:cNvSpPr txBox="1"/>
          <p:nvPr/>
        </p:nvSpPr>
        <p:spPr>
          <a:xfrm>
            <a:off x="7525836" y="5383932"/>
            <a:ext cx="765418" cy="276999"/>
          </a:xfrm>
          <a:prstGeom prst="rect">
            <a:avLst/>
          </a:prstGeom>
          <a:noFill/>
        </p:spPr>
        <p:txBody>
          <a:bodyPr wrap="square" rtlCol="0">
            <a:spAutoFit/>
          </a:bodyPr>
          <a:lstStyle/>
          <a:p>
            <a:r>
              <a:rPr lang="en-US" sz="1200" b="1" dirty="0"/>
              <a:t>600</a:t>
            </a:r>
          </a:p>
        </p:txBody>
      </p:sp>
      <p:sp>
        <p:nvSpPr>
          <p:cNvPr id="76" name="TextBox 75">
            <a:extLst>
              <a:ext uri="{FF2B5EF4-FFF2-40B4-BE49-F238E27FC236}">
                <a16:creationId xmlns:a16="http://schemas.microsoft.com/office/drawing/2014/main" id="{BF1CC0AF-C518-4F1E-83DA-2BA33D579F24}"/>
              </a:ext>
            </a:extLst>
          </p:cNvPr>
          <p:cNvSpPr txBox="1"/>
          <p:nvPr/>
        </p:nvSpPr>
        <p:spPr>
          <a:xfrm>
            <a:off x="7277355" y="5560271"/>
            <a:ext cx="765418" cy="369332"/>
          </a:xfrm>
          <a:prstGeom prst="rect">
            <a:avLst/>
          </a:prstGeom>
          <a:noFill/>
        </p:spPr>
        <p:txBody>
          <a:bodyPr wrap="square" rtlCol="0">
            <a:spAutoFit/>
          </a:bodyPr>
          <a:lstStyle/>
          <a:p>
            <a:r>
              <a:rPr lang="en-US" b="1" dirty="0"/>
              <a:t>1,000</a:t>
            </a:r>
          </a:p>
        </p:txBody>
      </p:sp>
      <p:sp>
        <p:nvSpPr>
          <p:cNvPr id="77" name="TextBox 76">
            <a:extLst>
              <a:ext uri="{FF2B5EF4-FFF2-40B4-BE49-F238E27FC236}">
                <a16:creationId xmlns:a16="http://schemas.microsoft.com/office/drawing/2014/main" id="{E48642D5-3430-482C-A7B9-8F6CC04A13EE}"/>
              </a:ext>
            </a:extLst>
          </p:cNvPr>
          <p:cNvSpPr txBox="1"/>
          <p:nvPr/>
        </p:nvSpPr>
        <p:spPr>
          <a:xfrm>
            <a:off x="9574840" y="5550591"/>
            <a:ext cx="765418" cy="369332"/>
          </a:xfrm>
          <a:prstGeom prst="rect">
            <a:avLst/>
          </a:prstGeom>
          <a:noFill/>
        </p:spPr>
        <p:txBody>
          <a:bodyPr wrap="square" rtlCol="0">
            <a:spAutoFit/>
          </a:bodyPr>
          <a:lstStyle/>
          <a:p>
            <a:r>
              <a:rPr lang="en-US" b="1" dirty="0"/>
              <a:t>1,000</a:t>
            </a:r>
          </a:p>
        </p:txBody>
      </p:sp>
      <p:graphicFrame>
        <p:nvGraphicFramePr>
          <p:cNvPr id="78" name="Table 77">
            <a:extLst>
              <a:ext uri="{FF2B5EF4-FFF2-40B4-BE49-F238E27FC236}">
                <a16:creationId xmlns:a16="http://schemas.microsoft.com/office/drawing/2014/main" id="{AAF49545-887A-4E4A-B5B6-7DA35045ED3F}"/>
              </a:ext>
            </a:extLst>
          </p:cNvPr>
          <p:cNvGraphicFramePr>
            <a:graphicFrameLocks noGrp="1"/>
          </p:cNvGraphicFramePr>
          <p:nvPr>
            <p:extLst/>
          </p:nvPr>
        </p:nvGraphicFramePr>
        <p:xfrm>
          <a:off x="7186156" y="6645389"/>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9" name="TextBox 78">
            <a:extLst>
              <a:ext uri="{FF2B5EF4-FFF2-40B4-BE49-F238E27FC236}">
                <a16:creationId xmlns:a16="http://schemas.microsoft.com/office/drawing/2014/main" id="{14577372-AB49-4F1E-B1E3-DED18BE98069}"/>
              </a:ext>
            </a:extLst>
          </p:cNvPr>
          <p:cNvSpPr txBox="1"/>
          <p:nvPr/>
        </p:nvSpPr>
        <p:spPr>
          <a:xfrm>
            <a:off x="7456622" y="6565696"/>
            <a:ext cx="765418" cy="276999"/>
          </a:xfrm>
          <a:prstGeom prst="rect">
            <a:avLst/>
          </a:prstGeom>
          <a:noFill/>
        </p:spPr>
        <p:txBody>
          <a:bodyPr wrap="square" rtlCol="0">
            <a:spAutoFit/>
          </a:bodyPr>
          <a:lstStyle/>
          <a:p>
            <a:r>
              <a:rPr lang="en-US" sz="1200" b="1" dirty="0"/>
              <a:t>1,600</a:t>
            </a:r>
          </a:p>
        </p:txBody>
      </p:sp>
      <p:sp>
        <p:nvSpPr>
          <p:cNvPr id="80" name="TextBox 79">
            <a:extLst>
              <a:ext uri="{FF2B5EF4-FFF2-40B4-BE49-F238E27FC236}">
                <a16:creationId xmlns:a16="http://schemas.microsoft.com/office/drawing/2014/main" id="{C863B0EB-FEC4-4A6B-BE2E-3F084FB9AD1D}"/>
              </a:ext>
            </a:extLst>
          </p:cNvPr>
          <p:cNvSpPr txBox="1"/>
          <p:nvPr/>
        </p:nvSpPr>
        <p:spPr>
          <a:xfrm>
            <a:off x="1020923" y="5939858"/>
            <a:ext cx="757935" cy="369332"/>
          </a:xfrm>
          <a:prstGeom prst="rect">
            <a:avLst/>
          </a:prstGeom>
          <a:noFill/>
        </p:spPr>
        <p:txBody>
          <a:bodyPr wrap="square" rtlCol="0">
            <a:spAutoFit/>
          </a:bodyPr>
          <a:lstStyle/>
          <a:p>
            <a:r>
              <a:rPr lang="en-US" b="1" dirty="0"/>
              <a:t>5/31</a:t>
            </a:r>
          </a:p>
        </p:txBody>
      </p:sp>
      <p:sp>
        <p:nvSpPr>
          <p:cNvPr id="81" name="TextBox 80">
            <a:extLst>
              <a:ext uri="{FF2B5EF4-FFF2-40B4-BE49-F238E27FC236}">
                <a16:creationId xmlns:a16="http://schemas.microsoft.com/office/drawing/2014/main" id="{0960FBAA-FFC3-47B1-8F86-93417B2A1E5D}"/>
              </a:ext>
            </a:extLst>
          </p:cNvPr>
          <p:cNvSpPr txBox="1"/>
          <p:nvPr/>
        </p:nvSpPr>
        <p:spPr>
          <a:xfrm>
            <a:off x="2654074" y="5939858"/>
            <a:ext cx="735321" cy="369332"/>
          </a:xfrm>
          <a:prstGeom prst="rect">
            <a:avLst/>
          </a:prstGeom>
          <a:noFill/>
        </p:spPr>
        <p:txBody>
          <a:bodyPr wrap="square" rtlCol="0">
            <a:spAutoFit/>
          </a:bodyPr>
          <a:lstStyle/>
          <a:p>
            <a:r>
              <a:rPr lang="en-US" b="1" dirty="0"/>
              <a:t>500</a:t>
            </a:r>
          </a:p>
        </p:txBody>
      </p:sp>
      <p:sp>
        <p:nvSpPr>
          <p:cNvPr id="82" name="TextBox 81">
            <a:extLst>
              <a:ext uri="{FF2B5EF4-FFF2-40B4-BE49-F238E27FC236}">
                <a16:creationId xmlns:a16="http://schemas.microsoft.com/office/drawing/2014/main" id="{02705595-0438-4986-9C10-20A957FCFF52}"/>
              </a:ext>
            </a:extLst>
          </p:cNvPr>
          <p:cNvSpPr txBox="1"/>
          <p:nvPr/>
        </p:nvSpPr>
        <p:spPr>
          <a:xfrm>
            <a:off x="8242397" y="5939858"/>
            <a:ext cx="735321" cy="369332"/>
          </a:xfrm>
          <a:prstGeom prst="rect">
            <a:avLst/>
          </a:prstGeom>
          <a:noFill/>
        </p:spPr>
        <p:txBody>
          <a:bodyPr wrap="square" rtlCol="0">
            <a:spAutoFit/>
          </a:bodyPr>
          <a:lstStyle/>
          <a:p>
            <a:r>
              <a:rPr lang="en-US" b="1" dirty="0"/>
              <a:t>500</a:t>
            </a:r>
          </a:p>
        </p:txBody>
      </p:sp>
      <p:graphicFrame>
        <p:nvGraphicFramePr>
          <p:cNvPr id="83" name="Table 82">
            <a:extLst>
              <a:ext uri="{FF2B5EF4-FFF2-40B4-BE49-F238E27FC236}">
                <a16:creationId xmlns:a16="http://schemas.microsoft.com/office/drawing/2014/main" id="{20762EF5-AD86-4F9A-9068-4AE515604094}"/>
              </a:ext>
            </a:extLst>
          </p:cNvPr>
          <p:cNvGraphicFramePr>
            <a:graphicFrameLocks noGrp="1"/>
          </p:cNvGraphicFramePr>
          <p:nvPr>
            <p:extLst/>
          </p:nvPr>
        </p:nvGraphicFramePr>
        <p:xfrm>
          <a:off x="8684027"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84" name="Table 83">
            <a:extLst>
              <a:ext uri="{FF2B5EF4-FFF2-40B4-BE49-F238E27FC236}">
                <a16:creationId xmlns:a16="http://schemas.microsoft.com/office/drawing/2014/main" id="{7C9106D5-5BE9-47F8-B5DB-75BCF10166C6}"/>
              </a:ext>
            </a:extLst>
          </p:cNvPr>
          <p:cNvGraphicFramePr>
            <a:graphicFrameLocks noGrp="1"/>
          </p:cNvGraphicFramePr>
          <p:nvPr>
            <p:extLst/>
          </p:nvPr>
        </p:nvGraphicFramePr>
        <p:xfrm>
          <a:off x="1592806" y="623014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85" name="TextBox 84">
            <a:extLst>
              <a:ext uri="{FF2B5EF4-FFF2-40B4-BE49-F238E27FC236}">
                <a16:creationId xmlns:a16="http://schemas.microsoft.com/office/drawing/2014/main" id="{0F7816E2-EAD9-4F14-B2A4-C00F27DFBDCA}"/>
              </a:ext>
            </a:extLst>
          </p:cNvPr>
          <p:cNvSpPr txBox="1"/>
          <p:nvPr/>
        </p:nvSpPr>
        <p:spPr>
          <a:xfrm>
            <a:off x="1882724" y="6578301"/>
            <a:ext cx="765418" cy="276999"/>
          </a:xfrm>
          <a:prstGeom prst="rect">
            <a:avLst/>
          </a:prstGeom>
          <a:noFill/>
        </p:spPr>
        <p:txBody>
          <a:bodyPr wrap="square" rtlCol="0">
            <a:spAutoFit/>
          </a:bodyPr>
          <a:lstStyle/>
          <a:p>
            <a:r>
              <a:rPr lang="en-US" sz="1200" b="1" dirty="0"/>
              <a:t>7,750</a:t>
            </a:r>
          </a:p>
        </p:txBody>
      </p:sp>
      <p:sp>
        <p:nvSpPr>
          <p:cNvPr id="86" name="TextBox 85">
            <a:extLst>
              <a:ext uri="{FF2B5EF4-FFF2-40B4-BE49-F238E27FC236}">
                <a16:creationId xmlns:a16="http://schemas.microsoft.com/office/drawing/2014/main" id="{934A0127-7F70-4F22-B8E8-701946211CED}"/>
              </a:ext>
            </a:extLst>
          </p:cNvPr>
          <p:cNvSpPr txBox="1"/>
          <p:nvPr/>
        </p:nvSpPr>
        <p:spPr>
          <a:xfrm>
            <a:off x="1899721" y="6170775"/>
            <a:ext cx="765418" cy="276999"/>
          </a:xfrm>
          <a:prstGeom prst="rect">
            <a:avLst/>
          </a:prstGeom>
          <a:noFill/>
        </p:spPr>
        <p:txBody>
          <a:bodyPr wrap="square" rtlCol="0">
            <a:spAutoFit/>
          </a:bodyPr>
          <a:lstStyle/>
          <a:p>
            <a:r>
              <a:rPr lang="en-US" sz="1200" b="1" dirty="0"/>
              <a:t>7,550</a:t>
            </a:r>
          </a:p>
        </p:txBody>
      </p:sp>
      <p:sp>
        <p:nvSpPr>
          <p:cNvPr id="87" name="TextBox 86">
            <a:extLst>
              <a:ext uri="{FF2B5EF4-FFF2-40B4-BE49-F238E27FC236}">
                <a16:creationId xmlns:a16="http://schemas.microsoft.com/office/drawing/2014/main" id="{72412398-F9B5-4BCC-B007-2AE87940AD15}"/>
              </a:ext>
            </a:extLst>
          </p:cNvPr>
          <p:cNvSpPr txBox="1"/>
          <p:nvPr/>
        </p:nvSpPr>
        <p:spPr>
          <a:xfrm>
            <a:off x="8977718" y="6565696"/>
            <a:ext cx="765418" cy="276999"/>
          </a:xfrm>
          <a:prstGeom prst="rect">
            <a:avLst/>
          </a:prstGeom>
          <a:noFill/>
        </p:spPr>
        <p:txBody>
          <a:bodyPr wrap="square" rtlCol="0">
            <a:spAutoFit/>
          </a:bodyPr>
          <a:lstStyle/>
          <a:p>
            <a:r>
              <a:rPr lang="en-US" sz="1200" b="1" dirty="0"/>
              <a:t>7,500</a:t>
            </a:r>
          </a:p>
        </p:txBody>
      </p:sp>
      <p:sp>
        <p:nvSpPr>
          <p:cNvPr id="88" name="TextBox 87">
            <a:extLst>
              <a:ext uri="{FF2B5EF4-FFF2-40B4-BE49-F238E27FC236}">
                <a16:creationId xmlns:a16="http://schemas.microsoft.com/office/drawing/2014/main" id="{A9093C6B-F8C3-45CD-BAC6-D490AB1B27C8}"/>
              </a:ext>
            </a:extLst>
          </p:cNvPr>
          <p:cNvSpPr txBox="1"/>
          <p:nvPr/>
        </p:nvSpPr>
        <p:spPr>
          <a:xfrm>
            <a:off x="1027464" y="6341697"/>
            <a:ext cx="757935" cy="369332"/>
          </a:xfrm>
          <a:prstGeom prst="rect">
            <a:avLst/>
          </a:prstGeom>
          <a:noFill/>
        </p:spPr>
        <p:txBody>
          <a:bodyPr wrap="square" rtlCol="0">
            <a:spAutoFit/>
          </a:bodyPr>
          <a:lstStyle/>
          <a:p>
            <a:r>
              <a:rPr lang="en-US" b="1" dirty="0"/>
              <a:t>5/31</a:t>
            </a:r>
          </a:p>
        </p:txBody>
      </p:sp>
      <p:sp>
        <p:nvSpPr>
          <p:cNvPr id="89" name="TextBox 88">
            <a:extLst>
              <a:ext uri="{FF2B5EF4-FFF2-40B4-BE49-F238E27FC236}">
                <a16:creationId xmlns:a16="http://schemas.microsoft.com/office/drawing/2014/main" id="{8E5BA272-9DE5-4956-9A5A-7E07BCDC4FB4}"/>
              </a:ext>
            </a:extLst>
          </p:cNvPr>
          <p:cNvSpPr txBox="1"/>
          <p:nvPr/>
        </p:nvSpPr>
        <p:spPr>
          <a:xfrm>
            <a:off x="1901782" y="6350053"/>
            <a:ext cx="735321" cy="369332"/>
          </a:xfrm>
          <a:prstGeom prst="rect">
            <a:avLst/>
          </a:prstGeom>
          <a:noFill/>
        </p:spPr>
        <p:txBody>
          <a:bodyPr wrap="square" rtlCol="0">
            <a:spAutoFit/>
          </a:bodyPr>
          <a:lstStyle/>
          <a:p>
            <a:r>
              <a:rPr lang="en-US" b="1" dirty="0"/>
              <a:t>200</a:t>
            </a:r>
          </a:p>
        </p:txBody>
      </p:sp>
      <p:sp>
        <p:nvSpPr>
          <p:cNvPr id="90" name="TextBox 89">
            <a:extLst>
              <a:ext uri="{FF2B5EF4-FFF2-40B4-BE49-F238E27FC236}">
                <a16:creationId xmlns:a16="http://schemas.microsoft.com/office/drawing/2014/main" id="{C92D03D3-9264-4D79-90CB-23BDA8FEC5D9}"/>
              </a:ext>
            </a:extLst>
          </p:cNvPr>
          <p:cNvSpPr txBox="1"/>
          <p:nvPr/>
        </p:nvSpPr>
        <p:spPr>
          <a:xfrm>
            <a:off x="4195663" y="6319327"/>
            <a:ext cx="735321" cy="369332"/>
          </a:xfrm>
          <a:prstGeom prst="rect">
            <a:avLst/>
          </a:prstGeom>
          <a:noFill/>
        </p:spPr>
        <p:txBody>
          <a:bodyPr wrap="square" rtlCol="0">
            <a:spAutoFit/>
          </a:bodyPr>
          <a:lstStyle/>
          <a:p>
            <a:r>
              <a:rPr lang="en-US" b="1" dirty="0"/>
              <a:t>200</a:t>
            </a:r>
          </a:p>
        </p:txBody>
      </p:sp>
      <p:sp>
        <p:nvSpPr>
          <p:cNvPr id="91" name="TextBox 90">
            <a:extLst>
              <a:ext uri="{FF2B5EF4-FFF2-40B4-BE49-F238E27FC236}">
                <a16:creationId xmlns:a16="http://schemas.microsoft.com/office/drawing/2014/main" id="{CD0F4985-9774-49D4-97FD-71E2C2A5D0AC}"/>
              </a:ext>
            </a:extLst>
          </p:cNvPr>
          <p:cNvSpPr txBox="1"/>
          <p:nvPr/>
        </p:nvSpPr>
        <p:spPr>
          <a:xfrm>
            <a:off x="3245526" y="1486437"/>
            <a:ext cx="1258590" cy="584775"/>
          </a:xfrm>
          <a:prstGeom prst="rect">
            <a:avLst/>
          </a:prstGeom>
          <a:noFill/>
        </p:spPr>
        <p:txBody>
          <a:bodyPr wrap="square" rtlCol="0">
            <a:spAutoFit/>
          </a:bodyPr>
          <a:lstStyle/>
          <a:p>
            <a:r>
              <a:rPr lang="en-US" sz="1600" b="1" dirty="0"/>
              <a:t>   Accounts </a:t>
            </a:r>
          </a:p>
          <a:p>
            <a:r>
              <a:rPr lang="en-US" sz="1600" b="1" dirty="0"/>
              <a:t>  Receivable</a:t>
            </a:r>
          </a:p>
        </p:txBody>
      </p:sp>
      <p:sp>
        <p:nvSpPr>
          <p:cNvPr id="92" name="TextBox 91">
            <a:extLst>
              <a:ext uri="{FF2B5EF4-FFF2-40B4-BE49-F238E27FC236}">
                <a16:creationId xmlns:a16="http://schemas.microsoft.com/office/drawing/2014/main" id="{4DE1E56D-33A3-413E-9F19-47A718FA4EBF}"/>
              </a:ext>
            </a:extLst>
          </p:cNvPr>
          <p:cNvSpPr txBox="1"/>
          <p:nvPr/>
        </p:nvSpPr>
        <p:spPr>
          <a:xfrm>
            <a:off x="3440057" y="6585643"/>
            <a:ext cx="765418" cy="276999"/>
          </a:xfrm>
          <a:prstGeom prst="rect">
            <a:avLst/>
          </a:prstGeom>
          <a:noFill/>
        </p:spPr>
        <p:txBody>
          <a:bodyPr wrap="square" rtlCol="0">
            <a:spAutoFit/>
          </a:bodyPr>
          <a:lstStyle/>
          <a:p>
            <a:r>
              <a:rPr lang="en-US" sz="1200" b="1" dirty="0"/>
              <a:t>1,200</a:t>
            </a:r>
          </a:p>
        </p:txBody>
      </p:sp>
      <p:sp>
        <p:nvSpPr>
          <p:cNvPr id="93" name="TextBox 92">
            <a:extLst>
              <a:ext uri="{FF2B5EF4-FFF2-40B4-BE49-F238E27FC236}">
                <a16:creationId xmlns:a16="http://schemas.microsoft.com/office/drawing/2014/main" id="{F8FEABD2-427C-4218-A55B-F5175DEC4616}"/>
              </a:ext>
            </a:extLst>
          </p:cNvPr>
          <p:cNvSpPr txBox="1"/>
          <p:nvPr/>
        </p:nvSpPr>
        <p:spPr>
          <a:xfrm>
            <a:off x="9744357" y="6565696"/>
            <a:ext cx="765418" cy="276999"/>
          </a:xfrm>
          <a:prstGeom prst="rect">
            <a:avLst/>
          </a:prstGeom>
          <a:noFill/>
        </p:spPr>
        <p:txBody>
          <a:bodyPr wrap="square" rtlCol="0">
            <a:spAutoFit/>
          </a:bodyPr>
          <a:lstStyle/>
          <a:p>
            <a:r>
              <a:rPr lang="en-US" sz="1200" b="1" dirty="0"/>
              <a:t>2,500</a:t>
            </a:r>
          </a:p>
        </p:txBody>
      </p:sp>
      <p:sp>
        <p:nvSpPr>
          <p:cNvPr id="94" name="TextBox 93">
            <a:extLst>
              <a:ext uri="{FF2B5EF4-FFF2-40B4-BE49-F238E27FC236}">
                <a16:creationId xmlns:a16="http://schemas.microsoft.com/office/drawing/2014/main" id="{454E818B-D5E5-4A4A-8B28-DD8080ED583A}"/>
              </a:ext>
            </a:extLst>
          </p:cNvPr>
          <p:cNvSpPr txBox="1"/>
          <p:nvPr/>
        </p:nvSpPr>
        <p:spPr>
          <a:xfrm>
            <a:off x="10510322" y="6566933"/>
            <a:ext cx="765418" cy="276999"/>
          </a:xfrm>
          <a:prstGeom prst="rect">
            <a:avLst/>
          </a:prstGeom>
          <a:noFill/>
        </p:spPr>
        <p:txBody>
          <a:bodyPr wrap="square" rtlCol="0">
            <a:spAutoFit/>
          </a:bodyPr>
          <a:lstStyle/>
          <a:p>
            <a:r>
              <a:rPr lang="en-US" sz="1200" b="1" dirty="0"/>
              <a:t>4,750</a:t>
            </a:r>
          </a:p>
        </p:txBody>
      </p:sp>
      <p:graphicFrame>
        <p:nvGraphicFramePr>
          <p:cNvPr id="95" name="Table 94">
            <a:extLst>
              <a:ext uri="{FF2B5EF4-FFF2-40B4-BE49-F238E27FC236}">
                <a16:creationId xmlns:a16="http://schemas.microsoft.com/office/drawing/2014/main" id="{76BC2FE0-0C32-4211-9F5A-A4A87D559EC2}"/>
              </a:ext>
            </a:extLst>
          </p:cNvPr>
          <p:cNvGraphicFramePr>
            <a:graphicFrameLocks noGrp="1"/>
          </p:cNvGraphicFramePr>
          <p:nvPr>
            <p:extLst/>
          </p:nvPr>
        </p:nvGraphicFramePr>
        <p:xfrm>
          <a:off x="1571691" y="6641011"/>
          <a:ext cx="757288" cy="365760"/>
        </p:xfrm>
        <a:graphic>
          <a:graphicData uri="http://schemas.openxmlformats.org/drawingml/2006/table">
            <a:tbl>
              <a:tblPr/>
              <a:tblGrid>
                <a:gridCol w="75728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7" name="Table 96">
            <a:extLst>
              <a:ext uri="{FF2B5EF4-FFF2-40B4-BE49-F238E27FC236}">
                <a16:creationId xmlns:a16="http://schemas.microsoft.com/office/drawing/2014/main" id="{D694B5D6-4F26-4F53-8882-39D28738BCEF}"/>
              </a:ext>
            </a:extLst>
          </p:cNvPr>
          <p:cNvGraphicFramePr>
            <a:graphicFrameLocks noGrp="1"/>
          </p:cNvGraphicFramePr>
          <p:nvPr>
            <p:extLst/>
          </p:nvPr>
        </p:nvGraphicFramePr>
        <p:xfrm>
          <a:off x="9451569" y="6630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8" name="Table 97">
            <a:extLst>
              <a:ext uri="{FF2B5EF4-FFF2-40B4-BE49-F238E27FC236}">
                <a16:creationId xmlns:a16="http://schemas.microsoft.com/office/drawing/2014/main" id="{0CE6ACBC-981D-4E76-8D1E-7C3A09708FB8}"/>
              </a:ext>
            </a:extLst>
          </p:cNvPr>
          <p:cNvGraphicFramePr>
            <a:graphicFrameLocks noGrp="1"/>
          </p:cNvGraphicFramePr>
          <p:nvPr>
            <p:extLst/>
          </p:nvPr>
        </p:nvGraphicFramePr>
        <p:xfrm>
          <a:off x="3134054"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9" name="Table 98">
            <a:extLst>
              <a:ext uri="{FF2B5EF4-FFF2-40B4-BE49-F238E27FC236}">
                <a16:creationId xmlns:a16="http://schemas.microsoft.com/office/drawing/2014/main" id="{5D169DAC-63C8-41D5-B402-629D2EB3A57F}"/>
              </a:ext>
            </a:extLst>
          </p:cNvPr>
          <p:cNvGraphicFramePr>
            <a:graphicFrameLocks noGrp="1"/>
          </p:cNvGraphicFramePr>
          <p:nvPr>
            <p:extLst/>
          </p:nvPr>
        </p:nvGraphicFramePr>
        <p:xfrm>
          <a:off x="10207717" y="662483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9" name="Rectangle 8"/>
          <p:cNvSpPr/>
          <p:nvPr/>
        </p:nvSpPr>
        <p:spPr>
          <a:xfrm>
            <a:off x="3150972" y="-38701"/>
            <a:ext cx="554773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Five Basic Data Arrangements</a:t>
            </a:r>
            <a:endParaRPr lang="en-US" sz="2800" dirty="0">
              <a:solidFill>
                <a:schemeClr val="accent1">
                  <a:lumMod val="50000"/>
                </a:schemeClr>
              </a:solidFill>
              <a:latin typeface="Times" panose="02020603050405020304" pitchFamily="18" charset="0"/>
              <a:ea typeface="MS Mincho"/>
              <a:cs typeface="Times New Roman" panose="02020603050405020304" pitchFamily="18" charset="0"/>
            </a:endParaRPr>
          </a:p>
        </p:txBody>
      </p:sp>
      <p:sp>
        <p:nvSpPr>
          <p:cNvPr id="23" name="Rectangle 22"/>
          <p:cNvSpPr/>
          <p:nvPr/>
        </p:nvSpPr>
        <p:spPr>
          <a:xfrm>
            <a:off x="1091370" y="600930"/>
            <a:ext cx="13512431" cy="1754326"/>
          </a:xfrm>
          <a:prstGeom prst="rect">
            <a:avLst/>
          </a:prstGeom>
        </p:spPr>
        <p:txBody>
          <a:bodyPr wrap="square">
            <a:spAutoFit/>
          </a:bodyPr>
          <a:lstStyle/>
          <a:p>
            <a:r>
              <a:rPr lang="en-US" b="1" dirty="0"/>
              <a:t>4. See the historical detail of each item: </a:t>
            </a:r>
            <a:r>
              <a:rPr lang="en-US" dirty="0"/>
              <a:t> If you look in any item column you can see all increases and</a:t>
            </a:r>
          </a:p>
          <a:p>
            <a:r>
              <a:rPr lang="en-US" dirty="0"/>
              <a:t>     decreases for that item.</a:t>
            </a:r>
          </a:p>
          <a:p>
            <a:r>
              <a:rPr lang="en-US" dirty="0"/>
              <a:t> </a:t>
            </a:r>
          </a:p>
          <a:p>
            <a:br>
              <a:rPr lang="en-US" dirty="0"/>
            </a:br>
            <a:r>
              <a:rPr lang="en-US" dirty="0"/>
              <a:t> </a:t>
            </a: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133393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C32382-02EA-4A78-B253-BB052B7F4981}"/>
              </a:ext>
            </a:extLst>
          </p:cNvPr>
          <p:cNvGraphicFramePr>
            <a:graphicFrameLocks noGrp="1"/>
          </p:cNvGraphicFramePr>
          <p:nvPr>
            <p:extLst/>
          </p:nvPr>
        </p:nvGraphicFramePr>
        <p:xfrm>
          <a:off x="1539295" y="2026187"/>
          <a:ext cx="4659107" cy="4831807"/>
        </p:xfrm>
        <a:graphic>
          <a:graphicData uri="http://schemas.openxmlformats.org/drawingml/2006/table">
            <a:tbl>
              <a:tblPr firstRow="1" bandRow="1">
                <a:tableStyleId>{5C22544A-7EE6-4342-B048-85BDC9FD1C3A}</a:tableStyleId>
              </a:tblPr>
              <a:tblGrid>
                <a:gridCol w="795649">
                  <a:extLst>
                    <a:ext uri="{9D8B030D-6E8A-4147-A177-3AD203B41FA5}">
                      <a16:colId xmlns:a16="http://schemas.microsoft.com/office/drawing/2014/main" val="3022953582"/>
                    </a:ext>
                  </a:extLst>
                </a:gridCol>
                <a:gridCol w="767274">
                  <a:extLst>
                    <a:ext uri="{9D8B030D-6E8A-4147-A177-3AD203B41FA5}">
                      <a16:colId xmlns:a16="http://schemas.microsoft.com/office/drawing/2014/main" val="3882599105"/>
                    </a:ext>
                  </a:extLst>
                </a:gridCol>
                <a:gridCol w="774046">
                  <a:extLst>
                    <a:ext uri="{9D8B030D-6E8A-4147-A177-3AD203B41FA5}">
                      <a16:colId xmlns:a16="http://schemas.microsoft.com/office/drawing/2014/main" val="1151896857"/>
                    </a:ext>
                  </a:extLst>
                </a:gridCol>
                <a:gridCol w="774046">
                  <a:extLst>
                    <a:ext uri="{9D8B030D-6E8A-4147-A177-3AD203B41FA5}">
                      <a16:colId xmlns:a16="http://schemas.microsoft.com/office/drawing/2014/main" val="1788540601"/>
                    </a:ext>
                  </a:extLst>
                </a:gridCol>
                <a:gridCol w="774046">
                  <a:extLst>
                    <a:ext uri="{9D8B030D-6E8A-4147-A177-3AD203B41FA5}">
                      <a16:colId xmlns:a16="http://schemas.microsoft.com/office/drawing/2014/main" val="4086622036"/>
                    </a:ext>
                  </a:extLst>
                </a:gridCol>
                <a:gridCol w="774046">
                  <a:extLst>
                    <a:ext uri="{9D8B030D-6E8A-4147-A177-3AD203B41FA5}">
                      <a16:colId xmlns:a16="http://schemas.microsoft.com/office/drawing/2014/main" val="2458802061"/>
                    </a:ext>
                  </a:extLst>
                </a:gridCol>
              </a:tblGrid>
              <a:tr h="643207">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7150">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7150">
                <a:tc>
                  <a:txBody>
                    <a:bodyPr/>
                    <a:lstStyle/>
                    <a:p>
                      <a:endParaRPr lang="en-US"/>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8" name="TextBox 7">
            <a:extLst>
              <a:ext uri="{FF2B5EF4-FFF2-40B4-BE49-F238E27FC236}">
                <a16:creationId xmlns:a16="http://schemas.microsoft.com/office/drawing/2014/main" id="{5DA19369-3B30-4F9F-BD6F-9DF81E2EF967}"/>
              </a:ext>
            </a:extLst>
          </p:cNvPr>
          <p:cNvSpPr txBox="1"/>
          <p:nvPr/>
        </p:nvSpPr>
        <p:spPr>
          <a:xfrm>
            <a:off x="1692250" y="2574698"/>
            <a:ext cx="765418" cy="369332"/>
          </a:xfrm>
          <a:prstGeom prst="rect">
            <a:avLst/>
          </a:prstGeom>
          <a:noFill/>
        </p:spPr>
        <p:txBody>
          <a:bodyPr wrap="square" rtlCol="0">
            <a:spAutoFit/>
          </a:bodyPr>
          <a:lstStyle/>
          <a:p>
            <a:r>
              <a:rPr lang="en-US" b="1" dirty="0"/>
              <a:t>8,000</a:t>
            </a:r>
          </a:p>
        </p:txBody>
      </p:sp>
      <p:sp>
        <p:nvSpPr>
          <p:cNvPr id="10" name="TextBox 9">
            <a:extLst>
              <a:ext uri="{FF2B5EF4-FFF2-40B4-BE49-F238E27FC236}">
                <a16:creationId xmlns:a16="http://schemas.microsoft.com/office/drawing/2014/main" id="{87005556-FB17-4CDF-BE6E-64E39438CCCA}"/>
              </a:ext>
            </a:extLst>
          </p:cNvPr>
          <p:cNvSpPr txBox="1"/>
          <p:nvPr/>
        </p:nvSpPr>
        <p:spPr>
          <a:xfrm>
            <a:off x="1987324" y="1676792"/>
            <a:ext cx="666750" cy="338554"/>
          </a:xfrm>
          <a:prstGeom prst="rect">
            <a:avLst/>
          </a:prstGeom>
          <a:noFill/>
        </p:spPr>
        <p:txBody>
          <a:bodyPr wrap="square" rtlCol="0">
            <a:spAutoFit/>
          </a:bodyPr>
          <a:lstStyle/>
          <a:p>
            <a:r>
              <a:rPr lang="en-US" sz="1600" b="1" dirty="0"/>
              <a:t>Cash</a:t>
            </a:r>
          </a:p>
        </p:txBody>
      </p:sp>
      <p:sp>
        <p:nvSpPr>
          <p:cNvPr id="11" name="TextBox 10">
            <a:extLst>
              <a:ext uri="{FF2B5EF4-FFF2-40B4-BE49-F238E27FC236}">
                <a16:creationId xmlns:a16="http://schemas.microsoft.com/office/drawing/2014/main" id="{F2FCCEF2-6863-4AE1-9BE3-0D948E09E4CC}"/>
              </a:ext>
            </a:extLst>
          </p:cNvPr>
          <p:cNvSpPr txBox="1"/>
          <p:nvPr/>
        </p:nvSpPr>
        <p:spPr>
          <a:xfrm>
            <a:off x="1518621" y="2039878"/>
            <a:ext cx="781675"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2" name="TextBox 11">
            <a:extLst>
              <a:ext uri="{FF2B5EF4-FFF2-40B4-BE49-F238E27FC236}">
                <a16:creationId xmlns:a16="http://schemas.microsoft.com/office/drawing/2014/main" id="{E1B61305-F594-4252-ADB6-E800F9294B80}"/>
              </a:ext>
            </a:extLst>
          </p:cNvPr>
          <p:cNvSpPr txBox="1"/>
          <p:nvPr/>
        </p:nvSpPr>
        <p:spPr>
          <a:xfrm>
            <a:off x="2367361" y="2036286"/>
            <a:ext cx="75552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13" name="TextBox 12">
            <a:extLst>
              <a:ext uri="{FF2B5EF4-FFF2-40B4-BE49-F238E27FC236}">
                <a16:creationId xmlns:a16="http://schemas.microsoft.com/office/drawing/2014/main" id="{29B07D78-93B0-4485-93FD-478CEC1C7EC9}"/>
              </a:ext>
            </a:extLst>
          </p:cNvPr>
          <p:cNvSpPr txBox="1"/>
          <p:nvPr/>
        </p:nvSpPr>
        <p:spPr>
          <a:xfrm>
            <a:off x="7374822" y="1896435"/>
            <a:ext cx="73935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4" name="TextBox 13">
            <a:extLst>
              <a:ext uri="{FF2B5EF4-FFF2-40B4-BE49-F238E27FC236}">
                <a16:creationId xmlns:a16="http://schemas.microsoft.com/office/drawing/2014/main" id="{CC87DC5C-8ED3-47FD-B5F0-1853482368D1}"/>
              </a:ext>
            </a:extLst>
          </p:cNvPr>
          <p:cNvSpPr txBox="1"/>
          <p:nvPr/>
        </p:nvSpPr>
        <p:spPr>
          <a:xfrm>
            <a:off x="5346275" y="204042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6" name="TextBox 15">
            <a:extLst>
              <a:ext uri="{FF2B5EF4-FFF2-40B4-BE49-F238E27FC236}">
                <a16:creationId xmlns:a16="http://schemas.microsoft.com/office/drawing/2014/main" id="{3D192B61-0BE5-4282-95B6-3130C259866C}"/>
              </a:ext>
            </a:extLst>
          </p:cNvPr>
          <p:cNvSpPr txBox="1"/>
          <p:nvPr/>
        </p:nvSpPr>
        <p:spPr>
          <a:xfrm>
            <a:off x="3128080" y="2033721"/>
            <a:ext cx="755526" cy="784830"/>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7" name="TextBox 16">
            <a:extLst>
              <a:ext uri="{FF2B5EF4-FFF2-40B4-BE49-F238E27FC236}">
                <a16:creationId xmlns:a16="http://schemas.microsoft.com/office/drawing/2014/main" id="{66EC8F0C-CFA1-41B7-A522-F364CC136F19}"/>
              </a:ext>
            </a:extLst>
          </p:cNvPr>
          <p:cNvSpPr txBox="1"/>
          <p:nvPr/>
        </p:nvSpPr>
        <p:spPr>
          <a:xfrm>
            <a:off x="4662479" y="2035663"/>
            <a:ext cx="746132" cy="677108"/>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sz="1100" dirty="0"/>
          </a:p>
        </p:txBody>
      </p:sp>
      <p:graphicFrame>
        <p:nvGraphicFramePr>
          <p:cNvPr id="15" name="Table 14">
            <a:extLst>
              <a:ext uri="{FF2B5EF4-FFF2-40B4-BE49-F238E27FC236}">
                <a16:creationId xmlns:a16="http://schemas.microsoft.com/office/drawing/2014/main" id="{4D96FF9E-69E8-4BB2-A2A7-03626BB2EC6E}"/>
              </a:ext>
            </a:extLst>
          </p:cNvPr>
          <p:cNvGraphicFramePr>
            <a:graphicFrameLocks noGrp="1"/>
          </p:cNvGraphicFramePr>
          <p:nvPr>
            <p:extLst/>
          </p:nvPr>
        </p:nvGraphicFramePr>
        <p:xfrm>
          <a:off x="6375863" y="2039878"/>
          <a:ext cx="4588002" cy="4831807"/>
        </p:xfrm>
        <a:graphic>
          <a:graphicData uri="http://schemas.openxmlformats.org/drawingml/2006/table">
            <a:tbl>
              <a:tblPr firstRow="1" bandRow="1">
                <a:tableStyleId>{5C22544A-7EE6-4342-B048-85BDC9FD1C3A}</a:tableStyleId>
              </a:tblPr>
              <a:tblGrid>
                <a:gridCol w="776837">
                  <a:extLst>
                    <a:ext uri="{9D8B030D-6E8A-4147-A177-3AD203B41FA5}">
                      <a16:colId xmlns:a16="http://schemas.microsoft.com/office/drawing/2014/main" val="3022953582"/>
                    </a:ext>
                  </a:extLst>
                </a:gridCol>
                <a:gridCol w="762233">
                  <a:extLst>
                    <a:ext uri="{9D8B030D-6E8A-4147-A177-3AD203B41FA5}">
                      <a16:colId xmlns:a16="http://schemas.microsoft.com/office/drawing/2014/main" val="3882599105"/>
                    </a:ext>
                  </a:extLst>
                </a:gridCol>
                <a:gridCol w="762233">
                  <a:extLst>
                    <a:ext uri="{9D8B030D-6E8A-4147-A177-3AD203B41FA5}">
                      <a16:colId xmlns:a16="http://schemas.microsoft.com/office/drawing/2014/main" val="1151896857"/>
                    </a:ext>
                  </a:extLst>
                </a:gridCol>
                <a:gridCol w="762233">
                  <a:extLst>
                    <a:ext uri="{9D8B030D-6E8A-4147-A177-3AD203B41FA5}">
                      <a16:colId xmlns:a16="http://schemas.microsoft.com/office/drawing/2014/main" val="1788540601"/>
                    </a:ext>
                  </a:extLst>
                </a:gridCol>
                <a:gridCol w="762233">
                  <a:extLst>
                    <a:ext uri="{9D8B030D-6E8A-4147-A177-3AD203B41FA5}">
                      <a16:colId xmlns:a16="http://schemas.microsoft.com/office/drawing/2014/main" val="4086622036"/>
                    </a:ext>
                  </a:extLst>
                </a:gridCol>
                <a:gridCol w="762233">
                  <a:extLst>
                    <a:ext uri="{9D8B030D-6E8A-4147-A177-3AD203B41FA5}">
                      <a16:colId xmlns:a16="http://schemas.microsoft.com/office/drawing/2014/main" val="2458802061"/>
                    </a:ext>
                  </a:extLst>
                </a:gridCol>
              </a:tblGrid>
              <a:tr h="660143">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2916">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2" name="TextBox 1">
            <a:extLst>
              <a:ext uri="{FF2B5EF4-FFF2-40B4-BE49-F238E27FC236}">
                <a16:creationId xmlns:a16="http://schemas.microsoft.com/office/drawing/2014/main" id="{BDBE253E-CB9E-4E1F-83FD-994316925EA1}"/>
              </a:ext>
            </a:extLst>
          </p:cNvPr>
          <p:cNvSpPr txBox="1"/>
          <p:nvPr/>
        </p:nvSpPr>
        <p:spPr>
          <a:xfrm>
            <a:off x="8365334" y="1662488"/>
            <a:ext cx="1266825" cy="338554"/>
          </a:xfrm>
          <a:prstGeom prst="rect">
            <a:avLst/>
          </a:prstGeom>
          <a:noFill/>
        </p:spPr>
        <p:txBody>
          <a:bodyPr wrap="square" rtlCol="0">
            <a:spAutoFit/>
          </a:bodyPr>
          <a:lstStyle/>
          <a:p>
            <a:r>
              <a:rPr lang="en-US" sz="1600" b="1" dirty="0"/>
              <a:t>Capital</a:t>
            </a:r>
          </a:p>
        </p:txBody>
      </p:sp>
      <p:sp>
        <p:nvSpPr>
          <p:cNvPr id="25" name="TextBox 24">
            <a:extLst>
              <a:ext uri="{FF2B5EF4-FFF2-40B4-BE49-F238E27FC236}">
                <a16:creationId xmlns:a16="http://schemas.microsoft.com/office/drawing/2014/main" id="{3CEFE3F4-09F2-4A59-931F-3A54F9E78878}"/>
              </a:ext>
            </a:extLst>
          </p:cNvPr>
          <p:cNvSpPr txBox="1"/>
          <p:nvPr/>
        </p:nvSpPr>
        <p:spPr>
          <a:xfrm>
            <a:off x="9626206" y="1506146"/>
            <a:ext cx="1266825" cy="584775"/>
          </a:xfrm>
          <a:prstGeom prst="rect">
            <a:avLst/>
          </a:prstGeom>
          <a:noFill/>
        </p:spPr>
        <p:txBody>
          <a:bodyPr wrap="square" rtlCol="0">
            <a:spAutoFit/>
          </a:bodyPr>
          <a:lstStyle/>
          <a:p>
            <a:r>
              <a:rPr lang="en-US" sz="1600" b="1" dirty="0"/>
              <a:t>Operational </a:t>
            </a:r>
          </a:p>
          <a:p>
            <a:r>
              <a:rPr lang="en-US" sz="1600" b="1" dirty="0"/>
              <a:t>    Change</a:t>
            </a:r>
          </a:p>
        </p:txBody>
      </p:sp>
      <p:sp>
        <p:nvSpPr>
          <p:cNvPr id="6" name="TextBox 5">
            <a:extLst>
              <a:ext uri="{FF2B5EF4-FFF2-40B4-BE49-F238E27FC236}">
                <a16:creationId xmlns:a16="http://schemas.microsoft.com/office/drawing/2014/main" id="{4CBCA121-DEFA-44FB-8EE3-F3A6F11B69EC}"/>
              </a:ext>
            </a:extLst>
          </p:cNvPr>
          <p:cNvSpPr txBox="1"/>
          <p:nvPr/>
        </p:nvSpPr>
        <p:spPr>
          <a:xfrm>
            <a:off x="1091370" y="2570510"/>
            <a:ext cx="757935" cy="369332"/>
          </a:xfrm>
          <a:prstGeom prst="rect">
            <a:avLst/>
          </a:prstGeom>
          <a:noFill/>
        </p:spPr>
        <p:txBody>
          <a:bodyPr wrap="square" rtlCol="0">
            <a:spAutoFit/>
          </a:bodyPr>
          <a:lstStyle/>
          <a:p>
            <a:r>
              <a:rPr lang="en-US" b="1" dirty="0"/>
              <a:t>5/5</a:t>
            </a:r>
          </a:p>
        </p:txBody>
      </p:sp>
      <p:sp>
        <p:nvSpPr>
          <p:cNvPr id="22" name="TextBox 21">
            <a:extLst>
              <a:ext uri="{FF2B5EF4-FFF2-40B4-BE49-F238E27FC236}">
                <a16:creationId xmlns:a16="http://schemas.microsoft.com/office/drawing/2014/main" id="{1D68F77F-BC77-44BA-BDE4-08EBC5D1B316}"/>
              </a:ext>
            </a:extLst>
          </p:cNvPr>
          <p:cNvSpPr txBox="1"/>
          <p:nvPr/>
        </p:nvSpPr>
        <p:spPr>
          <a:xfrm>
            <a:off x="8813034" y="2574698"/>
            <a:ext cx="706654" cy="369332"/>
          </a:xfrm>
          <a:prstGeom prst="rect">
            <a:avLst/>
          </a:prstGeom>
          <a:noFill/>
        </p:spPr>
        <p:txBody>
          <a:bodyPr wrap="square" rtlCol="0">
            <a:spAutoFit/>
          </a:bodyPr>
          <a:lstStyle/>
          <a:p>
            <a:r>
              <a:rPr lang="en-US" b="1" dirty="0"/>
              <a:t>8,000</a:t>
            </a:r>
          </a:p>
        </p:txBody>
      </p:sp>
      <p:sp>
        <p:nvSpPr>
          <p:cNvPr id="27" name="TextBox 26">
            <a:extLst>
              <a:ext uri="{FF2B5EF4-FFF2-40B4-BE49-F238E27FC236}">
                <a16:creationId xmlns:a16="http://schemas.microsoft.com/office/drawing/2014/main" id="{36A2C6E8-6749-4CC8-97C0-A666911A3C4A}"/>
              </a:ext>
            </a:extLst>
          </p:cNvPr>
          <p:cNvSpPr txBox="1"/>
          <p:nvPr/>
        </p:nvSpPr>
        <p:spPr>
          <a:xfrm>
            <a:off x="7186156" y="2036583"/>
            <a:ext cx="713409"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28" name="TextBox 27">
            <a:extLst>
              <a:ext uri="{FF2B5EF4-FFF2-40B4-BE49-F238E27FC236}">
                <a16:creationId xmlns:a16="http://schemas.microsoft.com/office/drawing/2014/main" id="{FA8728FE-81B6-4D2F-83FE-73399413F141}"/>
              </a:ext>
            </a:extLst>
          </p:cNvPr>
          <p:cNvSpPr txBox="1"/>
          <p:nvPr/>
        </p:nvSpPr>
        <p:spPr>
          <a:xfrm>
            <a:off x="10232661" y="2039878"/>
            <a:ext cx="752635" cy="907941"/>
          </a:xfrm>
          <a:prstGeom prst="rect">
            <a:avLst/>
          </a:prstGeom>
          <a:noFill/>
          <a:ln>
            <a:noFill/>
          </a:ln>
        </p:spPr>
        <p:txBody>
          <a:bodyPr wrap="square" rtlCol="0">
            <a:spAutoFit/>
          </a:bodyPr>
          <a:lstStyle/>
          <a:p>
            <a:r>
              <a:rPr lang="en-US" sz="1100" b="1" dirty="0">
                <a:solidFill>
                  <a:schemeClr val="bg1"/>
                </a:solidFill>
              </a:rPr>
              <a:t>Revenue</a:t>
            </a:r>
          </a:p>
          <a:p>
            <a:r>
              <a:rPr lang="en-US" sz="1400" b="1" dirty="0">
                <a:solidFill>
                  <a:schemeClr val="bg1"/>
                </a:solidFill>
              </a:rPr>
              <a:t>      +</a:t>
            </a:r>
          </a:p>
          <a:p>
            <a:pPr algn="ctr"/>
            <a:endParaRPr lang="en-US" sz="1000" b="1" dirty="0">
              <a:solidFill>
                <a:schemeClr val="bg1"/>
              </a:solidFill>
            </a:endParaRPr>
          </a:p>
          <a:p>
            <a:endParaRPr lang="en-US" dirty="0"/>
          </a:p>
        </p:txBody>
      </p:sp>
      <p:sp>
        <p:nvSpPr>
          <p:cNvPr id="29" name="TextBox 28">
            <a:extLst>
              <a:ext uri="{FF2B5EF4-FFF2-40B4-BE49-F238E27FC236}">
                <a16:creationId xmlns:a16="http://schemas.microsoft.com/office/drawing/2014/main" id="{31CDADD4-1682-4F8D-B9AD-3FF54720119B}"/>
              </a:ext>
            </a:extLst>
          </p:cNvPr>
          <p:cNvSpPr txBox="1"/>
          <p:nvPr/>
        </p:nvSpPr>
        <p:spPr>
          <a:xfrm>
            <a:off x="8698709" y="2026188"/>
            <a:ext cx="717717" cy="754053"/>
          </a:xfrm>
          <a:prstGeom prst="rect">
            <a:avLst/>
          </a:prstGeom>
          <a:noFill/>
          <a:ln>
            <a:noFill/>
          </a:ln>
        </p:spPr>
        <p:txBody>
          <a:bodyPr wrap="square" rtlCol="0">
            <a:spAutoFit/>
          </a:bodyPr>
          <a:lstStyle/>
          <a:p>
            <a:r>
              <a:rPr lang="en-US" sz="1100" b="1" dirty="0">
                <a:solidFill>
                  <a:schemeClr val="bg1"/>
                </a:solidFill>
              </a:rPr>
              <a:t>Increase</a:t>
            </a:r>
          </a:p>
          <a:p>
            <a:pPr algn="ctr"/>
            <a:r>
              <a:rPr lang="en-US" sz="1400" b="1" dirty="0">
                <a:solidFill>
                  <a:schemeClr val="bg1"/>
                </a:solidFill>
              </a:rPr>
              <a:t>+</a:t>
            </a:r>
          </a:p>
          <a:p>
            <a:endParaRPr lang="en-US" dirty="0"/>
          </a:p>
        </p:txBody>
      </p:sp>
      <p:sp>
        <p:nvSpPr>
          <p:cNvPr id="32" name="TextBox 31">
            <a:extLst>
              <a:ext uri="{FF2B5EF4-FFF2-40B4-BE49-F238E27FC236}">
                <a16:creationId xmlns:a16="http://schemas.microsoft.com/office/drawing/2014/main" id="{4BEA0C32-2679-4FCB-943C-73F0D10A2AA7}"/>
              </a:ext>
            </a:extLst>
          </p:cNvPr>
          <p:cNvSpPr txBox="1"/>
          <p:nvPr/>
        </p:nvSpPr>
        <p:spPr>
          <a:xfrm>
            <a:off x="6395703" y="2040423"/>
            <a:ext cx="74673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33" name="TextBox 32">
            <a:extLst>
              <a:ext uri="{FF2B5EF4-FFF2-40B4-BE49-F238E27FC236}">
                <a16:creationId xmlns:a16="http://schemas.microsoft.com/office/drawing/2014/main" id="{F667CC5D-2E98-4C3F-AAE9-5EE48E377B75}"/>
              </a:ext>
            </a:extLst>
          </p:cNvPr>
          <p:cNvSpPr txBox="1"/>
          <p:nvPr/>
        </p:nvSpPr>
        <p:spPr>
          <a:xfrm>
            <a:off x="7904633" y="2036091"/>
            <a:ext cx="873151" cy="754053"/>
          </a:xfrm>
          <a:prstGeom prst="rect">
            <a:avLst/>
          </a:prstGeom>
          <a:noFill/>
        </p:spPr>
        <p:txBody>
          <a:bodyPr wrap="square" rtlCol="0">
            <a:spAutoFit/>
          </a:bodyPr>
          <a:lstStyle/>
          <a:p>
            <a:r>
              <a:rPr lang="en-US" sz="1100" b="1" dirty="0">
                <a:solidFill>
                  <a:schemeClr val="bg1"/>
                </a:solidFill>
              </a:rPr>
              <a:t>Decrease</a:t>
            </a:r>
          </a:p>
          <a:p>
            <a:pPr algn="ctr"/>
            <a:r>
              <a:rPr lang="en-US" sz="1400" b="1" dirty="0">
                <a:solidFill>
                  <a:schemeClr val="bg1"/>
                </a:solidFill>
              </a:rPr>
              <a:t>-</a:t>
            </a:r>
          </a:p>
          <a:p>
            <a:endParaRPr lang="en-US" dirty="0"/>
          </a:p>
        </p:txBody>
      </p:sp>
      <p:sp>
        <p:nvSpPr>
          <p:cNvPr id="34" name="TextBox 33">
            <a:extLst>
              <a:ext uri="{FF2B5EF4-FFF2-40B4-BE49-F238E27FC236}">
                <a16:creationId xmlns:a16="http://schemas.microsoft.com/office/drawing/2014/main" id="{C876E978-F905-49D4-A173-6512B1AC61A9}"/>
              </a:ext>
            </a:extLst>
          </p:cNvPr>
          <p:cNvSpPr txBox="1"/>
          <p:nvPr/>
        </p:nvSpPr>
        <p:spPr>
          <a:xfrm>
            <a:off x="9511671" y="2030057"/>
            <a:ext cx="817871" cy="969496"/>
          </a:xfrm>
          <a:prstGeom prst="rect">
            <a:avLst/>
          </a:prstGeom>
          <a:noFill/>
        </p:spPr>
        <p:txBody>
          <a:bodyPr wrap="square" rtlCol="0">
            <a:spAutoFit/>
          </a:bodyPr>
          <a:lstStyle/>
          <a:p>
            <a:r>
              <a:rPr lang="en-US" sz="1100" b="1" dirty="0">
                <a:solidFill>
                  <a:schemeClr val="bg1"/>
                </a:solidFill>
              </a:rPr>
              <a:t>Expense</a:t>
            </a:r>
          </a:p>
          <a:p>
            <a:r>
              <a:rPr lang="en-US" sz="1100" b="1" dirty="0">
                <a:solidFill>
                  <a:schemeClr val="bg1"/>
                </a:solidFill>
              </a:rPr>
              <a:t>     </a:t>
            </a:r>
            <a:r>
              <a:rPr lang="en-US" dirty="0">
                <a:solidFill>
                  <a:schemeClr val="bg1"/>
                </a:solidFill>
              </a:rPr>
              <a:t> -</a:t>
            </a:r>
          </a:p>
          <a:p>
            <a:pPr algn="ctr"/>
            <a:endParaRPr lang="en-US" sz="1000" b="1" dirty="0">
              <a:solidFill>
                <a:schemeClr val="bg1"/>
              </a:solidFill>
            </a:endParaRPr>
          </a:p>
          <a:p>
            <a:endParaRPr lang="en-US" dirty="0"/>
          </a:p>
        </p:txBody>
      </p:sp>
      <p:sp>
        <p:nvSpPr>
          <p:cNvPr id="30" name="TextBox 29">
            <a:extLst>
              <a:ext uri="{FF2B5EF4-FFF2-40B4-BE49-F238E27FC236}">
                <a16:creationId xmlns:a16="http://schemas.microsoft.com/office/drawing/2014/main" id="{2594C2D5-4500-491C-95DB-CBE3C7BAC3E0}"/>
              </a:ext>
            </a:extLst>
          </p:cNvPr>
          <p:cNvSpPr txBox="1"/>
          <p:nvPr/>
        </p:nvSpPr>
        <p:spPr>
          <a:xfrm>
            <a:off x="1059261" y="2934021"/>
            <a:ext cx="722049" cy="369332"/>
          </a:xfrm>
          <a:prstGeom prst="rect">
            <a:avLst/>
          </a:prstGeom>
          <a:noFill/>
        </p:spPr>
        <p:txBody>
          <a:bodyPr wrap="square" rtlCol="0">
            <a:spAutoFit/>
          </a:bodyPr>
          <a:lstStyle/>
          <a:p>
            <a:r>
              <a:rPr lang="en-US" b="1" dirty="0"/>
              <a:t>5/9</a:t>
            </a:r>
          </a:p>
        </p:txBody>
      </p:sp>
      <p:sp>
        <p:nvSpPr>
          <p:cNvPr id="35" name="TextBox 34">
            <a:extLst>
              <a:ext uri="{FF2B5EF4-FFF2-40B4-BE49-F238E27FC236}">
                <a16:creationId xmlns:a16="http://schemas.microsoft.com/office/drawing/2014/main" id="{7E8DF7A2-0F1A-40A3-847D-658A01969315}"/>
              </a:ext>
            </a:extLst>
          </p:cNvPr>
          <p:cNvSpPr txBox="1"/>
          <p:nvPr/>
        </p:nvSpPr>
        <p:spPr>
          <a:xfrm>
            <a:off x="2473452" y="2934021"/>
            <a:ext cx="765418" cy="369332"/>
          </a:xfrm>
          <a:prstGeom prst="rect">
            <a:avLst/>
          </a:prstGeom>
          <a:noFill/>
        </p:spPr>
        <p:txBody>
          <a:bodyPr wrap="square" rtlCol="0">
            <a:spAutoFit/>
          </a:bodyPr>
          <a:lstStyle/>
          <a:p>
            <a:r>
              <a:rPr lang="en-US" b="1" dirty="0"/>
              <a:t>1,200</a:t>
            </a:r>
          </a:p>
        </p:txBody>
      </p:sp>
      <p:sp>
        <p:nvSpPr>
          <p:cNvPr id="36" name="TextBox 35">
            <a:extLst>
              <a:ext uri="{FF2B5EF4-FFF2-40B4-BE49-F238E27FC236}">
                <a16:creationId xmlns:a16="http://schemas.microsoft.com/office/drawing/2014/main" id="{63F4E44F-2A32-4368-A28D-D8D91B958436}"/>
              </a:ext>
            </a:extLst>
          </p:cNvPr>
          <p:cNvSpPr txBox="1"/>
          <p:nvPr/>
        </p:nvSpPr>
        <p:spPr>
          <a:xfrm>
            <a:off x="4803465" y="2934021"/>
            <a:ext cx="765418" cy="369332"/>
          </a:xfrm>
          <a:prstGeom prst="rect">
            <a:avLst/>
          </a:prstGeom>
          <a:noFill/>
        </p:spPr>
        <p:txBody>
          <a:bodyPr wrap="square" rtlCol="0">
            <a:spAutoFit/>
          </a:bodyPr>
          <a:lstStyle/>
          <a:p>
            <a:r>
              <a:rPr lang="en-US" b="1" dirty="0"/>
              <a:t>1,200</a:t>
            </a:r>
          </a:p>
        </p:txBody>
      </p:sp>
      <p:sp>
        <p:nvSpPr>
          <p:cNvPr id="37" name="TextBox 36">
            <a:extLst>
              <a:ext uri="{FF2B5EF4-FFF2-40B4-BE49-F238E27FC236}">
                <a16:creationId xmlns:a16="http://schemas.microsoft.com/office/drawing/2014/main" id="{D77994A6-08A1-48BD-B75C-664F1ED19CDE}"/>
              </a:ext>
            </a:extLst>
          </p:cNvPr>
          <p:cNvSpPr txBox="1"/>
          <p:nvPr/>
        </p:nvSpPr>
        <p:spPr>
          <a:xfrm>
            <a:off x="4931504" y="1656856"/>
            <a:ext cx="1046226" cy="338554"/>
          </a:xfrm>
          <a:prstGeom prst="rect">
            <a:avLst/>
          </a:prstGeom>
          <a:noFill/>
        </p:spPr>
        <p:txBody>
          <a:bodyPr wrap="square" rtlCol="0">
            <a:spAutoFit/>
          </a:bodyPr>
          <a:lstStyle/>
          <a:p>
            <a:r>
              <a:rPr lang="en-US" sz="1600" b="1" dirty="0"/>
              <a:t>Supplies</a:t>
            </a:r>
          </a:p>
        </p:txBody>
      </p:sp>
      <p:sp>
        <p:nvSpPr>
          <p:cNvPr id="38" name="TextBox 37">
            <a:extLst>
              <a:ext uri="{FF2B5EF4-FFF2-40B4-BE49-F238E27FC236}">
                <a16:creationId xmlns:a16="http://schemas.microsoft.com/office/drawing/2014/main" id="{B0AC9844-AC4A-4BBC-A5B1-D8DBA3A0907E}"/>
              </a:ext>
            </a:extLst>
          </p:cNvPr>
          <p:cNvSpPr txBox="1"/>
          <p:nvPr/>
        </p:nvSpPr>
        <p:spPr>
          <a:xfrm>
            <a:off x="917835" y="3230091"/>
            <a:ext cx="765418" cy="276999"/>
          </a:xfrm>
          <a:prstGeom prst="rect">
            <a:avLst/>
          </a:prstGeom>
          <a:noFill/>
        </p:spPr>
        <p:txBody>
          <a:bodyPr wrap="square" rtlCol="0">
            <a:spAutoFit/>
          </a:bodyPr>
          <a:lstStyle/>
          <a:p>
            <a:r>
              <a:rPr lang="en-US" sz="1200" b="1" dirty="0"/>
              <a:t>Balance</a:t>
            </a:r>
          </a:p>
        </p:txBody>
      </p:sp>
      <p:sp>
        <p:nvSpPr>
          <p:cNvPr id="39" name="TextBox 38">
            <a:extLst>
              <a:ext uri="{FF2B5EF4-FFF2-40B4-BE49-F238E27FC236}">
                <a16:creationId xmlns:a16="http://schemas.microsoft.com/office/drawing/2014/main" id="{AE3E52D0-667A-4AAE-A078-9943F334B02F}"/>
              </a:ext>
            </a:extLst>
          </p:cNvPr>
          <p:cNvSpPr txBox="1"/>
          <p:nvPr/>
        </p:nvSpPr>
        <p:spPr>
          <a:xfrm>
            <a:off x="1821398" y="3238126"/>
            <a:ext cx="765418" cy="276999"/>
          </a:xfrm>
          <a:prstGeom prst="rect">
            <a:avLst/>
          </a:prstGeom>
          <a:noFill/>
        </p:spPr>
        <p:txBody>
          <a:bodyPr wrap="square" rtlCol="0">
            <a:spAutoFit/>
          </a:bodyPr>
          <a:lstStyle/>
          <a:p>
            <a:r>
              <a:rPr lang="en-US" sz="1200" b="1" dirty="0"/>
              <a:t>6,800</a:t>
            </a:r>
          </a:p>
        </p:txBody>
      </p:sp>
      <p:graphicFrame>
        <p:nvGraphicFramePr>
          <p:cNvPr id="3" name="Table 2">
            <a:extLst>
              <a:ext uri="{FF2B5EF4-FFF2-40B4-BE49-F238E27FC236}">
                <a16:creationId xmlns:a16="http://schemas.microsoft.com/office/drawing/2014/main" id="{974A8693-732F-44FA-A1DF-3D1FF44DC6B7}"/>
              </a:ext>
            </a:extLst>
          </p:cNvPr>
          <p:cNvGraphicFramePr>
            <a:graphicFrameLocks noGrp="1"/>
          </p:cNvGraphicFramePr>
          <p:nvPr>
            <p:extLst/>
          </p:nvPr>
        </p:nvGraphicFramePr>
        <p:xfrm>
          <a:off x="1551735" y="3283168"/>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41" name="TextBox 40">
            <a:extLst>
              <a:ext uri="{FF2B5EF4-FFF2-40B4-BE49-F238E27FC236}">
                <a16:creationId xmlns:a16="http://schemas.microsoft.com/office/drawing/2014/main" id="{20786646-0A9D-4FC4-B97C-8D087A3B7F41}"/>
              </a:ext>
            </a:extLst>
          </p:cNvPr>
          <p:cNvSpPr txBox="1"/>
          <p:nvPr/>
        </p:nvSpPr>
        <p:spPr>
          <a:xfrm>
            <a:off x="1006430" y="3463980"/>
            <a:ext cx="757935" cy="369332"/>
          </a:xfrm>
          <a:prstGeom prst="rect">
            <a:avLst/>
          </a:prstGeom>
          <a:noFill/>
        </p:spPr>
        <p:txBody>
          <a:bodyPr wrap="square" rtlCol="0">
            <a:spAutoFit/>
          </a:bodyPr>
          <a:lstStyle/>
          <a:p>
            <a:r>
              <a:rPr lang="en-US" b="1" dirty="0"/>
              <a:t>5/11</a:t>
            </a:r>
          </a:p>
        </p:txBody>
      </p:sp>
      <p:sp>
        <p:nvSpPr>
          <p:cNvPr id="43" name="TextBox 42">
            <a:extLst>
              <a:ext uri="{FF2B5EF4-FFF2-40B4-BE49-F238E27FC236}">
                <a16:creationId xmlns:a16="http://schemas.microsoft.com/office/drawing/2014/main" id="{CE3BC12F-A45F-42C4-B851-8A1D3F81065B}"/>
              </a:ext>
            </a:extLst>
          </p:cNvPr>
          <p:cNvSpPr txBox="1"/>
          <p:nvPr/>
        </p:nvSpPr>
        <p:spPr>
          <a:xfrm>
            <a:off x="4776990" y="3503700"/>
            <a:ext cx="765418" cy="369332"/>
          </a:xfrm>
          <a:prstGeom prst="rect">
            <a:avLst/>
          </a:prstGeom>
          <a:noFill/>
        </p:spPr>
        <p:txBody>
          <a:bodyPr wrap="square" rtlCol="0">
            <a:spAutoFit/>
          </a:bodyPr>
          <a:lstStyle/>
          <a:p>
            <a:r>
              <a:rPr lang="en-US" b="1" dirty="0"/>
              <a:t>1,500</a:t>
            </a:r>
          </a:p>
        </p:txBody>
      </p:sp>
      <p:sp>
        <p:nvSpPr>
          <p:cNvPr id="44" name="TextBox 43">
            <a:extLst>
              <a:ext uri="{FF2B5EF4-FFF2-40B4-BE49-F238E27FC236}">
                <a16:creationId xmlns:a16="http://schemas.microsoft.com/office/drawing/2014/main" id="{E6A2C32F-9209-44DA-89A1-31B0C0354A77}"/>
              </a:ext>
            </a:extLst>
          </p:cNvPr>
          <p:cNvSpPr txBox="1"/>
          <p:nvPr/>
        </p:nvSpPr>
        <p:spPr>
          <a:xfrm>
            <a:off x="7277355" y="3503700"/>
            <a:ext cx="765418" cy="369332"/>
          </a:xfrm>
          <a:prstGeom prst="rect">
            <a:avLst/>
          </a:prstGeom>
          <a:noFill/>
        </p:spPr>
        <p:txBody>
          <a:bodyPr wrap="square" rtlCol="0">
            <a:spAutoFit/>
          </a:bodyPr>
          <a:lstStyle/>
          <a:p>
            <a:r>
              <a:rPr lang="en-US" b="1" dirty="0"/>
              <a:t>1,500</a:t>
            </a:r>
          </a:p>
        </p:txBody>
      </p:sp>
      <p:sp>
        <p:nvSpPr>
          <p:cNvPr id="48" name="TextBox 47">
            <a:extLst>
              <a:ext uri="{FF2B5EF4-FFF2-40B4-BE49-F238E27FC236}">
                <a16:creationId xmlns:a16="http://schemas.microsoft.com/office/drawing/2014/main" id="{A8AD0015-5651-4130-BB71-A1BEA119B3C0}"/>
              </a:ext>
            </a:extLst>
          </p:cNvPr>
          <p:cNvSpPr txBox="1"/>
          <p:nvPr/>
        </p:nvSpPr>
        <p:spPr>
          <a:xfrm>
            <a:off x="3879535" y="203724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49" name="TextBox 48">
            <a:extLst>
              <a:ext uri="{FF2B5EF4-FFF2-40B4-BE49-F238E27FC236}">
                <a16:creationId xmlns:a16="http://schemas.microsoft.com/office/drawing/2014/main" id="{A1233498-FF0F-4EE2-8341-159A41BD9A04}"/>
              </a:ext>
            </a:extLst>
          </p:cNvPr>
          <p:cNvSpPr txBox="1"/>
          <p:nvPr/>
        </p:nvSpPr>
        <p:spPr>
          <a:xfrm>
            <a:off x="6682828" y="1449103"/>
            <a:ext cx="1046226" cy="584775"/>
          </a:xfrm>
          <a:prstGeom prst="rect">
            <a:avLst/>
          </a:prstGeom>
          <a:noFill/>
        </p:spPr>
        <p:txBody>
          <a:bodyPr wrap="square" rtlCol="0">
            <a:spAutoFit/>
          </a:bodyPr>
          <a:lstStyle/>
          <a:p>
            <a:r>
              <a:rPr lang="en-US" sz="1600" b="1" dirty="0"/>
              <a:t>Accounts </a:t>
            </a:r>
          </a:p>
          <a:p>
            <a:r>
              <a:rPr lang="en-US" sz="1600" b="1" dirty="0"/>
              <a:t>  Payable</a:t>
            </a:r>
          </a:p>
        </p:txBody>
      </p:sp>
      <p:graphicFrame>
        <p:nvGraphicFramePr>
          <p:cNvPr id="47" name="Table 46">
            <a:extLst>
              <a:ext uri="{FF2B5EF4-FFF2-40B4-BE49-F238E27FC236}">
                <a16:creationId xmlns:a16="http://schemas.microsoft.com/office/drawing/2014/main" id="{A9DDB062-6532-4254-A13F-EE5D80B3982B}"/>
              </a:ext>
            </a:extLst>
          </p:cNvPr>
          <p:cNvGraphicFramePr>
            <a:graphicFrameLocks noGrp="1"/>
          </p:cNvGraphicFramePr>
          <p:nvPr>
            <p:extLst/>
          </p:nvPr>
        </p:nvGraphicFramePr>
        <p:xfrm>
          <a:off x="1615535" y="409581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0" name="TextBox 49">
            <a:extLst>
              <a:ext uri="{FF2B5EF4-FFF2-40B4-BE49-F238E27FC236}">
                <a16:creationId xmlns:a16="http://schemas.microsoft.com/office/drawing/2014/main" id="{6CE5386F-FACB-4925-9CBC-F77074734F07}"/>
              </a:ext>
            </a:extLst>
          </p:cNvPr>
          <p:cNvSpPr txBox="1"/>
          <p:nvPr/>
        </p:nvSpPr>
        <p:spPr>
          <a:xfrm>
            <a:off x="995715" y="3813432"/>
            <a:ext cx="757935" cy="369332"/>
          </a:xfrm>
          <a:prstGeom prst="rect">
            <a:avLst/>
          </a:prstGeom>
          <a:noFill/>
        </p:spPr>
        <p:txBody>
          <a:bodyPr wrap="square" rtlCol="0">
            <a:spAutoFit/>
          </a:bodyPr>
          <a:lstStyle/>
          <a:p>
            <a:r>
              <a:rPr lang="en-US" b="1" dirty="0"/>
              <a:t>5/14</a:t>
            </a:r>
          </a:p>
        </p:txBody>
      </p:sp>
      <p:sp>
        <p:nvSpPr>
          <p:cNvPr id="51" name="TextBox 50">
            <a:extLst>
              <a:ext uri="{FF2B5EF4-FFF2-40B4-BE49-F238E27FC236}">
                <a16:creationId xmlns:a16="http://schemas.microsoft.com/office/drawing/2014/main" id="{492BF80C-6BF5-4C6F-BAEA-4C2724A08BBE}"/>
              </a:ext>
            </a:extLst>
          </p:cNvPr>
          <p:cNvSpPr txBox="1"/>
          <p:nvPr/>
        </p:nvSpPr>
        <p:spPr>
          <a:xfrm>
            <a:off x="1717930" y="3798126"/>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2" name="TextBox 51">
            <a:extLst>
              <a:ext uri="{FF2B5EF4-FFF2-40B4-BE49-F238E27FC236}">
                <a16:creationId xmlns:a16="http://schemas.microsoft.com/office/drawing/2014/main" id="{12D4D722-F88D-4533-BD36-3834CDE6B867}"/>
              </a:ext>
            </a:extLst>
          </p:cNvPr>
          <p:cNvSpPr txBox="1"/>
          <p:nvPr/>
        </p:nvSpPr>
        <p:spPr>
          <a:xfrm>
            <a:off x="1871685" y="4072686"/>
            <a:ext cx="765418" cy="276999"/>
          </a:xfrm>
          <a:prstGeom prst="rect">
            <a:avLst/>
          </a:prstGeom>
          <a:noFill/>
        </p:spPr>
        <p:txBody>
          <a:bodyPr wrap="square" rtlCol="0">
            <a:spAutoFit/>
          </a:bodyPr>
          <a:lstStyle/>
          <a:p>
            <a:r>
              <a:rPr lang="en-US" sz="1200" b="1" dirty="0"/>
              <a:t>9,550</a:t>
            </a:r>
          </a:p>
        </p:txBody>
      </p:sp>
      <p:sp>
        <p:nvSpPr>
          <p:cNvPr id="53" name="TextBox 52">
            <a:extLst>
              <a:ext uri="{FF2B5EF4-FFF2-40B4-BE49-F238E27FC236}">
                <a16:creationId xmlns:a16="http://schemas.microsoft.com/office/drawing/2014/main" id="{1DC597C0-D4F0-4B79-B41A-46F3B39E3366}"/>
              </a:ext>
            </a:extLst>
          </p:cNvPr>
          <p:cNvSpPr txBox="1"/>
          <p:nvPr/>
        </p:nvSpPr>
        <p:spPr>
          <a:xfrm>
            <a:off x="4948517" y="3789845"/>
            <a:ext cx="765418" cy="276999"/>
          </a:xfrm>
          <a:prstGeom prst="rect">
            <a:avLst/>
          </a:prstGeom>
          <a:noFill/>
        </p:spPr>
        <p:txBody>
          <a:bodyPr wrap="square" rtlCol="0">
            <a:spAutoFit/>
          </a:bodyPr>
          <a:lstStyle/>
          <a:p>
            <a:r>
              <a:rPr lang="en-US" sz="1200" b="1" dirty="0"/>
              <a:t>2,700</a:t>
            </a:r>
          </a:p>
        </p:txBody>
      </p:sp>
      <p:graphicFrame>
        <p:nvGraphicFramePr>
          <p:cNvPr id="55" name="Table 54">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87299" y="380710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1936">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6" name="TextBox 55">
            <a:extLst>
              <a:ext uri="{FF2B5EF4-FFF2-40B4-BE49-F238E27FC236}">
                <a16:creationId xmlns:a16="http://schemas.microsoft.com/office/drawing/2014/main" id="{92BFE499-A865-4CFB-8BBC-D17FFF6B81A1}"/>
              </a:ext>
            </a:extLst>
          </p:cNvPr>
          <p:cNvSpPr txBox="1"/>
          <p:nvPr/>
        </p:nvSpPr>
        <p:spPr>
          <a:xfrm>
            <a:off x="10316848" y="3815629"/>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4" name="TextBox 53">
            <a:extLst>
              <a:ext uri="{FF2B5EF4-FFF2-40B4-BE49-F238E27FC236}">
                <a16:creationId xmlns:a16="http://schemas.microsoft.com/office/drawing/2014/main" id="{6CE5386F-FACB-4925-9CBC-F77074734F07}"/>
              </a:ext>
            </a:extLst>
          </p:cNvPr>
          <p:cNvSpPr txBox="1"/>
          <p:nvPr/>
        </p:nvSpPr>
        <p:spPr>
          <a:xfrm>
            <a:off x="995714" y="4237382"/>
            <a:ext cx="757935" cy="369332"/>
          </a:xfrm>
          <a:prstGeom prst="rect">
            <a:avLst/>
          </a:prstGeom>
          <a:noFill/>
        </p:spPr>
        <p:txBody>
          <a:bodyPr wrap="square" rtlCol="0">
            <a:spAutoFit/>
          </a:bodyPr>
          <a:lstStyle/>
          <a:p>
            <a:r>
              <a:rPr lang="en-US" b="1" dirty="0"/>
              <a:t>5/17</a:t>
            </a:r>
          </a:p>
        </p:txBody>
      </p:sp>
      <p:sp>
        <p:nvSpPr>
          <p:cNvPr id="57" name="TextBox 56">
            <a:extLst>
              <a:ext uri="{FF2B5EF4-FFF2-40B4-BE49-F238E27FC236}">
                <a16:creationId xmlns:a16="http://schemas.microsoft.com/office/drawing/2014/main" id="{7E8DF7A2-0F1A-40A3-847D-658A01969315}"/>
              </a:ext>
            </a:extLst>
          </p:cNvPr>
          <p:cNvSpPr txBox="1"/>
          <p:nvPr/>
        </p:nvSpPr>
        <p:spPr>
          <a:xfrm>
            <a:off x="5742233" y="4231673"/>
            <a:ext cx="765418" cy="369332"/>
          </a:xfrm>
          <a:prstGeom prst="rect">
            <a:avLst/>
          </a:prstGeom>
          <a:noFill/>
        </p:spPr>
        <p:txBody>
          <a:bodyPr wrap="square" rtlCol="0">
            <a:spAutoFit/>
          </a:bodyPr>
          <a:lstStyle/>
          <a:p>
            <a:r>
              <a:rPr lang="en-US" b="1" dirty="0"/>
              <a:t>300</a:t>
            </a:r>
          </a:p>
        </p:txBody>
      </p:sp>
      <p:sp>
        <p:nvSpPr>
          <p:cNvPr id="58" name="TextBox 57">
            <a:extLst>
              <a:ext uri="{FF2B5EF4-FFF2-40B4-BE49-F238E27FC236}">
                <a16:creationId xmlns:a16="http://schemas.microsoft.com/office/drawing/2014/main" id="{7E8DF7A2-0F1A-40A3-847D-658A01969315}"/>
              </a:ext>
            </a:extLst>
          </p:cNvPr>
          <p:cNvSpPr txBox="1"/>
          <p:nvPr/>
        </p:nvSpPr>
        <p:spPr>
          <a:xfrm>
            <a:off x="9732482" y="4276904"/>
            <a:ext cx="765418" cy="369332"/>
          </a:xfrm>
          <a:prstGeom prst="rect">
            <a:avLst/>
          </a:prstGeom>
          <a:noFill/>
        </p:spPr>
        <p:txBody>
          <a:bodyPr wrap="square" rtlCol="0">
            <a:spAutoFit/>
          </a:bodyPr>
          <a:lstStyle/>
          <a:p>
            <a:r>
              <a:rPr lang="en-US" b="1" dirty="0"/>
              <a:t>300</a:t>
            </a:r>
          </a:p>
        </p:txBody>
      </p:sp>
      <p:graphicFrame>
        <p:nvGraphicFramePr>
          <p:cNvPr id="59" name="Table 58">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78293" y="664015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0" name="TextBox 59">
            <a:extLst>
              <a:ext uri="{FF2B5EF4-FFF2-40B4-BE49-F238E27FC236}">
                <a16:creationId xmlns:a16="http://schemas.microsoft.com/office/drawing/2014/main" id="{1DC597C0-D4F0-4B79-B41A-46F3B39E3366}"/>
              </a:ext>
            </a:extLst>
          </p:cNvPr>
          <p:cNvSpPr txBox="1"/>
          <p:nvPr/>
        </p:nvSpPr>
        <p:spPr>
          <a:xfrm>
            <a:off x="4990168" y="6578301"/>
            <a:ext cx="765418" cy="276999"/>
          </a:xfrm>
          <a:prstGeom prst="rect">
            <a:avLst/>
          </a:prstGeom>
          <a:noFill/>
        </p:spPr>
        <p:txBody>
          <a:bodyPr wrap="square" rtlCol="0">
            <a:spAutoFit/>
          </a:bodyPr>
          <a:lstStyle/>
          <a:p>
            <a:r>
              <a:rPr lang="en-US" sz="1200" b="1" dirty="0"/>
              <a:t>2,400</a:t>
            </a:r>
          </a:p>
        </p:txBody>
      </p:sp>
      <p:sp>
        <p:nvSpPr>
          <p:cNvPr id="61" name="TextBox 60">
            <a:extLst>
              <a:ext uri="{FF2B5EF4-FFF2-40B4-BE49-F238E27FC236}">
                <a16:creationId xmlns:a16="http://schemas.microsoft.com/office/drawing/2014/main" id="{6CD99C10-D99C-4A15-9C8A-FFD84DEA66DC}"/>
              </a:ext>
            </a:extLst>
          </p:cNvPr>
          <p:cNvSpPr txBox="1"/>
          <p:nvPr/>
        </p:nvSpPr>
        <p:spPr>
          <a:xfrm>
            <a:off x="995713" y="4631141"/>
            <a:ext cx="757935" cy="369332"/>
          </a:xfrm>
          <a:prstGeom prst="rect">
            <a:avLst/>
          </a:prstGeom>
          <a:noFill/>
        </p:spPr>
        <p:txBody>
          <a:bodyPr wrap="square" rtlCol="0">
            <a:spAutoFit/>
          </a:bodyPr>
          <a:lstStyle/>
          <a:p>
            <a:r>
              <a:rPr lang="en-US" b="1" dirty="0"/>
              <a:t>5/20</a:t>
            </a:r>
          </a:p>
        </p:txBody>
      </p:sp>
      <p:sp>
        <p:nvSpPr>
          <p:cNvPr id="62" name="TextBox 61">
            <a:extLst>
              <a:ext uri="{FF2B5EF4-FFF2-40B4-BE49-F238E27FC236}">
                <a16:creationId xmlns:a16="http://schemas.microsoft.com/office/drawing/2014/main" id="{A7DFFCD3-1411-4234-BB9B-9D3EE9778F58}"/>
              </a:ext>
            </a:extLst>
          </p:cNvPr>
          <p:cNvSpPr txBox="1"/>
          <p:nvPr/>
        </p:nvSpPr>
        <p:spPr>
          <a:xfrm>
            <a:off x="1891500" y="4635695"/>
            <a:ext cx="581952" cy="369332"/>
          </a:xfrm>
          <a:prstGeom prst="rect">
            <a:avLst/>
          </a:prstGeom>
          <a:noFill/>
        </p:spPr>
        <p:txBody>
          <a:bodyPr wrap="square" rtlCol="0">
            <a:spAutoFit/>
          </a:bodyPr>
          <a:lstStyle/>
          <a:p>
            <a:r>
              <a:rPr lang="en-US" b="1" dirty="0"/>
              <a:t>600</a:t>
            </a:r>
          </a:p>
        </p:txBody>
      </p:sp>
      <p:sp>
        <p:nvSpPr>
          <p:cNvPr id="63" name="TextBox 62">
            <a:extLst>
              <a:ext uri="{FF2B5EF4-FFF2-40B4-BE49-F238E27FC236}">
                <a16:creationId xmlns:a16="http://schemas.microsoft.com/office/drawing/2014/main" id="{93C5C5B4-A566-468B-BDB9-E946A9D7B55A}"/>
              </a:ext>
            </a:extLst>
          </p:cNvPr>
          <p:cNvSpPr txBox="1"/>
          <p:nvPr/>
        </p:nvSpPr>
        <p:spPr>
          <a:xfrm>
            <a:off x="3263259" y="4632968"/>
            <a:ext cx="735321" cy="369332"/>
          </a:xfrm>
          <a:prstGeom prst="rect">
            <a:avLst/>
          </a:prstGeom>
          <a:noFill/>
        </p:spPr>
        <p:txBody>
          <a:bodyPr wrap="square" rtlCol="0">
            <a:spAutoFit/>
          </a:bodyPr>
          <a:lstStyle/>
          <a:p>
            <a:r>
              <a:rPr lang="en-US" b="1" dirty="0"/>
              <a:t>1,400</a:t>
            </a:r>
          </a:p>
        </p:txBody>
      </p:sp>
      <p:sp>
        <p:nvSpPr>
          <p:cNvPr id="64" name="TextBox 63">
            <a:extLst>
              <a:ext uri="{FF2B5EF4-FFF2-40B4-BE49-F238E27FC236}">
                <a16:creationId xmlns:a16="http://schemas.microsoft.com/office/drawing/2014/main" id="{377DAE6D-49A0-4CA7-8DE9-B8764524C70F}"/>
              </a:ext>
            </a:extLst>
          </p:cNvPr>
          <p:cNvSpPr txBox="1"/>
          <p:nvPr/>
        </p:nvSpPr>
        <p:spPr>
          <a:xfrm>
            <a:off x="10364129" y="4601005"/>
            <a:ext cx="714058" cy="369332"/>
          </a:xfrm>
          <a:prstGeom prst="rect">
            <a:avLst/>
          </a:prstGeom>
          <a:noFill/>
        </p:spPr>
        <p:txBody>
          <a:bodyPr wrap="square" rtlCol="0">
            <a:spAutoFit/>
          </a:bodyPr>
          <a:lstStyle/>
          <a:p>
            <a:r>
              <a:rPr lang="en-US" b="1" dirty="0"/>
              <a:t>2,000</a:t>
            </a:r>
          </a:p>
        </p:txBody>
      </p:sp>
      <p:graphicFrame>
        <p:nvGraphicFramePr>
          <p:cNvPr id="66" name="Table 65">
            <a:extLst>
              <a:ext uri="{FF2B5EF4-FFF2-40B4-BE49-F238E27FC236}">
                <a16:creationId xmlns:a16="http://schemas.microsoft.com/office/drawing/2014/main" id="{9A6291D1-DDEE-486D-8B10-3C24F14E8FEC}"/>
              </a:ext>
            </a:extLst>
          </p:cNvPr>
          <p:cNvGraphicFramePr>
            <a:graphicFrameLocks noGrp="1"/>
          </p:cNvGraphicFramePr>
          <p:nvPr>
            <p:extLst/>
          </p:nvPr>
        </p:nvGraphicFramePr>
        <p:xfrm>
          <a:off x="1600298" y="497333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8" name="TextBox 67">
            <a:extLst>
              <a:ext uri="{FF2B5EF4-FFF2-40B4-BE49-F238E27FC236}">
                <a16:creationId xmlns:a16="http://schemas.microsoft.com/office/drawing/2014/main" id="{4A2D6B6F-0A0F-4743-94A8-B35B51775888}"/>
              </a:ext>
            </a:extLst>
          </p:cNvPr>
          <p:cNvSpPr txBox="1"/>
          <p:nvPr/>
        </p:nvSpPr>
        <p:spPr>
          <a:xfrm>
            <a:off x="1813424" y="4956218"/>
            <a:ext cx="1060903" cy="276999"/>
          </a:xfrm>
          <a:prstGeom prst="rect">
            <a:avLst/>
          </a:prstGeom>
          <a:noFill/>
        </p:spPr>
        <p:txBody>
          <a:bodyPr wrap="square" rtlCol="0">
            <a:spAutoFit/>
          </a:bodyPr>
          <a:lstStyle/>
          <a:p>
            <a:r>
              <a:rPr lang="en-US" sz="1200" b="1" dirty="0"/>
              <a:t>10,150</a:t>
            </a:r>
          </a:p>
        </p:txBody>
      </p:sp>
      <p:sp>
        <p:nvSpPr>
          <p:cNvPr id="65" name="TextBox 64">
            <a:extLst>
              <a:ext uri="{FF2B5EF4-FFF2-40B4-BE49-F238E27FC236}">
                <a16:creationId xmlns:a16="http://schemas.microsoft.com/office/drawing/2014/main" id="{C59962E9-768E-4DAC-87D9-097622D758E3}"/>
              </a:ext>
            </a:extLst>
          </p:cNvPr>
          <p:cNvSpPr txBox="1"/>
          <p:nvPr/>
        </p:nvSpPr>
        <p:spPr>
          <a:xfrm>
            <a:off x="1006058" y="5191862"/>
            <a:ext cx="757935" cy="369332"/>
          </a:xfrm>
          <a:prstGeom prst="rect">
            <a:avLst/>
          </a:prstGeom>
          <a:noFill/>
        </p:spPr>
        <p:txBody>
          <a:bodyPr wrap="square" rtlCol="0">
            <a:spAutoFit/>
          </a:bodyPr>
          <a:lstStyle/>
          <a:p>
            <a:r>
              <a:rPr lang="en-US" b="1" dirty="0"/>
              <a:t>5/23</a:t>
            </a:r>
          </a:p>
        </p:txBody>
      </p:sp>
      <p:sp>
        <p:nvSpPr>
          <p:cNvPr id="67" name="TextBox 66">
            <a:extLst>
              <a:ext uri="{FF2B5EF4-FFF2-40B4-BE49-F238E27FC236}">
                <a16:creationId xmlns:a16="http://schemas.microsoft.com/office/drawing/2014/main" id="{2E8BED10-2D13-474A-8A7F-C935BE07E8AC}"/>
              </a:ext>
            </a:extLst>
          </p:cNvPr>
          <p:cNvSpPr txBox="1"/>
          <p:nvPr/>
        </p:nvSpPr>
        <p:spPr>
          <a:xfrm>
            <a:off x="2475303" y="5186105"/>
            <a:ext cx="765418" cy="369332"/>
          </a:xfrm>
          <a:prstGeom prst="rect">
            <a:avLst/>
          </a:prstGeom>
          <a:noFill/>
        </p:spPr>
        <p:txBody>
          <a:bodyPr wrap="square" rtlCol="0">
            <a:spAutoFit/>
          </a:bodyPr>
          <a:lstStyle/>
          <a:p>
            <a:r>
              <a:rPr lang="en-US" b="1" dirty="0"/>
              <a:t>2,100</a:t>
            </a:r>
          </a:p>
        </p:txBody>
      </p:sp>
      <p:graphicFrame>
        <p:nvGraphicFramePr>
          <p:cNvPr id="69" name="Table 68">
            <a:extLst>
              <a:ext uri="{FF2B5EF4-FFF2-40B4-BE49-F238E27FC236}">
                <a16:creationId xmlns:a16="http://schemas.microsoft.com/office/drawing/2014/main" id="{A45B89A1-7BD0-4D73-A441-D623B5298CC1}"/>
              </a:ext>
            </a:extLst>
          </p:cNvPr>
          <p:cNvGraphicFramePr>
            <a:graphicFrameLocks noGrp="1"/>
          </p:cNvGraphicFramePr>
          <p:nvPr>
            <p:extLst/>
          </p:nvPr>
        </p:nvGraphicFramePr>
        <p:xfrm>
          <a:off x="1577121"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0" name="TextBox 69">
            <a:extLst>
              <a:ext uri="{FF2B5EF4-FFF2-40B4-BE49-F238E27FC236}">
                <a16:creationId xmlns:a16="http://schemas.microsoft.com/office/drawing/2014/main" id="{D63FC45D-7B0A-48DF-8CA2-20EF6392532D}"/>
              </a:ext>
            </a:extLst>
          </p:cNvPr>
          <p:cNvSpPr txBox="1"/>
          <p:nvPr/>
        </p:nvSpPr>
        <p:spPr>
          <a:xfrm>
            <a:off x="1891500" y="5412261"/>
            <a:ext cx="1060903" cy="276999"/>
          </a:xfrm>
          <a:prstGeom prst="rect">
            <a:avLst/>
          </a:prstGeom>
          <a:noFill/>
        </p:spPr>
        <p:txBody>
          <a:bodyPr wrap="square" rtlCol="0">
            <a:spAutoFit/>
          </a:bodyPr>
          <a:lstStyle/>
          <a:p>
            <a:r>
              <a:rPr lang="en-US" sz="1200" b="1" dirty="0"/>
              <a:t>8,050</a:t>
            </a:r>
          </a:p>
        </p:txBody>
      </p:sp>
      <p:sp>
        <p:nvSpPr>
          <p:cNvPr id="71" name="TextBox 70">
            <a:extLst>
              <a:ext uri="{FF2B5EF4-FFF2-40B4-BE49-F238E27FC236}">
                <a16:creationId xmlns:a16="http://schemas.microsoft.com/office/drawing/2014/main" id="{B2C45F71-A84F-4369-AF8D-6101F724E523}"/>
              </a:ext>
            </a:extLst>
          </p:cNvPr>
          <p:cNvSpPr txBox="1"/>
          <p:nvPr/>
        </p:nvSpPr>
        <p:spPr>
          <a:xfrm>
            <a:off x="9564124" y="5196012"/>
            <a:ext cx="765418" cy="369332"/>
          </a:xfrm>
          <a:prstGeom prst="rect">
            <a:avLst/>
          </a:prstGeom>
          <a:noFill/>
        </p:spPr>
        <p:txBody>
          <a:bodyPr wrap="square" rtlCol="0">
            <a:spAutoFit/>
          </a:bodyPr>
          <a:lstStyle/>
          <a:p>
            <a:r>
              <a:rPr lang="en-US" b="1" dirty="0"/>
              <a:t>1,200</a:t>
            </a:r>
          </a:p>
        </p:txBody>
      </p:sp>
      <p:sp>
        <p:nvSpPr>
          <p:cNvPr id="72" name="TextBox 71">
            <a:extLst>
              <a:ext uri="{FF2B5EF4-FFF2-40B4-BE49-F238E27FC236}">
                <a16:creationId xmlns:a16="http://schemas.microsoft.com/office/drawing/2014/main" id="{8E60B4B6-229C-465B-8ED7-69223C35F1EE}"/>
              </a:ext>
            </a:extLst>
          </p:cNvPr>
          <p:cNvSpPr txBox="1"/>
          <p:nvPr/>
        </p:nvSpPr>
        <p:spPr>
          <a:xfrm>
            <a:off x="6712312" y="5181428"/>
            <a:ext cx="565043" cy="369332"/>
          </a:xfrm>
          <a:prstGeom prst="rect">
            <a:avLst/>
          </a:prstGeom>
          <a:noFill/>
        </p:spPr>
        <p:txBody>
          <a:bodyPr wrap="square" rtlCol="0">
            <a:spAutoFit/>
          </a:bodyPr>
          <a:lstStyle/>
          <a:p>
            <a:r>
              <a:rPr lang="en-US" b="1" dirty="0"/>
              <a:t>900</a:t>
            </a:r>
          </a:p>
        </p:txBody>
      </p:sp>
      <p:sp>
        <p:nvSpPr>
          <p:cNvPr id="73" name="TextBox 72">
            <a:extLst>
              <a:ext uri="{FF2B5EF4-FFF2-40B4-BE49-F238E27FC236}">
                <a16:creationId xmlns:a16="http://schemas.microsoft.com/office/drawing/2014/main" id="{68460607-06AF-4167-AA5E-D10E515B6784}"/>
              </a:ext>
            </a:extLst>
          </p:cNvPr>
          <p:cNvSpPr txBox="1"/>
          <p:nvPr/>
        </p:nvSpPr>
        <p:spPr>
          <a:xfrm>
            <a:off x="1020923" y="5632829"/>
            <a:ext cx="757935" cy="369332"/>
          </a:xfrm>
          <a:prstGeom prst="rect">
            <a:avLst/>
          </a:prstGeom>
          <a:noFill/>
        </p:spPr>
        <p:txBody>
          <a:bodyPr wrap="square" rtlCol="0">
            <a:spAutoFit/>
          </a:bodyPr>
          <a:lstStyle/>
          <a:p>
            <a:r>
              <a:rPr lang="en-US" b="1" dirty="0"/>
              <a:t>5/26</a:t>
            </a:r>
          </a:p>
        </p:txBody>
      </p:sp>
      <p:graphicFrame>
        <p:nvGraphicFramePr>
          <p:cNvPr id="74" name="Table 73">
            <a:extLst>
              <a:ext uri="{FF2B5EF4-FFF2-40B4-BE49-F238E27FC236}">
                <a16:creationId xmlns:a16="http://schemas.microsoft.com/office/drawing/2014/main" id="{F98723C8-169E-4B0F-B008-E6FACD472FEB}"/>
              </a:ext>
            </a:extLst>
          </p:cNvPr>
          <p:cNvGraphicFramePr>
            <a:graphicFrameLocks noGrp="1"/>
          </p:cNvGraphicFramePr>
          <p:nvPr>
            <p:extLst/>
          </p:nvPr>
        </p:nvGraphicFramePr>
        <p:xfrm>
          <a:off x="7154047"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5" name="TextBox 74">
            <a:extLst>
              <a:ext uri="{FF2B5EF4-FFF2-40B4-BE49-F238E27FC236}">
                <a16:creationId xmlns:a16="http://schemas.microsoft.com/office/drawing/2014/main" id="{C1AA915C-32A8-4D81-9D44-A3AC1A6EB3EB}"/>
              </a:ext>
            </a:extLst>
          </p:cNvPr>
          <p:cNvSpPr txBox="1"/>
          <p:nvPr/>
        </p:nvSpPr>
        <p:spPr>
          <a:xfrm>
            <a:off x="7525836" y="5383932"/>
            <a:ext cx="765418" cy="276999"/>
          </a:xfrm>
          <a:prstGeom prst="rect">
            <a:avLst/>
          </a:prstGeom>
          <a:noFill/>
        </p:spPr>
        <p:txBody>
          <a:bodyPr wrap="square" rtlCol="0">
            <a:spAutoFit/>
          </a:bodyPr>
          <a:lstStyle/>
          <a:p>
            <a:r>
              <a:rPr lang="en-US" sz="1200" b="1" dirty="0"/>
              <a:t>600</a:t>
            </a:r>
          </a:p>
        </p:txBody>
      </p:sp>
      <p:sp>
        <p:nvSpPr>
          <p:cNvPr id="76" name="TextBox 75">
            <a:extLst>
              <a:ext uri="{FF2B5EF4-FFF2-40B4-BE49-F238E27FC236}">
                <a16:creationId xmlns:a16="http://schemas.microsoft.com/office/drawing/2014/main" id="{BF1CC0AF-C518-4F1E-83DA-2BA33D579F24}"/>
              </a:ext>
            </a:extLst>
          </p:cNvPr>
          <p:cNvSpPr txBox="1"/>
          <p:nvPr/>
        </p:nvSpPr>
        <p:spPr>
          <a:xfrm>
            <a:off x="7277355" y="5560271"/>
            <a:ext cx="765418" cy="369332"/>
          </a:xfrm>
          <a:prstGeom prst="rect">
            <a:avLst/>
          </a:prstGeom>
          <a:noFill/>
        </p:spPr>
        <p:txBody>
          <a:bodyPr wrap="square" rtlCol="0">
            <a:spAutoFit/>
          </a:bodyPr>
          <a:lstStyle/>
          <a:p>
            <a:r>
              <a:rPr lang="en-US" b="1" dirty="0"/>
              <a:t>1,000</a:t>
            </a:r>
          </a:p>
        </p:txBody>
      </p:sp>
      <p:sp>
        <p:nvSpPr>
          <p:cNvPr id="77" name="TextBox 76">
            <a:extLst>
              <a:ext uri="{FF2B5EF4-FFF2-40B4-BE49-F238E27FC236}">
                <a16:creationId xmlns:a16="http://schemas.microsoft.com/office/drawing/2014/main" id="{E48642D5-3430-482C-A7B9-8F6CC04A13EE}"/>
              </a:ext>
            </a:extLst>
          </p:cNvPr>
          <p:cNvSpPr txBox="1"/>
          <p:nvPr/>
        </p:nvSpPr>
        <p:spPr>
          <a:xfrm>
            <a:off x="9574840" y="5550591"/>
            <a:ext cx="765418" cy="369332"/>
          </a:xfrm>
          <a:prstGeom prst="rect">
            <a:avLst/>
          </a:prstGeom>
          <a:noFill/>
        </p:spPr>
        <p:txBody>
          <a:bodyPr wrap="square" rtlCol="0">
            <a:spAutoFit/>
          </a:bodyPr>
          <a:lstStyle/>
          <a:p>
            <a:r>
              <a:rPr lang="en-US" b="1" dirty="0"/>
              <a:t>1,000</a:t>
            </a:r>
          </a:p>
        </p:txBody>
      </p:sp>
      <p:graphicFrame>
        <p:nvGraphicFramePr>
          <p:cNvPr id="78" name="Table 77">
            <a:extLst>
              <a:ext uri="{FF2B5EF4-FFF2-40B4-BE49-F238E27FC236}">
                <a16:creationId xmlns:a16="http://schemas.microsoft.com/office/drawing/2014/main" id="{AAF49545-887A-4E4A-B5B6-7DA35045ED3F}"/>
              </a:ext>
            </a:extLst>
          </p:cNvPr>
          <p:cNvGraphicFramePr>
            <a:graphicFrameLocks noGrp="1"/>
          </p:cNvGraphicFramePr>
          <p:nvPr>
            <p:extLst/>
          </p:nvPr>
        </p:nvGraphicFramePr>
        <p:xfrm>
          <a:off x="7186156" y="6645389"/>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9" name="TextBox 78">
            <a:extLst>
              <a:ext uri="{FF2B5EF4-FFF2-40B4-BE49-F238E27FC236}">
                <a16:creationId xmlns:a16="http://schemas.microsoft.com/office/drawing/2014/main" id="{14577372-AB49-4F1E-B1E3-DED18BE98069}"/>
              </a:ext>
            </a:extLst>
          </p:cNvPr>
          <p:cNvSpPr txBox="1"/>
          <p:nvPr/>
        </p:nvSpPr>
        <p:spPr>
          <a:xfrm>
            <a:off x="7456622" y="6565696"/>
            <a:ext cx="765418" cy="276999"/>
          </a:xfrm>
          <a:prstGeom prst="rect">
            <a:avLst/>
          </a:prstGeom>
          <a:noFill/>
        </p:spPr>
        <p:txBody>
          <a:bodyPr wrap="square" rtlCol="0">
            <a:spAutoFit/>
          </a:bodyPr>
          <a:lstStyle/>
          <a:p>
            <a:r>
              <a:rPr lang="en-US" sz="1200" b="1" dirty="0"/>
              <a:t>1,600</a:t>
            </a:r>
          </a:p>
        </p:txBody>
      </p:sp>
      <p:sp>
        <p:nvSpPr>
          <p:cNvPr id="80" name="TextBox 79">
            <a:extLst>
              <a:ext uri="{FF2B5EF4-FFF2-40B4-BE49-F238E27FC236}">
                <a16:creationId xmlns:a16="http://schemas.microsoft.com/office/drawing/2014/main" id="{C863B0EB-FEC4-4A6B-BE2E-3F084FB9AD1D}"/>
              </a:ext>
            </a:extLst>
          </p:cNvPr>
          <p:cNvSpPr txBox="1"/>
          <p:nvPr/>
        </p:nvSpPr>
        <p:spPr>
          <a:xfrm>
            <a:off x="1020923" y="5939858"/>
            <a:ext cx="757935" cy="369332"/>
          </a:xfrm>
          <a:prstGeom prst="rect">
            <a:avLst/>
          </a:prstGeom>
          <a:noFill/>
        </p:spPr>
        <p:txBody>
          <a:bodyPr wrap="square" rtlCol="0">
            <a:spAutoFit/>
          </a:bodyPr>
          <a:lstStyle/>
          <a:p>
            <a:r>
              <a:rPr lang="en-US" b="1" dirty="0"/>
              <a:t>5/31</a:t>
            </a:r>
          </a:p>
        </p:txBody>
      </p:sp>
      <p:sp>
        <p:nvSpPr>
          <p:cNvPr id="81" name="TextBox 80">
            <a:extLst>
              <a:ext uri="{FF2B5EF4-FFF2-40B4-BE49-F238E27FC236}">
                <a16:creationId xmlns:a16="http://schemas.microsoft.com/office/drawing/2014/main" id="{0960FBAA-FFC3-47B1-8F86-93417B2A1E5D}"/>
              </a:ext>
            </a:extLst>
          </p:cNvPr>
          <p:cNvSpPr txBox="1"/>
          <p:nvPr/>
        </p:nvSpPr>
        <p:spPr>
          <a:xfrm>
            <a:off x="2654074" y="5939858"/>
            <a:ext cx="735321" cy="369332"/>
          </a:xfrm>
          <a:prstGeom prst="rect">
            <a:avLst/>
          </a:prstGeom>
          <a:noFill/>
        </p:spPr>
        <p:txBody>
          <a:bodyPr wrap="square" rtlCol="0">
            <a:spAutoFit/>
          </a:bodyPr>
          <a:lstStyle/>
          <a:p>
            <a:r>
              <a:rPr lang="en-US" b="1" dirty="0"/>
              <a:t>500</a:t>
            </a:r>
          </a:p>
        </p:txBody>
      </p:sp>
      <p:sp>
        <p:nvSpPr>
          <p:cNvPr id="82" name="TextBox 81">
            <a:extLst>
              <a:ext uri="{FF2B5EF4-FFF2-40B4-BE49-F238E27FC236}">
                <a16:creationId xmlns:a16="http://schemas.microsoft.com/office/drawing/2014/main" id="{02705595-0438-4986-9C10-20A957FCFF52}"/>
              </a:ext>
            </a:extLst>
          </p:cNvPr>
          <p:cNvSpPr txBox="1"/>
          <p:nvPr/>
        </p:nvSpPr>
        <p:spPr>
          <a:xfrm>
            <a:off x="8242397" y="5939858"/>
            <a:ext cx="735321" cy="369332"/>
          </a:xfrm>
          <a:prstGeom prst="rect">
            <a:avLst/>
          </a:prstGeom>
          <a:noFill/>
        </p:spPr>
        <p:txBody>
          <a:bodyPr wrap="square" rtlCol="0">
            <a:spAutoFit/>
          </a:bodyPr>
          <a:lstStyle/>
          <a:p>
            <a:r>
              <a:rPr lang="en-US" b="1" dirty="0"/>
              <a:t>500</a:t>
            </a:r>
          </a:p>
        </p:txBody>
      </p:sp>
      <p:graphicFrame>
        <p:nvGraphicFramePr>
          <p:cNvPr id="83" name="Table 82">
            <a:extLst>
              <a:ext uri="{FF2B5EF4-FFF2-40B4-BE49-F238E27FC236}">
                <a16:creationId xmlns:a16="http://schemas.microsoft.com/office/drawing/2014/main" id="{20762EF5-AD86-4F9A-9068-4AE515604094}"/>
              </a:ext>
            </a:extLst>
          </p:cNvPr>
          <p:cNvGraphicFramePr>
            <a:graphicFrameLocks noGrp="1"/>
          </p:cNvGraphicFramePr>
          <p:nvPr>
            <p:extLst/>
          </p:nvPr>
        </p:nvGraphicFramePr>
        <p:xfrm>
          <a:off x="8684027"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84" name="Table 83">
            <a:extLst>
              <a:ext uri="{FF2B5EF4-FFF2-40B4-BE49-F238E27FC236}">
                <a16:creationId xmlns:a16="http://schemas.microsoft.com/office/drawing/2014/main" id="{7C9106D5-5BE9-47F8-B5DB-75BCF10166C6}"/>
              </a:ext>
            </a:extLst>
          </p:cNvPr>
          <p:cNvGraphicFramePr>
            <a:graphicFrameLocks noGrp="1"/>
          </p:cNvGraphicFramePr>
          <p:nvPr>
            <p:extLst/>
          </p:nvPr>
        </p:nvGraphicFramePr>
        <p:xfrm>
          <a:off x="1592806" y="623014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85" name="TextBox 84">
            <a:extLst>
              <a:ext uri="{FF2B5EF4-FFF2-40B4-BE49-F238E27FC236}">
                <a16:creationId xmlns:a16="http://schemas.microsoft.com/office/drawing/2014/main" id="{0F7816E2-EAD9-4F14-B2A4-C00F27DFBDCA}"/>
              </a:ext>
            </a:extLst>
          </p:cNvPr>
          <p:cNvSpPr txBox="1"/>
          <p:nvPr/>
        </p:nvSpPr>
        <p:spPr>
          <a:xfrm>
            <a:off x="1882724" y="6578301"/>
            <a:ext cx="765418" cy="276999"/>
          </a:xfrm>
          <a:prstGeom prst="rect">
            <a:avLst/>
          </a:prstGeom>
          <a:noFill/>
        </p:spPr>
        <p:txBody>
          <a:bodyPr wrap="square" rtlCol="0">
            <a:spAutoFit/>
          </a:bodyPr>
          <a:lstStyle/>
          <a:p>
            <a:r>
              <a:rPr lang="en-US" sz="1200" b="1" dirty="0"/>
              <a:t>7,750</a:t>
            </a:r>
          </a:p>
        </p:txBody>
      </p:sp>
      <p:sp>
        <p:nvSpPr>
          <p:cNvPr id="86" name="TextBox 85">
            <a:extLst>
              <a:ext uri="{FF2B5EF4-FFF2-40B4-BE49-F238E27FC236}">
                <a16:creationId xmlns:a16="http://schemas.microsoft.com/office/drawing/2014/main" id="{934A0127-7F70-4F22-B8E8-701946211CED}"/>
              </a:ext>
            </a:extLst>
          </p:cNvPr>
          <p:cNvSpPr txBox="1"/>
          <p:nvPr/>
        </p:nvSpPr>
        <p:spPr>
          <a:xfrm>
            <a:off x="1899721" y="6170775"/>
            <a:ext cx="765418" cy="276999"/>
          </a:xfrm>
          <a:prstGeom prst="rect">
            <a:avLst/>
          </a:prstGeom>
          <a:noFill/>
        </p:spPr>
        <p:txBody>
          <a:bodyPr wrap="square" rtlCol="0">
            <a:spAutoFit/>
          </a:bodyPr>
          <a:lstStyle/>
          <a:p>
            <a:r>
              <a:rPr lang="en-US" sz="1200" b="1" dirty="0"/>
              <a:t>7,550</a:t>
            </a:r>
          </a:p>
        </p:txBody>
      </p:sp>
      <p:sp>
        <p:nvSpPr>
          <p:cNvPr id="87" name="TextBox 86">
            <a:extLst>
              <a:ext uri="{FF2B5EF4-FFF2-40B4-BE49-F238E27FC236}">
                <a16:creationId xmlns:a16="http://schemas.microsoft.com/office/drawing/2014/main" id="{72412398-F9B5-4BCC-B007-2AE87940AD15}"/>
              </a:ext>
            </a:extLst>
          </p:cNvPr>
          <p:cNvSpPr txBox="1"/>
          <p:nvPr/>
        </p:nvSpPr>
        <p:spPr>
          <a:xfrm>
            <a:off x="8977718" y="6565696"/>
            <a:ext cx="765418" cy="276999"/>
          </a:xfrm>
          <a:prstGeom prst="rect">
            <a:avLst/>
          </a:prstGeom>
          <a:noFill/>
        </p:spPr>
        <p:txBody>
          <a:bodyPr wrap="square" rtlCol="0">
            <a:spAutoFit/>
          </a:bodyPr>
          <a:lstStyle/>
          <a:p>
            <a:r>
              <a:rPr lang="en-US" sz="1200" b="1" dirty="0"/>
              <a:t>7,500</a:t>
            </a:r>
          </a:p>
        </p:txBody>
      </p:sp>
      <p:sp>
        <p:nvSpPr>
          <p:cNvPr id="88" name="TextBox 87">
            <a:extLst>
              <a:ext uri="{FF2B5EF4-FFF2-40B4-BE49-F238E27FC236}">
                <a16:creationId xmlns:a16="http://schemas.microsoft.com/office/drawing/2014/main" id="{A9093C6B-F8C3-45CD-BAC6-D490AB1B27C8}"/>
              </a:ext>
            </a:extLst>
          </p:cNvPr>
          <p:cNvSpPr txBox="1"/>
          <p:nvPr/>
        </p:nvSpPr>
        <p:spPr>
          <a:xfrm>
            <a:off x="1027464" y="6341697"/>
            <a:ext cx="757935" cy="369332"/>
          </a:xfrm>
          <a:prstGeom prst="rect">
            <a:avLst/>
          </a:prstGeom>
          <a:noFill/>
        </p:spPr>
        <p:txBody>
          <a:bodyPr wrap="square" rtlCol="0">
            <a:spAutoFit/>
          </a:bodyPr>
          <a:lstStyle/>
          <a:p>
            <a:r>
              <a:rPr lang="en-US" b="1" dirty="0"/>
              <a:t>5/31</a:t>
            </a:r>
          </a:p>
        </p:txBody>
      </p:sp>
      <p:sp>
        <p:nvSpPr>
          <p:cNvPr id="89" name="TextBox 88">
            <a:extLst>
              <a:ext uri="{FF2B5EF4-FFF2-40B4-BE49-F238E27FC236}">
                <a16:creationId xmlns:a16="http://schemas.microsoft.com/office/drawing/2014/main" id="{8E5BA272-9DE5-4956-9A5A-7E07BCDC4FB4}"/>
              </a:ext>
            </a:extLst>
          </p:cNvPr>
          <p:cNvSpPr txBox="1"/>
          <p:nvPr/>
        </p:nvSpPr>
        <p:spPr>
          <a:xfrm>
            <a:off x="1901782" y="6350053"/>
            <a:ext cx="735321" cy="369332"/>
          </a:xfrm>
          <a:prstGeom prst="rect">
            <a:avLst/>
          </a:prstGeom>
          <a:noFill/>
        </p:spPr>
        <p:txBody>
          <a:bodyPr wrap="square" rtlCol="0">
            <a:spAutoFit/>
          </a:bodyPr>
          <a:lstStyle/>
          <a:p>
            <a:r>
              <a:rPr lang="en-US" b="1" dirty="0"/>
              <a:t>200</a:t>
            </a:r>
          </a:p>
        </p:txBody>
      </p:sp>
      <p:sp>
        <p:nvSpPr>
          <p:cNvPr id="90" name="TextBox 89">
            <a:extLst>
              <a:ext uri="{FF2B5EF4-FFF2-40B4-BE49-F238E27FC236}">
                <a16:creationId xmlns:a16="http://schemas.microsoft.com/office/drawing/2014/main" id="{C92D03D3-9264-4D79-90CB-23BDA8FEC5D9}"/>
              </a:ext>
            </a:extLst>
          </p:cNvPr>
          <p:cNvSpPr txBox="1"/>
          <p:nvPr/>
        </p:nvSpPr>
        <p:spPr>
          <a:xfrm>
            <a:off x="4195663" y="6319327"/>
            <a:ext cx="735321" cy="369332"/>
          </a:xfrm>
          <a:prstGeom prst="rect">
            <a:avLst/>
          </a:prstGeom>
          <a:noFill/>
        </p:spPr>
        <p:txBody>
          <a:bodyPr wrap="square" rtlCol="0">
            <a:spAutoFit/>
          </a:bodyPr>
          <a:lstStyle/>
          <a:p>
            <a:r>
              <a:rPr lang="en-US" b="1" dirty="0"/>
              <a:t>200</a:t>
            </a:r>
          </a:p>
        </p:txBody>
      </p:sp>
      <p:sp>
        <p:nvSpPr>
          <p:cNvPr id="91" name="TextBox 90">
            <a:extLst>
              <a:ext uri="{FF2B5EF4-FFF2-40B4-BE49-F238E27FC236}">
                <a16:creationId xmlns:a16="http://schemas.microsoft.com/office/drawing/2014/main" id="{CD0F4985-9774-49D4-97FD-71E2C2A5D0AC}"/>
              </a:ext>
            </a:extLst>
          </p:cNvPr>
          <p:cNvSpPr txBox="1"/>
          <p:nvPr/>
        </p:nvSpPr>
        <p:spPr>
          <a:xfrm>
            <a:off x="3245526" y="1486437"/>
            <a:ext cx="1258590" cy="584775"/>
          </a:xfrm>
          <a:prstGeom prst="rect">
            <a:avLst/>
          </a:prstGeom>
          <a:noFill/>
        </p:spPr>
        <p:txBody>
          <a:bodyPr wrap="square" rtlCol="0">
            <a:spAutoFit/>
          </a:bodyPr>
          <a:lstStyle/>
          <a:p>
            <a:r>
              <a:rPr lang="en-US" sz="1600" b="1" dirty="0"/>
              <a:t>   Accounts </a:t>
            </a:r>
          </a:p>
          <a:p>
            <a:r>
              <a:rPr lang="en-US" sz="1600" b="1" dirty="0"/>
              <a:t>  Receivable</a:t>
            </a:r>
          </a:p>
        </p:txBody>
      </p:sp>
      <p:sp>
        <p:nvSpPr>
          <p:cNvPr id="92" name="TextBox 91">
            <a:extLst>
              <a:ext uri="{FF2B5EF4-FFF2-40B4-BE49-F238E27FC236}">
                <a16:creationId xmlns:a16="http://schemas.microsoft.com/office/drawing/2014/main" id="{4DE1E56D-33A3-413E-9F19-47A718FA4EBF}"/>
              </a:ext>
            </a:extLst>
          </p:cNvPr>
          <p:cNvSpPr txBox="1"/>
          <p:nvPr/>
        </p:nvSpPr>
        <p:spPr>
          <a:xfrm>
            <a:off x="3440057" y="6585643"/>
            <a:ext cx="765418" cy="276999"/>
          </a:xfrm>
          <a:prstGeom prst="rect">
            <a:avLst/>
          </a:prstGeom>
          <a:noFill/>
        </p:spPr>
        <p:txBody>
          <a:bodyPr wrap="square" rtlCol="0">
            <a:spAutoFit/>
          </a:bodyPr>
          <a:lstStyle/>
          <a:p>
            <a:r>
              <a:rPr lang="en-US" sz="1200" b="1" dirty="0"/>
              <a:t>1,200</a:t>
            </a:r>
          </a:p>
        </p:txBody>
      </p:sp>
      <p:sp>
        <p:nvSpPr>
          <p:cNvPr id="93" name="TextBox 92">
            <a:extLst>
              <a:ext uri="{FF2B5EF4-FFF2-40B4-BE49-F238E27FC236}">
                <a16:creationId xmlns:a16="http://schemas.microsoft.com/office/drawing/2014/main" id="{F8FEABD2-427C-4218-A55B-F5175DEC4616}"/>
              </a:ext>
            </a:extLst>
          </p:cNvPr>
          <p:cNvSpPr txBox="1"/>
          <p:nvPr/>
        </p:nvSpPr>
        <p:spPr>
          <a:xfrm>
            <a:off x="9744357" y="6565696"/>
            <a:ext cx="765418" cy="276999"/>
          </a:xfrm>
          <a:prstGeom prst="rect">
            <a:avLst/>
          </a:prstGeom>
          <a:noFill/>
        </p:spPr>
        <p:txBody>
          <a:bodyPr wrap="square" rtlCol="0">
            <a:spAutoFit/>
          </a:bodyPr>
          <a:lstStyle/>
          <a:p>
            <a:r>
              <a:rPr lang="en-US" sz="1200" b="1" dirty="0"/>
              <a:t>2,500</a:t>
            </a:r>
          </a:p>
        </p:txBody>
      </p:sp>
      <p:sp>
        <p:nvSpPr>
          <p:cNvPr id="94" name="TextBox 93">
            <a:extLst>
              <a:ext uri="{FF2B5EF4-FFF2-40B4-BE49-F238E27FC236}">
                <a16:creationId xmlns:a16="http://schemas.microsoft.com/office/drawing/2014/main" id="{454E818B-D5E5-4A4A-8B28-DD8080ED583A}"/>
              </a:ext>
            </a:extLst>
          </p:cNvPr>
          <p:cNvSpPr txBox="1"/>
          <p:nvPr/>
        </p:nvSpPr>
        <p:spPr>
          <a:xfrm>
            <a:off x="10510322" y="6566933"/>
            <a:ext cx="765418" cy="276999"/>
          </a:xfrm>
          <a:prstGeom prst="rect">
            <a:avLst/>
          </a:prstGeom>
          <a:noFill/>
        </p:spPr>
        <p:txBody>
          <a:bodyPr wrap="square" rtlCol="0">
            <a:spAutoFit/>
          </a:bodyPr>
          <a:lstStyle/>
          <a:p>
            <a:r>
              <a:rPr lang="en-US" sz="1200" b="1" dirty="0"/>
              <a:t>4,750</a:t>
            </a:r>
          </a:p>
        </p:txBody>
      </p:sp>
      <p:graphicFrame>
        <p:nvGraphicFramePr>
          <p:cNvPr id="95" name="Table 94">
            <a:extLst>
              <a:ext uri="{FF2B5EF4-FFF2-40B4-BE49-F238E27FC236}">
                <a16:creationId xmlns:a16="http://schemas.microsoft.com/office/drawing/2014/main" id="{76BC2FE0-0C32-4211-9F5A-A4A87D559EC2}"/>
              </a:ext>
            </a:extLst>
          </p:cNvPr>
          <p:cNvGraphicFramePr>
            <a:graphicFrameLocks noGrp="1"/>
          </p:cNvGraphicFramePr>
          <p:nvPr>
            <p:extLst/>
          </p:nvPr>
        </p:nvGraphicFramePr>
        <p:xfrm>
          <a:off x="1571691" y="6641011"/>
          <a:ext cx="757288" cy="365760"/>
        </p:xfrm>
        <a:graphic>
          <a:graphicData uri="http://schemas.openxmlformats.org/drawingml/2006/table">
            <a:tbl>
              <a:tblPr/>
              <a:tblGrid>
                <a:gridCol w="75728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7" name="Table 96">
            <a:extLst>
              <a:ext uri="{FF2B5EF4-FFF2-40B4-BE49-F238E27FC236}">
                <a16:creationId xmlns:a16="http://schemas.microsoft.com/office/drawing/2014/main" id="{D694B5D6-4F26-4F53-8882-39D28738BCEF}"/>
              </a:ext>
            </a:extLst>
          </p:cNvPr>
          <p:cNvGraphicFramePr>
            <a:graphicFrameLocks noGrp="1"/>
          </p:cNvGraphicFramePr>
          <p:nvPr>
            <p:extLst/>
          </p:nvPr>
        </p:nvGraphicFramePr>
        <p:xfrm>
          <a:off x="9451569" y="6630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8" name="Table 97">
            <a:extLst>
              <a:ext uri="{FF2B5EF4-FFF2-40B4-BE49-F238E27FC236}">
                <a16:creationId xmlns:a16="http://schemas.microsoft.com/office/drawing/2014/main" id="{0CE6ACBC-981D-4E76-8D1E-7C3A09708FB8}"/>
              </a:ext>
            </a:extLst>
          </p:cNvPr>
          <p:cNvGraphicFramePr>
            <a:graphicFrameLocks noGrp="1"/>
          </p:cNvGraphicFramePr>
          <p:nvPr>
            <p:extLst/>
          </p:nvPr>
        </p:nvGraphicFramePr>
        <p:xfrm>
          <a:off x="3134054"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9" name="Table 98">
            <a:extLst>
              <a:ext uri="{FF2B5EF4-FFF2-40B4-BE49-F238E27FC236}">
                <a16:creationId xmlns:a16="http://schemas.microsoft.com/office/drawing/2014/main" id="{5D169DAC-63C8-41D5-B402-629D2EB3A57F}"/>
              </a:ext>
            </a:extLst>
          </p:cNvPr>
          <p:cNvGraphicFramePr>
            <a:graphicFrameLocks noGrp="1"/>
          </p:cNvGraphicFramePr>
          <p:nvPr>
            <p:extLst/>
          </p:nvPr>
        </p:nvGraphicFramePr>
        <p:xfrm>
          <a:off x="10207717" y="662483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9" name="Rectangle 8"/>
          <p:cNvSpPr/>
          <p:nvPr/>
        </p:nvSpPr>
        <p:spPr>
          <a:xfrm>
            <a:off x="3150972" y="-38701"/>
            <a:ext cx="554773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Five Basic Data Arrangements</a:t>
            </a:r>
            <a:endParaRPr lang="en-US" sz="2800" dirty="0">
              <a:solidFill>
                <a:schemeClr val="accent1">
                  <a:lumMod val="50000"/>
                </a:schemeClr>
              </a:solidFill>
              <a:latin typeface="Times" panose="02020603050405020304" pitchFamily="18" charset="0"/>
              <a:ea typeface="MS Mincho"/>
              <a:cs typeface="Times New Roman" panose="02020603050405020304" pitchFamily="18" charset="0"/>
            </a:endParaRPr>
          </a:p>
        </p:txBody>
      </p:sp>
      <p:sp>
        <p:nvSpPr>
          <p:cNvPr id="23" name="Rectangle 22"/>
          <p:cNvSpPr/>
          <p:nvPr/>
        </p:nvSpPr>
        <p:spPr>
          <a:xfrm>
            <a:off x="429940" y="748331"/>
            <a:ext cx="13512431" cy="2862322"/>
          </a:xfrm>
          <a:prstGeom prst="rect">
            <a:avLst/>
          </a:prstGeom>
        </p:spPr>
        <p:txBody>
          <a:bodyPr wrap="square">
            <a:spAutoFit/>
          </a:bodyPr>
          <a:lstStyle/>
          <a:p>
            <a:r>
              <a:rPr lang="en-US" b="1" dirty="0"/>
              <a:t>5. Determine the balance of each item:</a:t>
            </a:r>
            <a:r>
              <a:rPr lang="en-US" dirty="0"/>
              <a:t>  If you select any item column you can see the balance of that item on any date. </a:t>
            </a:r>
          </a:p>
          <a:p>
            <a:r>
              <a:rPr lang="en-US" dirty="0"/>
              <a:t> </a:t>
            </a:r>
          </a:p>
          <a:p>
            <a:r>
              <a:rPr lang="en-US" dirty="0"/>
              <a:t> </a:t>
            </a:r>
          </a:p>
          <a:p>
            <a:br>
              <a:rPr lang="en-US" dirty="0"/>
            </a:br>
            <a:r>
              <a:rPr lang="en-US" dirty="0"/>
              <a:t> </a:t>
            </a:r>
          </a:p>
          <a:p>
            <a:endParaRPr lang="en-US" dirty="0"/>
          </a:p>
          <a:p>
            <a:r>
              <a:rPr lang="en-US" dirty="0"/>
              <a:t> </a:t>
            </a:r>
          </a:p>
          <a:p>
            <a:br>
              <a:rPr lang="en-US" dirty="0"/>
            </a:br>
            <a:r>
              <a:rPr lang="en-US" dirty="0"/>
              <a:t> </a:t>
            </a: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303432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1670</Words>
  <Application>Microsoft Office PowerPoint</Application>
  <PresentationFormat>Widescreen</PresentationFormat>
  <Paragraphs>944</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MS Mincho</vt:lpstr>
      <vt:lpstr>Arial</vt:lpstr>
      <vt:lpstr>Calibri</vt:lpstr>
      <vt:lpstr>Calibri Light</vt:lpstr>
      <vt:lpstr>Copperplate Gothic Bold</vt:lpstr>
      <vt:lpstr>Times</vt:lpstr>
      <vt:lpstr>Times New Roman</vt:lpstr>
      <vt:lpstr>Office Theme</vt:lpstr>
      <vt:lpstr>Basic Accounting Concepts Principles and Procedures, 2nd Edition, Volume 1  </vt:lpstr>
      <vt:lpstr>Learning Goals 19-21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djudie</cp:lastModifiedBy>
  <cp:revision>41</cp:revision>
  <dcterms:created xsi:type="dcterms:W3CDTF">2018-11-06T22:32:57Z</dcterms:created>
  <dcterms:modified xsi:type="dcterms:W3CDTF">2018-11-09T01:06:38Z</dcterms:modified>
</cp:coreProperties>
</file>