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542" y="82"/>
      </p:cViewPr>
      <p:guideLst>
        <p:guide orient="horz" pos="2160"/>
        <p:guide pos="3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AA5AF-3ADD-4025-87C7-A9CA3C69B4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88DDD-DE0A-45E7-BCF2-8B77BF59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8A69-5A9A-4711-AEFE-BF79D9217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E4FC8-932B-455A-A5F8-07F5EDB02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62819-7CDA-4E7A-B94A-DEE3B9B13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632B-5591-4C4B-B8BC-18CA45A3DFC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70B41-D910-4B0C-8F81-F0DB0423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53049-B730-4A78-8A79-91C0EFC1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6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07098-C044-4538-8417-AE45A3E0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B85C3-3E82-4B0F-852F-D426FCD5A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99A33-7399-463E-9631-FCA81B8A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5367-0DFC-410F-8181-B59998862910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BBEEE-C266-40F1-9D55-6925A7CD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DA86B-AC80-4097-B252-467FE107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0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445740-5C82-408E-8CBF-F61260E38F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7892D-A1A7-478F-AF34-2D7171329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0964F-6014-4471-8ED6-D5BABEBA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B5B7-11E5-49AC-AD8A-EB646CA76AA9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5EEAD-68C1-4B13-8083-6DDCB414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B7C50-5059-49C4-8C2E-E5E1D42A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6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C5027-5AE5-4639-A77D-07CCFC1A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0A47D-9ECF-4B62-AA3D-B972B75A4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A6241-3585-481C-8A42-92392DFE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34A6-D248-4A63-9858-74DD8A5BCEF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0C83-01D0-4F09-846A-23FF9937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3B627-F5CD-4133-892E-EF8C3B4B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2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2D0F-E4F9-4DF2-8BAA-2F61A8FB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08029-D39D-4E4D-A681-3F8ABC31C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10FA9-BA5B-451A-A521-AD5AFF30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C12A-68F1-4B10-B439-145FFAC4EA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058C9-3CF2-4815-9CBA-E8EE2D47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0C2E9-B9A2-4EEE-B749-6CB31403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5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BF22-07ED-483F-8D0E-3AA1BF18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47A71-8BA2-4086-AB0C-A9AC5D20B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02470-6160-41A6-AF61-33F40725D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3C32D-B410-49AE-AEF6-FE928AAF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4552-B8C0-4051-BE33-198926F22EE0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10D8C-D727-4857-ADD2-6E3203FB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D3C69-4B30-44B0-A308-4784CB3A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8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92356-2090-45CD-AB3C-873E19D7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466D7-DA0D-424F-A2AC-D069A0FCD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47023-14A0-4254-B9A2-1D6CC5AC2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3E87E7-DDF8-42A9-9015-65FA8F27F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B5D36-1FD6-4452-928D-814CA3937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C41807-DF14-4A1C-90C0-D2244682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7F0E-8521-4C79-8834-94284A764F67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AB6F9-9F93-4E89-AF52-0A0F1FF04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D7021F-341C-4D1C-A32F-AB7807F1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7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AED7D-0659-44B4-9DB4-04C68CE25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348B0-477C-484B-BB5A-0B6AA90CC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E9BF-1479-4297-8BF3-F61D97DDC1EE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A5CFF-357F-4EC4-ABD7-81BB0091F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9ADA5-77D7-4B6C-B23B-2E6FA43A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4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B8304B-4A0C-46AB-BB9D-5A7ED3FF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B55A-EC64-4FAE-84EB-A065A6A9F419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2A111E-C03A-4A73-9D91-9CF2D344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6BBA8-3138-4519-9F53-E71E3F22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3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D6F3-E7D8-4C0B-AB4F-6D5960AA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D1727-A07C-4BC9-B514-7960E4F84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C4FB9-C96D-409F-A2BD-DC0E87BA6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94FBC-5BD6-4C49-87F0-A1E6877B7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F32D-1B27-4395-8674-F896F962B005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2D3CA-2420-4443-8C47-4261269E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A3668-4094-486E-9866-68240AE7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92F5B-272B-461D-9D9C-B1B20E45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C0166-EF6A-4840-9959-23DE1821EB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EB89A-4863-4BDA-A1BF-8DBA460C6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8C90A-50F0-436B-B663-C3C0B55E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5D21-B91D-4530-984F-AD0292414127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F194A-0C85-4C5C-A0F8-F4E769BA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59552-BE46-4713-BCD8-40D1A6AB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0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36D35E-7AE0-447F-86F6-4A8B7B5F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EDBAC-B8D3-4477-827B-77D5180DF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EE0F6-AF16-40C7-9237-F8E4B91E1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039A-996B-454B-AF72-D7B676FEBC2F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29857-DECE-43F6-A937-BDA9F65BE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10871-5567-4E2A-8F18-5A3E6888C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E212D-0007-4FFE-BD28-B90E02579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pic>
        <p:nvPicPr>
          <p:cNvPr id="6" name="Picture 5" descr="Macintosh HD:Users:gregmostyn:Desktop:Covers:wetransfer-002f23 2:Cover-v1-blue-front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2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>
                <a:solidFill>
                  <a:schemeClr val="bg1"/>
                </a:solidFill>
              </a:rPr>
              <a:t>nd</a:t>
            </a:r>
            <a:r>
              <a:rPr lang="en-US" sz="4700" b="1">
                <a:solidFill>
                  <a:schemeClr val="bg1"/>
                </a:solidFill>
              </a:rPr>
              <a:t> Edition, Volume 1 </a:t>
            </a:r>
            <a:br>
              <a:rPr lang="en-US" sz="470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8A7D0F-2CFF-4CDB-8109-32467886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F31849-B1DF-4247-849E-4B45E4607C7C}"/>
              </a:ext>
            </a:extLst>
          </p:cNvPr>
          <p:cNvSpPr/>
          <p:nvPr/>
        </p:nvSpPr>
        <p:spPr>
          <a:xfrm>
            <a:off x="2892357" y="206993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Priority of Claims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7D47E4-5156-42C8-B84E-F9056519DA9B}"/>
              </a:ext>
            </a:extLst>
          </p:cNvPr>
          <p:cNvSpPr/>
          <p:nvPr/>
        </p:nvSpPr>
        <p:spPr>
          <a:xfrm>
            <a:off x="993842" y="1007212"/>
            <a:ext cx="98930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738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Creditors’ have the first priority claim on the value of business assets, before the owner.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1747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Creditors’ claims must be paid when they become due or the creditors can take legal action to obtain payment.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indent="-11747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7462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• This also means that if a business is sold or liquidated an owner will receive only what is left over after the creditors are paid.  Therefore the owner’s equity is a residual claim.  If assets are sold for more or less than what was recorded, this will affect only the owner’s claim.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7462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Bill’s Company has $200,000 of assets and $90,000 of liabilities, so the owner’s equity is $110,000.  The business ceases operations and is liquidated.  If the assets sell for $200,000, Bill will receive $110,000.  If the assets sell for more or less than $200,000, Bill will receive more or less.  However, the creditors are always entitled to the fixed amount of $90,000.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20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1455D7-8964-479E-A92F-BDCA0782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BA8679-C51C-4198-A842-0295DCDC0459}"/>
              </a:ext>
            </a:extLst>
          </p:cNvPr>
          <p:cNvSpPr/>
          <p:nvPr/>
        </p:nvSpPr>
        <p:spPr>
          <a:xfrm>
            <a:off x="3949523" y="136525"/>
            <a:ext cx="4117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Accounting Equation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744531-6C57-42B9-B67B-E9B48E0B21DE}"/>
              </a:ext>
            </a:extLst>
          </p:cNvPr>
          <p:cNvSpPr/>
          <p:nvPr/>
        </p:nvSpPr>
        <p:spPr>
          <a:xfrm>
            <a:off x="1935804" y="931545"/>
            <a:ext cx="87938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relationship between wealth and claims on the wealth can be described by a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simple equation, called the “accounting equation”.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accounting equation is: 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Assets = Liabilities + Owner's Equity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74320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OR simply: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74320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743200" marR="0" indent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 = L + OE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715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715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715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What it means: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There are only two possible claims on wealth: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715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liabilities (debts) and owner’s equity.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715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accounting equation is the basic economic description of any entity.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4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C54621-C331-48EA-A611-D1DC7EFDF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E16FEC-980C-4683-8B48-23B98A1EF893}"/>
              </a:ext>
            </a:extLst>
          </p:cNvPr>
          <p:cNvSpPr/>
          <p:nvPr/>
        </p:nvSpPr>
        <p:spPr>
          <a:xfrm>
            <a:off x="3110460" y="136525"/>
            <a:ext cx="5815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Accounting Equation,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914FE1-112E-4594-B0EE-1C06983B4358}"/>
              </a:ext>
            </a:extLst>
          </p:cNvPr>
          <p:cNvSpPr/>
          <p:nvPr/>
        </p:nvSpPr>
        <p:spPr>
          <a:xfrm>
            <a:off x="1854315" y="1240437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Examples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C330FB-DE48-466E-AC0E-F2F086E7D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63525"/>
              </p:ext>
            </p:extLst>
          </p:nvPr>
        </p:nvGraphicFramePr>
        <p:xfrm>
          <a:off x="3016711" y="2082480"/>
          <a:ext cx="6080760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20190">
                  <a:extLst>
                    <a:ext uri="{9D8B030D-6E8A-4147-A177-3AD203B41FA5}">
                      <a16:colId xmlns:a16="http://schemas.microsoft.com/office/drawing/2014/main" val="3943439410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2620305914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1051135264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2042398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Assets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Liabilities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Owner’ Equity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Answer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2455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$120,000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$65,000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?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439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?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$81,000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$47,000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854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$240,000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?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$130,000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3881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743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$120,000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$165,000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?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49744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FDFD610-2978-4A10-8350-BDD5BD6D3FE1}"/>
              </a:ext>
            </a:extLst>
          </p:cNvPr>
          <p:cNvSpPr txBox="1"/>
          <p:nvPr/>
        </p:nvSpPr>
        <p:spPr>
          <a:xfrm>
            <a:off x="7925770" y="2251510"/>
            <a:ext cx="1070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$55,000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97D225-741A-4875-8BD7-02E00C21D07B}"/>
              </a:ext>
            </a:extLst>
          </p:cNvPr>
          <p:cNvSpPr txBox="1"/>
          <p:nvPr/>
        </p:nvSpPr>
        <p:spPr>
          <a:xfrm>
            <a:off x="7925770" y="2461991"/>
            <a:ext cx="1070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$128,000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426917-3DC1-4770-AB96-D92D43DB097C}"/>
              </a:ext>
            </a:extLst>
          </p:cNvPr>
          <p:cNvSpPr txBox="1"/>
          <p:nvPr/>
        </p:nvSpPr>
        <p:spPr>
          <a:xfrm>
            <a:off x="7925770" y="2672472"/>
            <a:ext cx="1070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$110,000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FC087C-05BB-4300-924F-857EA1372424}"/>
              </a:ext>
            </a:extLst>
          </p:cNvPr>
          <p:cNvSpPr txBox="1"/>
          <p:nvPr/>
        </p:nvSpPr>
        <p:spPr>
          <a:xfrm>
            <a:off x="7925769" y="2898095"/>
            <a:ext cx="1070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($45,000)*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B6C073-8E42-48D9-A7BD-C69A89BB7615}"/>
              </a:ext>
            </a:extLst>
          </p:cNvPr>
          <p:cNvSpPr txBox="1"/>
          <p:nvPr/>
        </p:nvSpPr>
        <p:spPr>
          <a:xfrm>
            <a:off x="2869660" y="3755022"/>
            <a:ext cx="7607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It is possible for owner's equity to be negative. How do you think this happens 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and how do you think it affects the owner?</a:t>
            </a:r>
            <a:endParaRPr lang="en-U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3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Enhanced Introduction</a:t>
            </a:r>
            <a:br>
              <a:rPr lang="en-US" dirty="0"/>
            </a:br>
            <a:r>
              <a:rPr lang="en-US" b="1" dirty="0"/>
              <a:t>Learning Goals 2-4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378192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0A908-68B4-4DE1-B6E2-8AD82829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0EE1DC-BAC1-4F75-AABF-FB926EE2372D}"/>
              </a:ext>
            </a:extLst>
          </p:cNvPr>
          <p:cNvSpPr/>
          <p:nvPr/>
        </p:nvSpPr>
        <p:spPr>
          <a:xfrm>
            <a:off x="5525170" y="136525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Assets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EE7765-33AC-468B-8F65-FE1887047710}"/>
              </a:ext>
            </a:extLst>
          </p:cNvPr>
          <p:cNvSpPr/>
          <p:nvPr/>
        </p:nvSpPr>
        <p:spPr>
          <a:xfrm>
            <a:off x="2237362" y="1416970"/>
            <a:ext cx="78794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" marR="0" indent="-7429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In accounting, the word “asset” has a very specific meaning.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" marR="0" indent="-7429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" marR="0" indent="-7429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" marR="0" indent="-7429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marR="0" indent="-11747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An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asset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property that 1) will provide future benefits and 2) is owned as the result of a past transaction.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indent="-11747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Because property usually has economic value, an asset is also usually wealth. 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8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75BE19-9523-45B2-99B7-F991921E5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D5F0F6-AF73-479E-ABB7-E05DC7806068}"/>
              </a:ext>
            </a:extLst>
          </p:cNvPr>
          <p:cNvSpPr/>
          <p:nvPr/>
        </p:nvSpPr>
        <p:spPr>
          <a:xfrm>
            <a:off x="4553675" y="326036"/>
            <a:ext cx="2929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Assets,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226D07-3A8D-49F6-9F15-4CDA1FA96D90}"/>
              </a:ext>
            </a:extLst>
          </p:cNvPr>
          <p:cNvSpPr/>
          <p:nvPr/>
        </p:nvSpPr>
        <p:spPr>
          <a:xfrm>
            <a:off x="2247089" y="1036232"/>
            <a:ext cx="83657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Future benefits are also called “service potential”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As assets are used and/or time passes, future benefits usually expire.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5770FF-82E7-438C-B4CB-5984DCB14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261910"/>
              </p:ext>
            </p:extLst>
          </p:nvPr>
        </p:nvGraphicFramePr>
        <p:xfrm>
          <a:off x="3461385" y="3254534"/>
          <a:ext cx="5269230" cy="1493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40230">
                  <a:extLst>
                    <a:ext uri="{9D8B030D-6E8A-4147-A177-3AD203B41FA5}">
                      <a16:colId xmlns:a16="http://schemas.microsoft.com/office/drawing/2014/main" val="3778155899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6720137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Asset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Future Benefits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2642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Truck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Shipping, transportation, advertising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10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Computer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Calculations, analysis, communication, research, financial statements, other reports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245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Table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Various types of work, storage 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461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Cash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Can be used to obtain other assets and services and pay debts.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94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41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F4F9D5-B526-427F-8E43-3A8BBAFF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465EF8-70CC-4A6D-8857-5164E7DEAF96}"/>
              </a:ext>
            </a:extLst>
          </p:cNvPr>
          <p:cNvSpPr/>
          <p:nvPr/>
        </p:nvSpPr>
        <p:spPr>
          <a:xfrm>
            <a:off x="4569376" y="238487"/>
            <a:ext cx="28392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Assets,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5746DD-012B-4FCA-9E0F-1CDCA4E7B872}"/>
              </a:ext>
            </a:extLst>
          </p:cNvPr>
          <p:cNvSpPr/>
          <p:nvPr/>
        </p:nvSpPr>
        <p:spPr>
          <a:xfrm>
            <a:off x="1488331" y="1172903"/>
            <a:ext cx="112938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“Owned as the result of a past event” means that a business must own property in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order for that property to be considered a business asset.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“Ownership” means complete control over all (legal) uses of property.   This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includes using, selling, exchanging, and disposing of the property.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“Past event” means that ownership does not depend on plans, promises, or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contingencies upon future events.  A past event also provides the following: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sz="105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Objective evidence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Objective evidence is documentation or other proof of an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asset being acquired.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sz="105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Historical cost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Historical cost is part of objective evidence.  Historical cost is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the dollar value to use when recording an asset acquisition.  Historical cost is 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a reliable value.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21EE31-55ED-4214-9E46-9FD2539A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2CD1AB-1055-4B75-89E4-25A7FD1572E2}"/>
              </a:ext>
            </a:extLst>
          </p:cNvPr>
          <p:cNvSpPr/>
          <p:nvPr/>
        </p:nvSpPr>
        <p:spPr>
          <a:xfrm>
            <a:off x="4763929" y="136525"/>
            <a:ext cx="28392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Assets,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8B6651-378B-40FC-BEC1-E1DF204C9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526016"/>
              </p:ext>
            </p:extLst>
          </p:nvPr>
        </p:nvGraphicFramePr>
        <p:xfrm>
          <a:off x="2734608" y="1367347"/>
          <a:ext cx="6904677" cy="44759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02200">
                  <a:extLst>
                    <a:ext uri="{9D8B030D-6E8A-4147-A177-3AD203B41FA5}">
                      <a16:colId xmlns:a16="http://schemas.microsoft.com/office/drawing/2014/main" val="1096244355"/>
                    </a:ext>
                  </a:extLst>
                </a:gridCol>
                <a:gridCol w="953709">
                  <a:extLst>
                    <a:ext uri="{9D8B030D-6E8A-4147-A177-3AD203B41FA5}">
                      <a16:colId xmlns:a16="http://schemas.microsoft.com/office/drawing/2014/main" val="1945722396"/>
                    </a:ext>
                  </a:extLst>
                </a:gridCol>
                <a:gridCol w="3348768">
                  <a:extLst>
                    <a:ext uri="{9D8B030D-6E8A-4147-A177-3AD203B41FA5}">
                      <a16:colId xmlns:a16="http://schemas.microsoft.com/office/drawing/2014/main" val="2596731618"/>
                    </a:ext>
                  </a:extLst>
                </a:gridCol>
              </a:tblGrid>
              <a:tr h="395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Item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An Asset? </a:t>
                      </a:r>
                      <a:endParaRPr lang="en-US" sz="14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Because...</a:t>
                      </a:r>
                      <a:endParaRPr lang="en-US" sz="14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921311252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marL="1828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Land and building bought 10 years ago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1252853918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marL="1828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Office furniture bought last year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4260154529"/>
                  </a:ext>
                </a:extLst>
              </a:tr>
              <a:tr h="593364">
                <a:tc>
                  <a:txBody>
                    <a:bodyPr/>
                    <a:lstStyle/>
                    <a:p>
                      <a:pPr marL="1828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Accounts receivable from sales last month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4201034703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marL="18288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Employee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3729101393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marL="18288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Supplies in the budget to buy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2990072142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marL="18288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Cash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1341337752"/>
                  </a:ext>
                </a:extLst>
              </a:tr>
              <a:tr h="593364">
                <a:tc>
                  <a:txBody>
                    <a:bodyPr/>
                    <a:lstStyle/>
                    <a:p>
                      <a:pPr marL="18288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Stock investments purchased last year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3213544188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marL="1828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Truck rented from a rental company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1821144027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marL="1828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Broken equipment that cannot be sold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/>
                </a:tc>
                <a:extLst>
                  <a:ext uri="{0D108BD9-81ED-4DB2-BD59-A6C34878D82A}">
                    <a16:rowId xmlns:a16="http://schemas.microsoft.com/office/drawing/2014/main" val="12001907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F3535A-6DFD-4641-8842-0F6E6F1C051C}"/>
              </a:ext>
            </a:extLst>
          </p:cNvPr>
          <p:cNvSpPr txBox="1"/>
          <p:nvPr/>
        </p:nvSpPr>
        <p:spPr>
          <a:xfrm>
            <a:off x="6320378" y="1706794"/>
            <a:ext cx="3140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land and building are owned by the business and provide future benefits.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CE1943-5885-404E-AD27-0E0D22C4B331}"/>
              </a:ext>
            </a:extLst>
          </p:cNvPr>
          <p:cNvSpPr txBox="1"/>
          <p:nvPr/>
        </p:nvSpPr>
        <p:spPr>
          <a:xfrm>
            <a:off x="5528220" y="1718814"/>
            <a:ext cx="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8F8FA8-00BE-4662-8910-AE2C00C35715}"/>
              </a:ext>
            </a:extLst>
          </p:cNvPr>
          <p:cNvSpPr txBox="1"/>
          <p:nvPr/>
        </p:nvSpPr>
        <p:spPr>
          <a:xfrm>
            <a:off x="5518826" y="2144468"/>
            <a:ext cx="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C513F-86D0-49CB-8A05-1B1B95982861}"/>
              </a:ext>
            </a:extLst>
          </p:cNvPr>
          <p:cNvSpPr txBox="1"/>
          <p:nvPr/>
        </p:nvSpPr>
        <p:spPr>
          <a:xfrm>
            <a:off x="5528220" y="2635225"/>
            <a:ext cx="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0F0BB4-892B-4B3A-9FF1-0BF768F579CA}"/>
              </a:ext>
            </a:extLst>
          </p:cNvPr>
          <p:cNvSpPr txBox="1"/>
          <p:nvPr/>
        </p:nvSpPr>
        <p:spPr>
          <a:xfrm>
            <a:off x="5528220" y="3980789"/>
            <a:ext cx="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645CD-D17C-460A-9941-FA8E77DBC730}"/>
              </a:ext>
            </a:extLst>
          </p:cNvPr>
          <p:cNvSpPr txBox="1"/>
          <p:nvPr/>
        </p:nvSpPr>
        <p:spPr>
          <a:xfrm>
            <a:off x="5528220" y="4476379"/>
            <a:ext cx="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9F3E0-F871-407F-9129-891484AB34C9}"/>
              </a:ext>
            </a:extLst>
          </p:cNvPr>
          <p:cNvSpPr txBox="1"/>
          <p:nvPr/>
        </p:nvSpPr>
        <p:spPr>
          <a:xfrm>
            <a:off x="5518826" y="5477802"/>
            <a:ext cx="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1528D3-5F17-4FD5-84F0-8BF6171576E1}"/>
              </a:ext>
            </a:extLst>
          </p:cNvPr>
          <p:cNvSpPr txBox="1"/>
          <p:nvPr/>
        </p:nvSpPr>
        <p:spPr>
          <a:xfrm>
            <a:off x="5528220" y="5053456"/>
            <a:ext cx="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0FE561-4A7C-4246-A259-41385EDCCD5B}"/>
              </a:ext>
            </a:extLst>
          </p:cNvPr>
          <p:cNvSpPr txBox="1"/>
          <p:nvPr/>
        </p:nvSpPr>
        <p:spPr>
          <a:xfrm>
            <a:off x="5532100" y="3547142"/>
            <a:ext cx="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892793-38FC-4C4A-BA76-CEEB754D300C}"/>
              </a:ext>
            </a:extLst>
          </p:cNvPr>
          <p:cNvSpPr txBox="1"/>
          <p:nvPr/>
        </p:nvSpPr>
        <p:spPr>
          <a:xfrm>
            <a:off x="5518826" y="3151971"/>
            <a:ext cx="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0AB079-D72C-4A2F-AD4C-88D3B224228E}"/>
              </a:ext>
            </a:extLst>
          </p:cNvPr>
          <p:cNvSpPr txBox="1"/>
          <p:nvPr/>
        </p:nvSpPr>
        <p:spPr>
          <a:xfrm>
            <a:off x="6308873" y="2130981"/>
            <a:ext cx="3140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effectLst/>
              </a:rPr>
              <a:t>the office furniture is owned by the business and provides future benefits.</a:t>
            </a:r>
            <a:endParaRPr lang="en-US" sz="14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869B3F-61F4-46DE-A603-DBB0E005C72B}"/>
              </a:ext>
            </a:extLst>
          </p:cNvPr>
          <p:cNvSpPr txBox="1"/>
          <p:nvPr/>
        </p:nvSpPr>
        <p:spPr>
          <a:xfrm>
            <a:off x="6300500" y="2529707"/>
            <a:ext cx="31404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accounts receivable are owned by the business and provides future benefits (future cash receipts).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B41B0F-FDB1-41CE-A898-47DA0BCC6F8B}"/>
              </a:ext>
            </a:extLst>
          </p:cNvPr>
          <p:cNvSpPr txBox="1"/>
          <p:nvPr/>
        </p:nvSpPr>
        <p:spPr>
          <a:xfrm>
            <a:off x="6286171" y="3132828"/>
            <a:ext cx="31404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employees are not property and cannot be owned.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A1A229-2F65-4396-AA5C-4753C977D14D}"/>
              </a:ext>
            </a:extLst>
          </p:cNvPr>
          <p:cNvSpPr txBox="1"/>
          <p:nvPr/>
        </p:nvSpPr>
        <p:spPr>
          <a:xfrm>
            <a:off x="6286171" y="3518670"/>
            <a:ext cx="3151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they are not owned by the business – a budget is only a plan.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5FE768-3021-4432-9A19-24E94AACE346}"/>
              </a:ext>
            </a:extLst>
          </p:cNvPr>
          <p:cNvSpPr txBox="1"/>
          <p:nvPr/>
        </p:nvSpPr>
        <p:spPr>
          <a:xfrm>
            <a:off x="6284188" y="3909471"/>
            <a:ext cx="3151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cash is owned by the business and provides future benefits.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2C8860-72BC-40DF-8B35-6994BC080DE3}"/>
              </a:ext>
            </a:extLst>
          </p:cNvPr>
          <p:cNvSpPr txBox="1"/>
          <p:nvPr/>
        </p:nvSpPr>
        <p:spPr>
          <a:xfrm>
            <a:off x="6284189" y="4314792"/>
            <a:ext cx="3151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400" dirty="0"/>
              <a:t>the investments are owned by the business and provide future benefits </a:t>
            </a:r>
          </a:p>
          <a:p>
            <a:r>
              <a:rPr lang="en-US" sz="1400" dirty="0"/>
              <a:t>(cash value, although it changes).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696B83-BC0B-4E09-AD1F-67736A90D886}"/>
              </a:ext>
            </a:extLst>
          </p:cNvPr>
          <p:cNvSpPr txBox="1"/>
          <p:nvPr/>
        </p:nvSpPr>
        <p:spPr>
          <a:xfrm>
            <a:off x="6314502" y="5026959"/>
            <a:ext cx="3151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/>
              <a:t>the truck is not owned by the business.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298D65-D6BF-4B76-AF22-32518EA523D9}"/>
              </a:ext>
            </a:extLst>
          </p:cNvPr>
          <p:cNvSpPr txBox="1"/>
          <p:nvPr/>
        </p:nvSpPr>
        <p:spPr>
          <a:xfrm>
            <a:off x="6314912" y="5435455"/>
            <a:ext cx="3151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/>
              <a:t>there are no future benefits.</a:t>
            </a:r>
            <a:endParaRPr lang="en-US" sz="14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01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B7661E-74A8-4DD1-B8BE-AB1C1490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F7F518-E2FF-4351-A4E4-F20B8C0304A9}"/>
              </a:ext>
            </a:extLst>
          </p:cNvPr>
          <p:cNvSpPr/>
          <p:nvPr/>
        </p:nvSpPr>
        <p:spPr>
          <a:xfrm>
            <a:off x="4493008" y="136525"/>
            <a:ext cx="2758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Claims on Assets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417502-20F0-439A-A540-36396635DEDF}"/>
              </a:ext>
            </a:extLst>
          </p:cNvPr>
          <p:cNvSpPr/>
          <p:nvPr/>
        </p:nvSpPr>
        <p:spPr>
          <a:xfrm>
            <a:off x="2597285" y="1754648"/>
            <a:ext cx="73930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There are two kinds of legal claims on business assets.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1) The owner’s equity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2) The creditors’ equity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indent="-117475"/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In accounting and finance the word “equity” usually means a dollar-value claim.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4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7CFD56-02ED-4A66-A34E-45474DF3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9C74E6-317D-4A81-A75F-7523732D3161}"/>
              </a:ext>
            </a:extLst>
          </p:cNvPr>
          <p:cNvSpPr/>
          <p:nvPr/>
        </p:nvSpPr>
        <p:spPr>
          <a:xfrm>
            <a:off x="4784807" y="136525"/>
            <a:ext cx="2622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Owner’s Equity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146256-9DD5-4094-9339-9958284A8663}"/>
              </a:ext>
            </a:extLst>
          </p:cNvPr>
          <p:cNvSpPr/>
          <p:nvPr/>
        </p:nvSpPr>
        <p:spPr>
          <a:xfrm>
            <a:off x="2169268" y="1645810"/>
            <a:ext cx="85700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Definition: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Owner’s equity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an owner’s legal claim on the assets of his/her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business.  Other terms for owner’s equity are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net worth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net assets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The assets of Joan’s Garden Company are $125,000.  This consists of cash, accounts receivable, merchandise, supplies, and equipment.  If there are no debts, the entire $125,000 value can be claimed by the owner because the business belongs to the owner.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b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2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381684-B84F-4A9F-A9F7-B4906D24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876D93-B94E-4AA5-BE7C-6A1EE91D1998}"/>
              </a:ext>
            </a:extLst>
          </p:cNvPr>
          <p:cNvSpPr/>
          <p:nvPr/>
        </p:nvSpPr>
        <p:spPr>
          <a:xfrm>
            <a:off x="4590397" y="257943"/>
            <a:ext cx="2875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Creditors’ Equity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5F64E6-F66F-447E-B334-F677DFCCC3EF}"/>
              </a:ext>
            </a:extLst>
          </p:cNvPr>
          <p:cNvSpPr/>
          <p:nvPr/>
        </p:nvSpPr>
        <p:spPr>
          <a:xfrm>
            <a:off x="1945532" y="906987"/>
            <a:ext cx="88035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Definition: 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Creditors’ equity is the creditors’ claim on the dollar value business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assets.  These claims are usually called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liabilities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The assets of Joan’s Garden Company are $125,000. The business has received trade credit of $15,000 from suppliers and also has a bank loan of $50,000.  The total liabilities are $65,000. 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When a business fully pays a liability (a debt), that liability disappears.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 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Why a liability exists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A liability is created as the result of obtaining goods or 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services on credit or borrowing money.</a:t>
            </a:r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47C781-35E3-4731-BA02-CF47C39F8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80893"/>
              </p:ext>
            </p:extLst>
          </p:nvPr>
        </p:nvGraphicFramePr>
        <p:xfrm>
          <a:off x="3069643" y="4486388"/>
          <a:ext cx="6052713" cy="853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17571">
                  <a:extLst>
                    <a:ext uri="{9D8B030D-6E8A-4147-A177-3AD203B41FA5}">
                      <a16:colId xmlns:a16="http://schemas.microsoft.com/office/drawing/2014/main" val="32011674"/>
                    </a:ext>
                  </a:extLst>
                </a:gridCol>
                <a:gridCol w="2017571">
                  <a:extLst>
                    <a:ext uri="{9D8B030D-6E8A-4147-A177-3AD203B41FA5}">
                      <a16:colId xmlns:a16="http://schemas.microsoft.com/office/drawing/2014/main" val="877813111"/>
                    </a:ext>
                  </a:extLst>
                </a:gridCol>
                <a:gridCol w="2017571">
                  <a:extLst>
                    <a:ext uri="{9D8B030D-6E8A-4147-A177-3AD203B41FA5}">
                      <a16:colId xmlns:a16="http://schemas.microsoft.com/office/drawing/2014/main" val="26015336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When...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and...</a:t>
                      </a:r>
                      <a:endParaRPr lang="en-US" sz="1200" b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then...</a:t>
                      </a:r>
                      <a:endParaRPr lang="en-US" sz="12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2799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resources are provided by someone other than the owner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resources are not immediately paid for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liability (a debt) is created.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167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99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623</Words>
  <Application>Microsoft Office PowerPoint</Application>
  <PresentationFormat>Widescreen</PresentationFormat>
  <Paragraphs>186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Office Theme</vt:lpstr>
      <vt:lpstr>Basic Accounting Concepts Principles and Procedures, 2nd Edition, Volume 1  </vt:lpstr>
      <vt:lpstr>Enhanced Introduction Learning Goals 2-4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djudie</dc:creator>
  <cp:lastModifiedBy>djudie</cp:lastModifiedBy>
  <cp:revision>18</cp:revision>
  <dcterms:created xsi:type="dcterms:W3CDTF">2019-01-10T23:03:53Z</dcterms:created>
  <dcterms:modified xsi:type="dcterms:W3CDTF">2019-01-11T21:38:41Z</dcterms:modified>
</cp:coreProperties>
</file>