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730" y="82"/>
      </p:cViewPr>
      <p:guideLst>
        <p:guide orient="horz" pos="2616"/>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483D4F-C44F-4245-9C47-3E10872D5963}"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6B546-157E-4830-A1E2-C9F2F36A6BED}" type="slidenum">
              <a:rPr lang="en-US" smtClean="0"/>
              <a:t>‹#›</a:t>
            </a:fld>
            <a:endParaRPr lang="en-US"/>
          </a:p>
        </p:txBody>
      </p:sp>
    </p:spTree>
    <p:extLst>
      <p:ext uri="{BB962C8B-B14F-4D97-AF65-F5344CB8AC3E}">
        <p14:creationId xmlns:p14="http://schemas.microsoft.com/office/powerpoint/2010/main" val="14581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800EDD-60B8-4107-8CA4-314BA683A25C}"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277594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C0A68C-E943-4AEA-9750-B8D15F06311B}"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218459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65D8-25A0-4813-81A2-F42DDC3C18B8}"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271743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3E5884-40F4-40D8-82B9-49DBA61ED051}"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122260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24CE31-5E0B-441A-8DFC-E0540EDBAEB1}" type="datetime1">
              <a:rPr lang="en-US" smtClean="0"/>
              <a:t>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291122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BDB42F-5F8E-4362-8BB3-F977DEE9F81E}"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64780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2BC40A-38AC-436F-8518-22C60CEDF437}" type="datetime1">
              <a:rPr lang="en-US" smtClean="0"/>
              <a:t>11/8/2018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7439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26E214-8B48-4F0A-9B34-A5120AA75EF2}" type="datetime1">
              <a:rPr lang="en-US" smtClean="0"/>
              <a:t>11/8/2018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127942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24D19-F357-4CF4-AB26-F43CD1AC0E72}" type="datetime1">
              <a:rPr lang="en-US" smtClean="0"/>
              <a:t>11/8/2018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1018898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E65BB9-EF84-4B54-ACED-82880C570A3D}"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251930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E2DEA8-A2B4-4AEA-9E3F-2E9E80E40239}" type="datetime1">
              <a:rPr lang="en-US" smtClean="0"/>
              <a:t>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EE18E4E-2082-47EE-9DA7-3DD92D2ADF1D}" type="slidenum">
              <a:rPr lang="en-US" smtClean="0"/>
              <a:t>‹#›</a:t>
            </a:fld>
            <a:endParaRPr lang="en-US"/>
          </a:p>
        </p:txBody>
      </p:sp>
    </p:spTree>
    <p:extLst>
      <p:ext uri="{BB962C8B-B14F-4D97-AF65-F5344CB8AC3E}">
        <p14:creationId xmlns:p14="http://schemas.microsoft.com/office/powerpoint/2010/main" val="305558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9DC58-EFC5-4E2E-BDCE-44BE9B57BA16}" type="datetime1">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18E4E-2082-47EE-9DA7-3DD92D2ADF1D}" type="slidenum">
              <a:rPr lang="en-US" smtClean="0"/>
              <a:t>‹#›</a:t>
            </a:fld>
            <a:endParaRPr lang="en-US"/>
          </a:p>
        </p:txBody>
      </p:sp>
    </p:spTree>
    <p:extLst>
      <p:ext uri="{BB962C8B-B14F-4D97-AF65-F5344CB8AC3E}">
        <p14:creationId xmlns:p14="http://schemas.microsoft.com/office/powerpoint/2010/main" val="501093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171108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3465" y="296035"/>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2358639" y="1997839"/>
            <a:ext cx="6785361" cy="2862322"/>
          </a:xfrm>
          <a:prstGeom prst="rect">
            <a:avLst/>
          </a:prstGeom>
          <a:ln>
            <a:solidFill>
              <a:schemeClr val="tx1"/>
            </a:solidFill>
          </a:ln>
        </p:spPr>
        <p:txBody>
          <a:bodyPr wrap="square">
            <a:spAutoFit/>
          </a:bodyPr>
          <a:lstStyle/>
          <a:p>
            <a:pPr marL="171450" indent="-171450"/>
            <a:r>
              <a:rPr lang="en-US" dirty="0">
                <a:latin typeface="Times" panose="02020603050405020304" pitchFamily="18" charset="0"/>
                <a:ea typeface="MS Mincho"/>
                <a:cs typeface="Times New Roman" panose="02020603050405020304" pitchFamily="18" charset="0"/>
              </a:rPr>
              <a:t>• </a:t>
            </a:r>
            <a:r>
              <a:rPr lang="en-US" sz="2000" dirty="0">
                <a:latin typeface="Times" panose="02020603050405020304" pitchFamily="18" charset="0"/>
                <a:ea typeface="MS Mincho"/>
                <a:cs typeface="Times New Roman" panose="02020603050405020304" pitchFamily="18" charset="0"/>
              </a:rPr>
              <a:t>Both a journal and a ledger are the key parts of an accounting system, because each one arranges transaction data in an essential way.</a:t>
            </a:r>
          </a:p>
          <a:p>
            <a:pPr marL="171450" indent="-171450"/>
            <a:r>
              <a:rPr lang="en-US" sz="2000" dirty="0">
                <a:latin typeface="Times" panose="02020603050405020304" pitchFamily="18" charset="0"/>
                <a:ea typeface="MS Mincho"/>
                <a:cs typeface="Times New Roman" panose="02020603050405020304" pitchFamily="18" charset="0"/>
              </a:rPr>
              <a:t> </a:t>
            </a:r>
          </a:p>
          <a:p>
            <a:pPr marL="171450" indent="-171450"/>
            <a:r>
              <a:rPr lang="en-US" sz="2000" dirty="0">
                <a:latin typeface="Times" panose="02020603050405020304" pitchFamily="18" charset="0"/>
                <a:ea typeface="MS Mincho"/>
                <a:cs typeface="Times New Roman" panose="02020603050405020304" pitchFamily="18" charset="0"/>
              </a:rPr>
              <a:t>• Because transaction data is first recorded in a journal, that same data must then be transferred into the ledger accounts.</a:t>
            </a:r>
          </a:p>
          <a:p>
            <a:pPr marL="171450" indent="-171450"/>
            <a:r>
              <a:rPr lang="en-US" sz="2000" dirty="0">
                <a:latin typeface="Times" panose="02020603050405020304" pitchFamily="18" charset="0"/>
                <a:ea typeface="MS Mincho"/>
                <a:cs typeface="Times New Roman" panose="02020603050405020304" pitchFamily="18" charset="0"/>
              </a:rPr>
              <a:t> </a:t>
            </a:r>
          </a:p>
          <a:p>
            <a:pPr marL="171450" indent="-171450"/>
            <a:r>
              <a:rPr lang="en-US" sz="2000" dirty="0">
                <a:latin typeface="Times" panose="02020603050405020304" pitchFamily="18" charset="0"/>
                <a:ea typeface="MS Mincho"/>
                <a:cs typeface="Times New Roman" panose="02020603050405020304" pitchFamily="18" charset="0"/>
              </a:rPr>
              <a:t>• The procedure for transferring data from the journal into the ledger accounts is called </a:t>
            </a:r>
            <a:r>
              <a:rPr lang="en-US" sz="2000" b="1" dirty="0">
                <a:latin typeface="Times" panose="02020603050405020304" pitchFamily="18" charset="0"/>
                <a:ea typeface="MS Mincho"/>
                <a:cs typeface="Times New Roman" panose="02020603050405020304" pitchFamily="18" charset="0"/>
              </a:rPr>
              <a:t>posting</a:t>
            </a:r>
            <a:r>
              <a:rPr lang="en-US" sz="2000" dirty="0">
                <a:latin typeface="Times" panose="02020603050405020304" pitchFamily="18" charset="0"/>
                <a:ea typeface="MS Mincho"/>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52372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3465" y="296035"/>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875149"/>
            <a:ext cx="11015529" cy="646331"/>
          </a:xfrm>
          <a:prstGeom prst="rect">
            <a:avLst/>
          </a:prstGeom>
          <a:solidFill>
            <a:schemeClr val="accent1">
              <a:lumMod val="60000"/>
              <a:lumOff val="40000"/>
            </a:schemeClr>
          </a:solidFill>
          <a:ln>
            <a:solidFill>
              <a:schemeClr val="tx1"/>
            </a:solidFill>
          </a:ln>
        </p:spPr>
        <p:txBody>
          <a:bodyPr wrap="square">
            <a:spAutoFit/>
          </a:bodyPr>
          <a:lstStyle/>
          <a:p>
            <a:r>
              <a:rPr lang="en-US" b="1"/>
              <a:t>Step 1: </a:t>
            </a:r>
            <a:r>
              <a:rPr lang="en-US"/>
              <a:t>Select the first account in the journal that is not yet posted.  Locate that account in the ledger and enter the transaction date from the journal into the account. </a:t>
            </a:r>
          </a:p>
        </p:txBody>
      </p:sp>
      <p:graphicFrame>
        <p:nvGraphicFramePr>
          <p:cNvPr id="5" name="Table 4"/>
          <p:cNvGraphicFramePr>
            <a:graphicFrameLocks noGrp="1"/>
          </p:cNvGraphicFramePr>
          <p:nvPr>
            <p:extLst>
              <p:ext uri="{D42A27DB-BD31-4B8C-83A1-F6EECF244321}">
                <p14:modId xmlns:p14="http://schemas.microsoft.com/office/powerpoint/2010/main" val="22112944"/>
              </p:ext>
            </p:extLst>
          </p:nvPr>
        </p:nvGraphicFramePr>
        <p:xfrm>
          <a:off x="2023278" y="1745220"/>
          <a:ext cx="7701062" cy="2167204"/>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0">
                <a:tc gridSpan="5">
                  <a:txBody>
                    <a:bodyPr/>
                    <a:lstStyle/>
                    <a:p>
                      <a:pPr marL="1600200" marR="0">
                        <a:spcBef>
                          <a:spcPts val="0"/>
                        </a:spcBef>
                        <a:spcAft>
                          <a:spcPts val="0"/>
                        </a:spcAft>
                      </a:pPr>
                      <a:r>
                        <a:rPr lang="en-US" sz="1400" b="1" dirty="0">
                          <a:effectLst/>
                        </a:rPr>
                        <a:t>General Journal                                                              </a:t>
                      </a:r>
                      <a:r>
                        <a:rPr lang="en-US" sz="1400" dirty="0">
                          <a:effectLst/>
                        </a:rPr>
                        <a:t>J1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a:solidFill>
                            <a:srgbClr val="FF0000"/>
                          </a:solidFill>
                          <a:effectLst/>
                        </a:rPr>
                        <a:t>May 5</a:t>
                      </a:r>
                      <a:endParaRPr lang="en-US" sz="140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FF0000"/>
                          </a:solidFill>
                          <a:effectLst/>
                        </a:rPr>
                        <a:t>Cash</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68796164"/>
              </p:ext>
            </p:extLst>
          </p:nvPr>
        </p:nvGraphicFramePr>
        <p:xfrm>
          <a:off x="2023278" y="4408715"/>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b="1" dirty="0">
                          <a:solidFill>
                            <a:srgbClr val="FF0000"/>
                          </a:solidFill>
                          <a:effectLst/>
                        </a:rPr>
                        <a:t>Cash</a:t>
                      </a:r>
                      <a:endParaRPr lang="en-US" sz="1400" b="1"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rgbClr val="FF0000"/>
                          </a:solidFill>
                          <a:effectLst/>
                        </a:rPr>
                        <a:t>May 5</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8" name="Straight Connector 7"/>
          <p:cNvCxnSpPr/>
          <p:nvPr/>
        </p:nvCxnSpPr>
        <p:spPr>
          <a:xfrm>
            <a:off x="7195559" y="4683096"/>
            <a:ext cx="8546" cy="16732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47873" y="4664772"/>
            <a:ext cx="2512463" cy="1832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97308" y="4247260"/>
            <a:ext cx="1187866" cy="658026"/>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905854" y="2324456"/>
            <a:ext cx="1264778" cy="189716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725671" y="4136164"/>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887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3465" y="296035"/>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875149"/>
            <a:ext cx="11015529" cy="369332"/>
          </a:xfrm>
          <a:prstGeom prst="rect">
            <a:avLst/>
          </a:prstGeom>
          <a:solidFill>
            <a:schemeClr val="accent1">
              <a:lumMod val="60000"/>
              <a:lumOff val="40000"/>
            </a:schemeClr>
          </a:solidFill>
          <a:ln>
            <a:solidFill>
              <a:schemeClr val="tx1"/>
            </a:solidFill>
          </a:ln>
        </p:spPr>
        <p:txBody>
          <a:bodyPr wrap="square">
            <a:spAutoFit/>
          </a:bodyPr>
          <a:lstStyle/>
          <a:p>
            <a:r>
              <a:rPr lang="en-US" dirty="0"/>
              <a:t> </a:t>
            </a:r>
            <a:r>
              <a:rPr lang="en-US" b="1" dirty="0"/>
              <a:t>Step 2: </a:t>
            </a:r>
            <a:r>
              <a:rPr lang="en-US" dirty="0"/>
              <a:t>Enter the journal page number as a cross-reference into the ledger account. </a:t>
            </a:r>
          </a:p>
        </p:txBody>
      </p:sp>
      <p:graphicFrame>
        <p:nvGraphicFramePr>
          <p:cNvPr id="5" name="Table 4"/>
          <p:cNvGraphicFramePr>
            <a:graphicFrameLocks noGrp="1"/>
          </p:cNvGraphicFramePr>
          <p:nvPr>
            <p:extLst>
              <p:ext uri="{D42A27DB-BD31-4B8C-83A1-F6EECF244321}">
                <p14:modId xmlns:p14="http://schemas.microsoft.com/office/powerpoint/2010/main" val="2159078470"/>
              </p:ext>
            </p:extLst>
          </p:nvPr>
        </p:nvGraphicFramePr>
        <p:xfrm>
          <a:off x="2023278" y="1745220"/>
          <a:ext cx="7701062" cy="2167204"/>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0">
                <a:tc gridSpan="5">
                  <a:txBody>
                    <a:bodyPr/>
                    <a:lstStyle/>
                    <a:p>
                      <a:pPr marL="1600200" marR="0">
                        <a:spcBef>
                          <a:spcPts val="0"/>
                        </a:spcBef>
                        <a:spcAft>
                          <a:spcPts val="0"/>
                        </a:spcAft>
                      </a:pPr>
                      <a:r>
                        <a:rPr lang="en-US" sz="1400" b="1" dirty="0">
                          <a:effectLst/>
                        </a:rPr>
                        <a:t>General Journal                                                                                                                 </a:t>
                      </a:r>
                      <a:r>
                        <a:rPr lang="en-US" sz="1400" dirty="0">
                          <a:solidFill>
                            <a:srgbClr val="FF0000"/>
                          </a:solidFill>
                          <a:effectLst/>
                        </a:rPr>
                        <a:t>J1</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91091917"/>
              </p:ext>
            </p:extLst>
          </p:nvPr>
        </p:nvGraphicFramePr>
        <p:xfrm>
          <a:off x="2023278" y="4408715"/>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b="1" dirty="0">
                          <a:solidFill>
                            <a:schemeClr val="tx1"/>
                          </a:solidFill>
                          <a:effectLst/>
                        </a:rPr>
                        <a:t>Cash</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FF0000"/>
                          </a:solidFill>
                          <a:effectLst/>
                        </a:rPr>
                        <a:t>J1</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25671" y="4136164"/>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742774" y="1897166"/>
            <a:ext cx="3555050" cy="3127761"/>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851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3465" y="296035"/>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875149"/>
            <a:ext cx="11015529" cy="369332"/>
          </a:xfrm>
          <a:prstGeom prst="rect">
            <a:avLst/>
          </a:prstGeom>
          <a:solidFill>
            <a:schemeClr val="accent1">
              <a:lumMod val="60000"/>
              <a:lumOff val="40000"/>
            </a:schemeClr>
          </a:solidFill>
          <a:ln>
            <a:solidFill>
              <a:schemeClr val="tx1"/>
            </a:solidFill>
          </a:ln>
        </p:spPr>
        <p:txBody>
          <a:bodyPr wrap="square">
            <a:spAutoFit/>
          </a:bodyPr>
          <a:lstStyle/>
          <a:p>
            <a:r>
              <a:rPr lang="en-US" dirty="0"/>
              <a:t> </a:t>
            </a:r>
            <a:r>
              <a:rPr lang="en-US" b="1" dirty="0"/>
              <a:t>Step 3: </a:t>
            </a:r>
            <a:r>
              <a:rPr lang="en-US" dirty="0"/>
              <a:t>Enter the enter the account from the journal into the ledger account.  Update the ledger account balance.</a:t>
            </a:r>
          </a:p>
        </p:txBody>
      </p:sp>
      <p:graphicFrame>
        <p:nvGraphicFramePr>
          <p:cNvPr id="5" name="Table 4"/>
          <p:cNvGraphicFramePr>
            <a:graphicFrameLocks noGrp="1"/>
          </p:cNvGraphicFramePr>
          <p:nvPr>
            <p:extLst>
              <p:ext uri="{D42A27DB-BD31-4B8C-83A1-F6EECF244321}">
                <p14:modId xmlns:p14="http://schemas.microsoft.com/office/powerpoint/2010/main" val="3692746976"/>
              </p:ext>
            </p:extLst>
          </p:nvPr>
        </p:nvGraphicFramePr>
        <p:xfrm>
          <a:off x="2023278" y="1745220"/>
          <a:ext cx="7701062" cy="2167204"/>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0">
                <a:tc gridSpan="5">
                  <a:txBody>
                    <a:bodyPr/>
                    <a:lstStyle/>
                    <a:p>
                      <a:pPr marL="1600200" marR="0">
                        <a:spcBef>
                          <a:spcPts val="0"/>
                        </a:spcBef>
                        <a:spcAft>
                          <a:spcPts val="0"/>
                        </a:spcAft>
                      </a:pPr>
                      <a:r>
                        <a:rPr lang="en-US" sz="1400" b="1" dirty="0">
                          <a:effectLst/>
                        </a:rPr>
                        <a:t>General Journal                                                                                                                 </a:t>
                      </a:r>
                      <a:r>
                        <a:rPr lang="en-US" sz="1400" dirty="0">
                          <a:solidFill>
                            <a:schemeClr val="tx1"/>
                          </a:solidFill>
                          <a:effectLst/>
                        </a:rPr>
                        <a:t>J1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FF0000"/>
                          </a:solidFill>
                          <a:effectLst/>
                        </a:rPr>
                        <a:t>8,000</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75059041"/>
              </p:ext>
            </p:extLst>
          </p:nvPr>
        </p:nvGraphicFramePr>
        <p:xfrm>
          <a:off x="2023278" y="4408715"/>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b="1" dirty="0">
                          <a:solidFill>
                            <a:schemeClr val="tx1"/>
                          </a:solidFill>
                          <a:effectLst/>
                        </a:rPr>
                        <a:t>Cash</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rPr>
                        <a:t>J1</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rgbClr val="FF0000"/>
                          </a:solidFill>
                          <a:effectLst/>
                        </a:rPr>
                        <a:t>8,000</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rgbClr val="FF0000"/>
                          </a:solidFill>
                          <a:effectLst/>
                        </a:rPr>
                        <a:t>8,000</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25671" y="4136164"/>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853727" y="2427006"/>
            <a:ext cx="1495515" cy="2495372"/>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6835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1389" y="38532"/>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667317"/>
            <a:ext cx="11015529" cy="923330"/>
          </a:xfrm>
          <a:prstGeom prst="rect">
            <a:avLst/>
          </a:prstGeom>
          <a:solidFill>
            <a:schemeClr val="accent1">
              <a:lumMod val="60000"/>
              <a:lumOff val="40000"/>
            </a:schemeClr>
          </a:solidFill>
          <a:ln>
            <a:solidFill>
              <a:schemeClr val="tx1"/>
            </a:solidFill>
          </a:ln>
        </p:spPr>
        <p:txBody>
          <a:bodyPr wrap="square">
            <a:spAutoFit/>
          </a:bodyPr>
          <a:lstStyle/>
          <a:p>
            <a:r>
              <a:rPr lang="en-US" b="1" dirty="0"/>
              <a:t>Step 4: </a:t>
            </a:r>
            <a:r>
              <a:rPr lang="en-US" dirty="0"/>
              <a:t>Enter the account number as a cross-reference into the reference column in the journal.  This indicates in the journal that the account in that transaction has been posted.  Do not enter the account number until the amount has been posted into the ledger.</a:t>
            </a:r>
          </a:p>
        </p:txBody>
      </p:sp>
      <p:graphicFrame>
        <p:nvGraphicFramePr>
          <p:cNvPr id="5" name="Table 4"/>
          <p:cNvGraphicFramePr>
            <a:graphicFrameLocks noGrp="1"/>
          </p:cNvGraphicFramePr>
          <p:nvPr>
            <p:extLst>
              <p:ext uri="{D42A27DB-BD31-4B8C-83A1-F6EECF244321}">
                <p14:modId xmlns:p14="http://schemas.microsoft.com/office/powerpoint/2010/main" val="3663240350"/>
              </p:ext>
            </p:extLst>
          </p:nvPr>
        </p:nvGraphicFramePr>
        <p:xfrm>
          <a:off x="2021202" y="1762596"/>
          <a:ext cx="7701062" cy="2288723"/>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334879">
                <a:tc gridSpan="5">
                  <a:txBody>
                    <a:bodyPr/>
                    <a:lstStyle/>
                    <a:p>
                      <a:pPr marL="1600200" marR="0">
                        <a:spcBef>
                          <a:spcPts val="0"/>
                        </a:spcBef>
                        <a:spcAft>
                          <a:spcPts val="0"/>
                        </a:spcAft>
                      </a:pPr>
                      <a:r>
                        <a:rPr lang="en-US" sz="1400" b="1" dirty="0">
                          <a:effectLst/>
                        </a:rPr>
                        <a:t>General Journal                                                                                                                 </a:t>
                      </a:r>
                      <a:r>
                        <a:rPr lang="en-US" sz="1400" dirty="0">
                          <a:solidFill>
                            <a:schemeClr val="tx1"/>
                          </a:solidFill>
                          <a:effectLst/>
                        </a:rPr>
                        <a:t>J1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r>
                        <a:rPr lang="en-US" sz="1400" dirty="0">
                          <a:solidFill>
                            <a:srgbClr val="FF0000"/>
                          </a:solidFill>
                          <a:effectLst/>
                        </a:rPr>
                        <a:t>101</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chemeClr val="tx1"/>
                          </a:solidFill>
                          <a:effectLst/>
                        </a:rPr>
                        <a:t>8,000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R. Flores,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83223254"/>
              </p:ext>
            </p:extLst>
          </p:nvPr>
        </p:nvGraphicFramePr>
        <p:xfrm>
          <a:off x="2023278" y="4464104"/>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b="1" dirty="0">
                          <a:solidFill>
                            <a:schemeClr val="tx1"/>
                          </a:solidFill>
                          <a:effectLst/>
                        </a:rPr>
                        <a:t>Cash</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a:t>
                      </a:r>
                      <a:r>
                        <a:rPr lang="en-US" sz="1400" b="1" dirty="0">
                          <a:solidFill>
                            <a:srgbClr val="FF0000"/>
                          </a:solidFill>
                          <a:effectLst/>
                        </a:rPr>
                        <a:t>101</a:t>
                      </a:r>
                      <a:endParaRPr lang="en-US" sz="1400" b="1"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rPr>
                        <a:t>J1</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chemeClr val="tx1"/>
                          </a:solidFill>
                          <a:effectLst/>
                        </a:rPr>
                        <a:t>8,000</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chemeClr val="tx1"/>
                          </a:solidFill>
                          <a:effectLst/>
                        </a:rPr>
                        <a:t>8,000</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51309" y="4269678"/>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7375021" y="2572284"/>
            <a:ext cx="1495516" cy="196553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23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1389" y="38532"/>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667317"/>
            <a:ext cx="11015529" cy="646331"/>
          </a:xfrm>
          <a:prstGeom prst="rect">
            <a:avLst/>
          </a:prstGeom>
          <a:solidFill>
            <a:schemeClr val="accent1">
              <a:lumMod val="60000"/>
              <a:lumOff val="40000"/>
            </a:schemeClr>
          </a:solidFill>
          <a:ln>
            <a:solidFill>
              <a:schemeClr val="tx1"/>
            </a:solidFill>
          </a:ln>
        </p:spPr>
        <p:txBody>
          <a:bodyPr wrap="square">
            <a:spAutoFit/>
          </a:bodyPr>
          <a:lstStyle/>
          <a:p>
            <a:r>
              <a:rPr lang="en-US" b="1"/>
              <a:t>Step 1: </a:t>
            </a:r>
            <a:r>
              <a:rPr lang="en-US"/>
              <a:t>Select the next account in the journal that is not yet posted.  Locate that account in the ledger and enter the transaction date from the journal into the account. </a:t>
            </a:r>
          </a:p>
        </p:txBody>
      </p:sp>
      <p:graphicFrame>
        <p:nvGraphicFramePr>
          <p:cNvPr id="5" name="Table 4"/>
          <p:cNvGraphicFramePr>
            <a:graphicFrameLocks noGrp="1"/>
          </p:cNvGraphicFramePr>
          <p:nvPr>
            <p:extLst>
              <p:ext uri="{D42A27DB-BD31-4B8C-83A1-F6EECF244321}">
                <p14:modId xmlns:p14="http://schemas.microsoft.com/office/powerpoint/2010/main" val="4134161673"/>
              </p:ext>
            </p:extLst>
          </p:nvPr>
        </p:nvGraphicFramePr>
        <p:xfrm>
          <a:off x="2021202" y="1762596"/>
          <a:ext cx="7701062" cy="2288723"/>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334879">
                <a:tc gridSpan="5">
                  <a:txBody>
                    <a:bodyPr/>
                    <a:lstStyle/>
                    <a:p>
                      <a:pPr marL="1600200" marR="0">
                        <a:spcBef>
                          <a:spcPts val="0"/>
                        </a:spcBef>
                        <a:spcAft>
                          <a:spcPts val="0"/>
                        </a:spcAft>
                      </a:pPr>
                      <a:r>
                        <a:rPr lang="en-US" sz="1400" b="1" dirty="0">
                          <a:effectLst/>
                        </a:rPr>
                        <a:t>General Journal                                                                                                                 </a:t>
                      </a:r>
                      <a:r>
                        <a:rPr lang="en-US" sz="1400" dirty="0">
                          <a:solidFill>
                            <a:schemeClr val="tx1"/>
                          </a:solidFill>
                          <a:effectLst/>
                        </a:rPr>
                        <a:t>J1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rgbClr val="FF0000"/>
                          </a:solidFill>
                          <a:effectLst/>
                        </a:rPr>
                        <a:t>May 5</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r>
                        <a:rPr lang="en-US" sz="1400" dirty="0">
                          <a:solidFill>
                            <a:schemeClr val="tx1"/>
                          </a:solidFill>
                          <a:effectLst/>
                        </a:rPr>
                        <a:t>101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chemeClr val="tx1"/>
                          </a:solidFill>
                          <a:effectLst/>
                        </a:rPr>
                        <a:t>8,000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FF0000"/>
                          </a:solidFill>
                          <a:effectLst/>
                        </a:rPr>
                        <a:t>    R. Flores, Capital</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1114487"/>
              </p:ext>
            </p:extLst>
          </p:nvPr>
        </p:nvGraphicFramePr>
        <p:xfrm>
          <a:off x="2023278" y="4464104"/>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dirty="0">
                          <a:solidFill>
                            <a:srgbClr val="FF0000"/>
                          </a:solidFill>
                          <a:effectLst/>
                        </a:rPr>
                        <a:t>R. Flores, Capital</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a:t>
                      </a:r>
                      <a:r>
                        <a:rPr lang="en-US" sz="1400" b="1" dirty="0">
                          <a:solidFill>
                            <a:schemeClr val="tx1"/>
                          </a:solidFill>
                          <a:effectLst/>
                        </a:rPr>
                        <a:t>301</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rgbClr val="FF0000"/>
                          </a:solidFill>
                          <a:effectLst/>
                        </a:rPr>
                        <a:t>May 5</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51309" y="4269678"/>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153682" y="3988911"/>
            <a:ext cx="957129" cy="1070199"/>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62228" y="2256563"/>
            <a:ext cx="1093862" cy="1734323"/>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59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1389" y="38532"/>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667317"/>
            <a:ext cx="11015529" cy="369332"/>
          </a:xfrm>
          <a:prstGeom prst="rect">
            <a:avLst/>
          </a:prstGeom>
          <a:solidFill>
            <a:schemeClr val="accent1">
              <a:lumMod val="60000"/>
              <a:lumOff val="40000"/>
            </a:schemeClr>
          </a:solidFill>
          <a:ln>
            <a:solidFill>
              <a:schemeClr val="tx1"/>
            </a:solidFill>
          </a:ln>
        </p:spPr>
        <p:txBody>
          <a:bodyPr wrap="square">
            <a:spAutoFit/>
          </a:bodyPr>
          <a:lstStyle/>
          <a:p>
            <a:r>
              <a:rPr lang="en-US" b="1" dirty="0"/>
              <a:t>Step 2: </a:t>
            </a:r>
            <a:r>
              <a:rPr lang="en-US" dirty="0"/>
              <a:t>Enter the journal page number as a cross-reference into the ledger account.</a:t>
            </a:r>
          </a:p>
        </p:txBody>
      </p:sp>
      <p:graphicFrame>
        <p:nvGraphicFramePr>
          <p:cNvPr id="5" name="Table 4"/>
          <p:cNvGraphicFramePr>
            <a:graphicFrameLocks noGrp="1"/>
          </p:cNvGraphicFramePr>
          <p:nvPr>
            <p:extLst>
              <p:ext uri="{D42A27DB-BD31-4B8C-83A1-F6EECF244321}">
                <p14:modId xmlns:p14="http://schemas.microsoft.com/office/powerpoint/2010/main" val="4001564847"/>
              </p:ext>
            </p:extLst>
          </p:nvPr>
        </p:nvGraphicFramePr>
        <p:xfrm>
          <a:off x="2021202" y="1762596"/>
          <a:ext cx="7701062" cy="2288723"/>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334879">
                <a:tc gridSpan="5">
                  <a:txBody>
                    <a:bodyPr/>
                    <a:lstStyle/>
                    <a:p>
                      <a:pPr marL="1600200" marR="0">
                        <a:spcBef>
                          <a:spcPts val="0"/>
                        </a:spcBef>
                        <a:spcAft>
                          <a:spcPts val="0"/>
                        </a:spcAft>
                      </a:pPr>
                      <a:r>
                        <a:rPr lang="en-US" sz="1400" b="1" dirty="0">
                          <a:effectLst/>
                        </a:rPr>
                        <a:t>General Journal                                                                                                                 </a:t>
                      </a:r>
                      <a:r>
                        <a:rPr lang="en-US" sz="1400" dirty="0">
                          <a:solidFill>
                            <a:srgbClr val="FF0000"/>
                          </a:solidFill>
                          <a:effectLst/>
                        </a:rPr>
                        <a:t>J1</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r>
                        <a:rPr lang="en-US" sz="1400" dirty="0">
                          <a:solidFill>
                            <a:schemeClr val="tx1"/>
                          </a:solidFill>
                          <a:effectLst/>
                        </a:rPr>
                        <a:t>101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chemeClr val="tx1"/>
                          </a:solidFill>
                          <a:effectLst/>
                        </a:rPr>
                        <a:t>8,000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    R. Flores, Capital</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8,000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09685317"/>
              </p:ext>
            </p:extLst>
          </p:nvPr>
        </p:nvGraphicFramePr>
        <p:xfrm>
          <a:off x="2023278" y="4464104"/>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dirty="0">
                          <a:solidFill>
                            <a:schemeClr val="tx1"/>
                          </a:solidFill>
                          <a:effectLst/>
                        </a:rPr>
                        <a:t>R. Flores, Capital</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a:t>
                      </a:r>
                      <a:r>
                        <a:rPr lang="en-US" sz="1400" b="1" dirty="0">
                          <a:solidFill>
                            <a:schemeClr val="tx1"/>
                          </a:solidFill>
                          <a:effectLst/>
                        </a:rPr>
                        <a:t>301</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FF0000"/>
                          </a:solidFill>
                          <a:effectLst/>
                          <a:latin typeface="Times" panose="02020603050405020304" pitchFamily="18" charset="0"/>
                          <a:ea typeface="MS Mincho"/>
                          <a:cs typeface="Times New Roman" panose="02020603050405020304" pitchFamily="18" charset="0"/>
                        </a:rPr>
                        <a:t>J1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51309" y="4269678"/>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725682" y="1982624"/>
            <a:ext cx="3537959" cy="3084856"/>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060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1389" y="38532"/>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88235" y="667317"/>
            <a:ext cx="11015529" cy="369332"/>
          </a:xfrm>
          <a:prstGeom prst="rect">
            <a:avLst/>
          </a:prstGeom>
          <a:solidFill>
            <a:schemeClr val="accent1">
              <a:lumMod val="60000"/>
              <a:lumOff val="40000"/>
            </a:schemeClr>
          </a:solidFill>
          <a:ln>
            <a:solidFill>
              <a:schemeClr val="tx1"/>
            </a:solidFill>
          </a:ln>
        </p:spPr>
        <p:txBody>
          <a:bodyPr wrap="square">
            <a:spAutoFit/>
          </a:bodyPr>
          <a:lstStyle/>
          <a:p>
            <a:r>
              <a:rPr lang="en-US" b="1" dirty="0"/>
              <a:t>Step 3: </a:t>
            </a:r>
            <a:r>
              <a:rPr lang="en-US" dirty="0"/>
              <a:t>Enter the enter the account from the journal into the ledger account.  Update the ledger account balance.</a:t>
            </a:r>
          </a:p>
        </p:txBody>
      </p:sp>
      <p:graphicFrame>
        <p:nvGraphicFramePr>
          <p:cNvPr id="5" name="Table 4"/>
          <p:cNvGraphicFramePr>
            <a:graphicFrameLocks noGrp="1"/>
          </p:cNvGraphicFramePr>
          <p:nvPr>
            <p:extLst>
              <p:ext uri="{D42A27DB-BD31-4B8C-83A1-F6EECF244321}">
                <p14:modId xmlns:p14="http://schemas.microsoft.com/office/powerpoint/2010/main" val="438399522"/>
              </p:ext>
            </p:extLst>
          </p:nvPr>
        </p:nvGraphicFramePr>
        <p:xfrm>
          <a:off x="2021202" y="1762596"/>
          <a:ext cx="7701062" cy="2288723"/>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334879">
                <a:tc gridSpan="5">
                  <a:txBody>
                    <a:bodyPr/>
                    <a:lstStyle/>
                    <a:p>
                      <a:pPr marL="1600200" marR="0">
                        <a:spcBef>
                          <a:spcPts val="0"/>
                        </a:spcBef>
                        <a:spcAft>
                          <a:spcPts val="0"/>
                        </a:spcAft>
                      </a:pPr>
                      <a:r>
                        <a:rPr lang="en-US" sz="1400" b="1" dirty="0">
                          <a:effectLst/>
                        </a:rPr>
                        <a:t>General Journal                                                                                                                 </a:t>
                      </a:r>
                      <a:r>
                        <a:rPr lang="en-US" sz="1400" dirty="0">
                          <a:solidFill>
                            <a:schemeClr val="tx1"/>
                          </a:solidFill>
                          <a:effectLst/>
                        </a:rPr>
                        <a:t>J1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r>
                        <a:rPr lang="en-US" sz="1400" dirty="0">
                          <a:solidFill>
                            <a:schemeClr val="tx1"/>
                          </a:solidFill>
                          <a:effectLst/>
                        </a:rPr>
                        <a:t>101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chemeClr val="tx1"/>
                          </a:solidFill>
                          <a:effectLst/>
                        </a:rPr>
                        <a:t>8,000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    R. Flores, Capital</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FF0000"/>
                          </a:solidFill>
                          <a:effectLst/>
                        </a:rPr>
                        <a:t>8,000</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37341995"/>
              </p:ext>
            </p:extLst>
          </p:nvPr>
        </p:nvGraphicFramePr>
        <p:xfrm>
          <a:off x="2023278" y="4464104"/>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dirty="0">
                          <a:solidFill>
                            <a:schemeClr val="tx1"/>
                          </a:solidFill>
                          <a:effectLst/>
                        </a:rPr>
                        <a:t>R. Flores, Capital</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a:t>
                      </a:r>
                      <a:r>
                        <a:rPr lang="en-US" sz="1400" b="1" dirty="0">
                          <a:solidFill>
                            <a:schemeClr val="tx1"/>
                          </a:solidFill>
                          <a:effectLst/>
                        </a:rPr>
                        <a:t>301</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Times" panose="02020603050405020304" pitchFamily="18" charset="0"/>
                          <a:ea typeface="MS Mincho"/>
                          <a:cs typeface="Times New Roman" panose="02020603050405020304" pitchFamily="18" charset="0"/>
                        </a:rPr>
                        <a:t>J1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rgbClr val="FF0000"/>
                          </a:solidFill>
                          <a:effectLst/>
                        </a:rPr>
                        <a:t>8,000</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rgbClr val="FF0000"/>
                          </a:solidFill>
                          <a:effectLst/>
                          <a:latin typeface="Times" panose="02020603050405020304" pitchFamily="18" charset="0"/>
                          <a:ea typeface="MS Mincho"/>
                          <a:cs typeface="Times New Roman" panose="02020603050405020304" pitchFamily="18" charset="0"/>
                        </a:rPr>
                        <a:t>8,000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51309" y="4269678"/>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8153400" y="2832831"/>
            <a:ext cx="1118788" cy="2132276"/>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708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1389" y="38532"/>
            <a:ext cx="368068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Posting Procedure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6553" y="667317"/>
            <a:ext cx="11407211" cy="584775"/>
          </a:xfrm>
          <a:prstGeom prst="rect">
            <a:avLst/>
          </a:prstGeom>
          <a:solidFill>
            <a:schemeClr val="accent1">
              <a:lumMod val="60000"/>
              <a:lumOff val="40000"/>
            </a:schemeClr>
          </a:solidFill>
          <a:ln>
            <a:solidFill>
              <a:schemeClr val="tx1"/>
            </a:solidFill>
          </a:ln>
        </p:spPr>
        <p:txBody>
          <a:bodyPr wrap="square">
            <a:spAutoFit/>
          </a:bodyPr>
          <a:lstStyle/>
          <a:p>
            <a:r>
              <a:rPr lang="en-US" sz="1600" b="1" dirty="0"/>
              <a:t>Step 4: </a:t>
            </a:r>
            <a:r>
              <a:rPr lang="en-US" sz="1600" dirty="0"/>
              <a:t>Enter the account number as a cross-reference into the reference column in the journal.  This indicates in the journal that the account in that transaction has been posted.  Do not enter the account number until the amount has been posted into the ledger.</a:t>
            </a:r>
          </a:p>
        </p:txBody>
      </p:sp>
      <p:graphicFrame>
        <p:nvGraphicFramePr>
          <p:cNvPr id="5" name="Table 4"/>
          <p:cNvGraphicFramePr>
            <a:graphicFrameLocks noGrp="1"/>
          </p:cNvGraphicFramePr>
          <p:nvPr>
            <p:extLst>
              <p:ext uri="{D42A27DB-BD31-4B8C-83A1-F6EECF244321}">
                <p14:modId xmlns:p14="http://schemas.microsoft.com/office/powerpoint/2010/main" val="893525936"/>
              </p:ext>
            </p:extLst>
          </p:nvPr>
        </p:nvGraphicFramePr>
        <p:xfrm>
          <a:off x="2021202" y="1762596"/>
          <a:ext cx="7701062" cy="2288723"/>
        </p:xfrm>
        <a:graphic>
          <a:graphicData uri="http://schemas.openxmlformats.org/drawingml/2006/table">
            <a:tbl>
              <a:tblPr firstRow="1" firstCol="1" bandRow="1">
                <a:tableStyleId>{2D5ABB26-0587-4C30-8999-92F81FD0307C}</a:tableStyleId>
              </a:tblPr>
              <a:tblGrid>
                <a:gridCol w="925449">
                  <a:extLst>
                    <a:ext uri="{9D8B030D-6E8A-4147-A177-3AD203B41FA5}">
                      <a16:colId xmlns:a16="http://schemas.microsoft.com/office/drawing/2014/main" val="1880184093"/>
                    </a:ext>
                  </a:extLst>
                </a:gridCol>
                <a:gridCol w="4131471">
                  <a:extLst>
                    <a:ext uri="{9D8B030D-6E8A-4147-A177-3AD203B41FA5}">
                      <a16:colId xmlns:a16="http://schemas.microsoft.com/office/drawing/2014/main" val="2297097730"/>
                    </a:ext>
                  </a:extLst>
                </a:gridCol>
                <a:gridCol w="540763">
                  <a:extLst>
                    <a:ext uri="{9D8B030D-6E8A-4147-A177-3AD203B41FA5}">
                      <a16:colId xmlns:a16="http://schemas.microsoft.com/office/drawing/2014/main" val="12117296"/>
                    </a:ext>
                  </a:extLst>
                </a:gridCol>
                <a:gridCol w="1029196">
                  <a:extLst>
                    <a:ext uri="{9D8B030D-6E8A-4147-A177-3AD203B41FA5}">
                      <a16:colId xmlns:a16="http://schemas.microsoft.com/office/drawing/2014/main" val="2496984719"/>
                    </a:ext>
                  </a:extLst>
                </a:gridCol>
                <a:gridCol w="1074183">
                  <a:extLst>
                    <a:ext uri="{9D8B030D-6E8A-4147-A177-3AD203B41FA5}">
                      <a16:colId xmlns:a16="http://schemas.microsoft.com/office/drawing/2014/main" val="1037089216"/>
                    </a:ext>
                  </a:extLst>
                </a:gridCol>
              </a:tblGrid>
              <a:tr h="334879">
                <a:tc gridSpan="5">
                  <a:txBody>
                    <a:bodyPr/>
                    <a:lstStyle/>
                    <a:p>
                      <a:pPr marL="1600200" marR="0">
                        <a:spcBef>
                          <a:spcPts val="0"/>
                        </a:spcBef>
                        <a:spcAft>
                          <a:spcPts val="0"/>
                        </a:spcAft>
                      </a:pPr>
                      <a:r>
                        <a:rPr lang="en-US" sz="1400" b="1" dirty="0">
                          <a:effectLst/>
                        </a:rPr>
                        <a:t>General Journal                                                                                                                 </a:t>
                      </a:r>
                      <a:r>
                        <a:rPr lang="en-US" sz="1400" dirty="0">
                          <a:solidFill>
                            <a:schemeClr val="tx1"/>
                          </a:solidFill>
                          <a:effectLst/>
                        </a:rPr>
                        <a:t>J1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3484807"/>
                  </a:ext>
                </a:extLst>
              </a:tr>
              <a:tr h="24696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Account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8231412"/>
                  </a:ext>
                </a:extLst>
              </a:tr>
              <a:tr h="136438">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Cash</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r>
                        <a:rPr lang="en-US" sz="1400" dirty="0">
                          <a:solidFill>
                            <a:schemeClr val="tx1"/>
                          </a:solidFill>
                          <a:effectLst/>
                        </a:rPr>
                        <a:t>101</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chemeClr val="tx1"/>
                          </a:solidFill>
                          <a:effectLst/>
                        </a:rPr>
                        <a:t>8,000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5999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solidFill>
                            <a:schemeClr val="tx1"/>
                          </a:solidFill>
                          <a:effectLst/>
                        </a:rPr>
                        <a:t>    R. Flores, Capital</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r>
                        <a:rPr lang="en-US" sz="1400" dirty="0">
                          <a:solidFill>
                            <a:srgbClr val="FF0000"/>
                          </a:solidFill>
                          <a:effectLst/>
                        </a:rPr>
                        <a:t>301</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solidFill>
                            <a:schemeClr val="tx1"/>
                          </a:solidFill>
                          <a:effectLst/>
                        </a:rPr>
                        <a:t>8,000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3240856"/>
                  </a:ext>
                </a:extLst>
              </a:tr>
              <a:tr h="0">
                <a:tc>
                  <a:txBody>
                    <a:bodyPr/>
                    <a:lstStyle/>
                    <a:p>
                      <a:pPr marL="0" marR="0">
                        <a:spcBef>
                          <a:spcPts val="0"/>
                        </a:spcBef>
                        <a:spcAft>
                          <a:spcPts val="0"/>
                        </a:spcAft>
                      </a:pPr>
                      <a:r>
                        <a:rPr lang="en-US" sz="1200">
                          <a:effectLst/>
                        </a:rPr>
                        <a:t> </a:t>
                      </a:r>
                      <a:endParaRPr lang="en-US" sz="12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Cash investment in new business</a:t>
                      </a:r>
                      <a:endParaRPr lang="en-US" sz="12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20212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5240008"/>
                  </a:ext>
                </a:extLst>
              </a:tr>
              <a:tr h="0">
                <a:tc>
                  <a:txBody>
                    <a:bodyPr/>
                    <a:lstStyle/>
                    <a:p>
                      <a:pPr marL="0" marR="0" algn="ctr">
                        <a:spcBef>
                          <a:spcPts val="0"/>
                        </a:spcBef>
                        <a:spcAft>
                          <a:spcPts val="0"/>
                        </a:spcAft>
                      </a:pPr>
                      <a:r>
                        <a:rPr lang="en-US" sz="1400">
                          <a:effectLst/>
                        </a:rPr>
                        <a:t>9</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28315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1,500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24582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200"/>
                        </a:spcBef>
                        <a:spcAft>
                          <a:spcPts val="0"/>
                        </a:spcAft>
                      </a:pPr>
                      <a:r>
                        <a:rPr lang="en-US" sz="1200" dirty="0">
                          <a:effectLst/>
                        </a:rPr>
                        <a:t>Purchased supplies on account from Maxwell Supplies</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8176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221777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25535377"/>
              </p:ext>
            </p:extLst>
          </p:nvPr>
        </p:nvGraphicFramePr>
        <p:xfrm>
          <a:off x="2023278" y="4464104"/>
          <a:ext cx="7698986" cy="1965960"/>
        </p:xfrm>
        <a:graphic>
          <a:graphicData uri="http://schemas.openxmlformats.org/drawingml/2006/table">
            <a:tbl>
              <a:tblPr firstRow="1" firstCol="1" bandRow="1">
                <a:tableStyleId>{2D5ABB26-0587-4C30-8999-92F81FD0307C}</a:tableStyleId>
              </a:tblPr>
              <a:tblGrid>
                <a:gridCol w="705485">
                  <a:extLst>
                    <a:ext uri="{9D8B030D-6E8A-4147-A177-3AD203B41FA5}">
                      <a16:colId xmlns:a16="http://schemas.microsoft.com/office/drawing/2014/main" val="1741883221"/>
                    </a:ext>
                  </a:extLst>
                </a:gridCol>
                <a:gridCol w="2561218">
                  <a:extLst>
                    <a:ext uri="{9D8B030D-6E8A-4147-A177-3AD203B41FA5}">
                      <a16:colId xmlns:a16="http://schemas.microsoft.com/office/drawing/2014/main" val="1595478454"/>
                    </a:ext>
                  </a:extLst>
                </a:gridCol>
                <a:gridCol w="659474">
                  <a:extLst>
                    <a:ext uri="{9D8B030D-6E8A-4147-A177-3AD203B41FA5}">
                      <a16:colId xmlns:a16="http://schemas.microsoft.com/office/drawing/2014/main" val="5127436"/>
                    </a:ext>
                  </a:extLst>
                </a:gridCol>
                <a:gridCol w="1257603">
                  <a:extLst>
                    <a:ext uri="{9D8B030D-6E8A-4147-A177-3AD203B41FA5}">
                      <a16:colId xmlns:a16="http://schemas.microsoft.com/office/drawing/2014/main" val="1781150493"/>
                    </a:ext>
                  </a:extLst>
                </a:gridCol>
                <a:gridCol w="1257603">
                  <a:extLst>
                    <a:ext uri="{9D8B030D-6E8A-4147-A177-3AD203B41FA5}">
                      <a16:colId xmlns:a16="http://schemas.microsoft.com/office/drawing/2014/main" val="1047674876"/>
                    </a:ext>
                  </a:extLst>
                </a:gridCol>
                <a:gridCol w="1257603">
                  <a:extLst>
                    <a:ext uri="{9D8B030D-6E8A-4147-A177-3AD203B41FA5}">
                      <a16:colId xmlns:a16="http://schemas.microsoft.com/office/drawing/2014/main" val="4051235616"/>
                    </a:ext>
                  </a:extLst>
                </a:gridCol>
              </a:tblGrid>
              <a:tr h="274320">
                <a:tc>
                  <a:txBody>
                    <a:bodyPr/>
                    <a:lstStyle/>
                    <a:p>
                      <a:pPr marL="0" marR="0" algn="ctr">
                        <a:spcBef>
                          <a:spcPts val="3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dirty="0">
                          <a:solidFill>
                            <a:schemeClr val="tx1"/>
                          </a:solidFill>
                          <a:effectLst/>
                        </a:rPr>
                        <a:t>R. Flores, Capital</a:t>
                      </a:r>
                      <a:endParaRPr lang="en-US" sz="1400" b="1"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spcBef>
                          <a:spcPts val="300"/>
                        </a:spcBef>
                        <a:spcAft>
                          <a:spcPts val="0"/>
                        </a:spcAft>
                      </a:pPr>
                      <a:r>
                        <a:rPr lang="en-US" sz="1400" b="1" dirty="0">
                          <a:effectLst/>
                        </a:rPr>
                        <a:t>                 Account No.                      </a:t>
                      </a:r>
                      <a:r>
                        <a:rPr lang="en-US" sz="1400" b="1" dirty="0">
                          <a:solidFill>
                            <a:srgbClr val="FF0000"/>
                          </a:solidFill>
                          <a:effectLst/>
                        </a:rPr>
                        <a:t>301</a:t>
                      </a:r>
                      <a:endParaRPr lang="en-US" sz="1400" b="1"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0501063"/>
                  </a:ext>
                </a:extLst>
              </a:tr>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Explanation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Ref.</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889635"/>
                  </a:ext>
                </a:extLst>
              </a:tr>
              <a:tr h="0">
                <a:tc>
                  <a:txBody>
                    <a:bodyPr/>
                    <a:lstStyle/>
                    <a:p>
                      <a:pPr marL="0" marR="0" algn="ctr">
                        <a:spcBef>
                          <a:spcPts val="0"/>
                        </a:spcBef>
                        <a:spcAft>
                          <a:spcPts val="0"/>
                        </a:spcAft>
                      </a:pPr>
                      <a:r>
                        <a:rPr lang="en-US" sz="1400" dirty="0">
                          <a:solidFill>
                            <a:schemeClr val="tx1"/>
                          </a:solidFill>
                          <a:effectLst/>
                        </a:rPr>
                        <a:t>May 5</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Times" panose="02020603050405020304" pitchFamily="18" charset="0"/>
                          <a:ea typeface="MS Mincho"/>
                          <a:cs typeface="Times New Roman" panose="02020603050405020304" pitchFamily="18" charset="0"/>
                        </a:rPr>
                        <a:t>J1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chemeClr val="tx1"/>
                          </a:solidFill>
                          <a:effectLst/>
                        </a:rPr>
                        <a:t>8,000</a:t>
                      </a: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solidFill>
                            <a:schemeClr val="tx1"/>
                          </a:solidFill>
                          <a:effectLst/>
                          <a:latin typeface="Times" panose="02020603050405020304" pitchFamily="18" charset="0"/>
                          <a:ea typeface="MS Mincho"/>
                          <a:cs typeface="Times New Roman" panose="02020603050405020304" pitchFamily="18" charset="0"/>
                        </a:rPr>
                        <a:t>8,000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18001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72676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5981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0518689"/>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331186"/>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9691814"/>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8773672"/>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670030"/>
                  </a:ext>
                </a:extLst>
              </a:tr>
            </a:tbl>
          </a:graphicData>
        </a:graphic>
      </p:graphicFrame>
      <p:sp>
        <p:nvSpPr>
          <p:cNvPr id="7" name="Footer Placeholder 6"/>
          <p:cNvSpPr>
            <a:spLocks noGrp="1"/>
          </p:cNvSpPr>
          <p:nvPr>
            <p:ph type="ftr" sz="quarter" idx="11"/>
          </p:nvPr>
        </p:nvSpPr>
        <p:spPr/>
        <p:txBody>
          <a:bodyPr/>
          <a:lstStyle/>
          <a:p>
            <a:r>
              <a:rPr lang="en-US"/>
              <a:t>© Copyright 2018 Worthy and James Publishing</a:t>
            </a:r>
          </a:p>
        </p:txBody>
      </p:sp>
      <p:cxnSp>
        <p:nvCxnSpPr>
          <p:cNvPr id="17" name="Straight Connector 16"/>
          <p:cNvCxnSpPr/>
          <p:nvPr/>
        </p:nvCxnSpPr>
        <p:spPr>
          <a:xfrm flipV="1">
            <a:off x="1751309" y="4269678"/>
            <a:ext cx="8486553" cy="16736"/>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7417750" y="2789157"/>
            <a:ext cx="1461331" cy="1757206"/>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39896" y="1334325"/>
            <a:ext cx="8786211" cy="338554"/>
          </a:xfrm>
          <a:prstGeom prst="rect">
            <a:avLst/>
          </a:prstGeom>
        </p:spPr>
        <p:txBody>
          <a:bodyPr wrap="square">
            <a:spAutoFit/>
          </a:bodyPr>
          <a:lstStyle/>
          <a:p>
            <a:r>
              <a:rPr lang="en-US" sz="1600" dirty="0">
                <a:latin typeface="Times" panose="02020603050405020304" pitchFamily="18" charset="0"/>
                <a:ea typeface="MS Mincho"/>
                <a:cs typeface="Times New Roman" panose="02020603050405020304" pitchFamily="18" charset="0"/>
              </a:rPr>
              <a:t>This completes the posting for the first transaction.  Repeat the process for the next account.</a:t>
            </a:r>
          </a:p>
        </p:txBody>
      </p:sp>
    </p:spTree>
    <p:extLst>
      <p:ext uri="{BB962C8B-B14F-4D97-AF65-F5344CB8AC3E}">
        <p14:creationId xmlns:p14="http://schemas.microsoft.com/office/powerpoint/2010/main" val="2310443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354038" y="503163"/>
            <a:ext cx="291990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Trial Balance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36448" y="1664265"/>
            <a:ext cx="7785219" cy="3416320"/>
          </a:xfrm>
          <a:prstGeom prst="rect">
            <a:avLst/>
          </a:prstGeom>
          <a:ln>
            <a:solidFill>
              <a:schemeClr val="tx1"/>
            </a:solidFill>
          </a:ln>
        </p:spPr>
        <p:txBody>
          <a:bodyPr wrap="square">
            <a:spAutoFit/>
          </a:bodyPr>
          <a:lstStyle/>
          <a:p>
            <a:pPr marL="111125" indent="-111125"/>
            <a:r>
              <a:rPr lang="en-US" dirty="0">
                <a:latin typeface="Times" panose="02020603050405020304" pitchFamily="18" charset="0"/>
                <a:ea typeface="MS Mincho"/>
                <a:cs typeface="Times New Roman" panose="02020603050405020304" pitchFamily="18" charset="0"/>
              </a:rPr>
              <a:t>• A </a:t>
            </a:r>
            <a:r>
              <a:rPr lang="en-US" b="1" dirty="0">
                <a:latin typeface="Times" panose="02020603050405020304" pitchFamily="18" charset="0"/>
                <a:ea typeface="MS Mincho"/>
                <a:cs typeface="Times New Roman" panose="02020603050405020304" pitchFamily="18" charset="0"/>
              </a:rPr>
              <a:t>trial balance</a:t>
            </a:r>
            <a:r>
              <a:rPr lang="en-US" dirty="0">
                <a:latin typeface="Times" panose="02020603050405020304" pitchFamily="18" charset="0"/>
                <a:ea typeface="MS Mincho"/>
                <a:cs typeface="Times New Roman" panose="02020603050405020304" pitchFamily="18" charset="0"/>
              </a:rPr>
              <a:t> is prepared after the posting process has been completed.</a:t>
            </a:r>
          </a:p>
          <a:p>
            <a:pPr marL="111125" indent="-111125"/>
            <a:r>
              <a:rPr lang="en-US" dirty="0">
                <a:latin typeface="Times" panose="02020603050405020304" pitchFamily="18" charset="0"/>
                <a:ea typeface="MS Mincho"/>
                <a:cs typeface="Times New Roman" panose="02020603050405020304" pitchFamily="18" charset="0"/>
              </a:rPr>
              <a:t> </a:t>
            </a:r>
          </a:p>
          <a:p>
            <a:pPr marL="111125" indent="-111125"/>
            <a:r>
              <a:rPr lang="en-US" dirty="0">
                <a:latin typeface="Times" panose="02020603050405020304" pitchFamily="18" charset="0"/>
                <a:ea typeface="MS Mincho"/>
                <a:cs typeface="Times New Roman" panose="02020603050405020304" pitchFamily="18" charset="0"/>
              </a:rPr>
              <a:t>• A trial balance is a listing of all non-zero accounts with their balances at a point in time.</a:t>
            </a:r>
          </a:p>
          <a:p>
            <a:pPr marL="111125" indent="-111125"/>
            <a:r>
              <a:rPr lang="en-US" dirty="0">
                <a:latin typeface="Times" panose="02020603050405020304" pitchFamily="18" charset="0"/>
                <a:ea typeface="MS Mincho"/>
                <a:cs typeface="Times New Roman" panose="02020603050405020304" pitchFamily="18" charset="0"/>
              </a:rPr>
              <a:t> </a:t>
            </a:r>
          </a:p>
          <a:p>
            <a:pPr marL="111125" indent="-111125"/>
            <a:r>
              <a:rPr lang="en-US" dirty="0">
                <a:latin typeface="Times" panose="02020603050405020304" pitchFamily="18" charset="0"/>
                <a:ea typeface="MS Mincho"/>
                <a:cs typeface="Times New Roman" panose="02020603050405020304" pitchFamily="18" charset="0"/>
              </a:rPr>
              <a:t>• The numbers in the trial balance come from the final balances of ledger accounts.</a:t>
            </a:r>
          </a:p>
          <a:p>
            <a:pPr marL="111125" indent="-111125"/>
            <a:r>
              <a:rPr lang="en-US" dirty="0">
                <a:latin typeface="Times" panose="02020603050405020304" pitchFamily="18" charset="0"/>
                <a:ea typeface="MS Mincho"/>
                <a:cs typeface="Times New Roman" panose="02020603050405020304" pitchFamily="18" charset="0"/>
              </a:rPr>
              <a:t> </a:t>
            </a:r>
          </a:p>
          <a:p>
            <a:pPr marL="111125" indent="-111125"/>
            <a:r>
              <a:rPr lang="en-US" dirty="0">
                <a:latin typeface="Times" panose="02020603050405020304" pitchFamily="18" charset="0"/>
                <a:ea typeface="MS Mincho"/>
                <a:cs typeface="Times New Roman" panose="02020603050405020304" pitchFamily="18" charset="0"/>
              </a:rPr>
              <a:t>• The purpose of a trial balance is to verify that total debits equal total credits; in other words, the trial balance proves that the accounting equation remains in balance.</a:t>
            </a:r>
          </a:p>
          <a:p>
            <a:pPr marL="111125" indent="-111125"/>
            <a:r>
              <a:rPr lang="en-US" dirty="0">
                <a:latin typeface="Times" panose="02020603050405020304" pitchFamily="18" charset="0"/>
                <a:ea typeface="MS Mincho"/>
                <a:cs typeface="Times New Roman" panose="02020603050405020304" pitchFamily="18" charset="0"/>
              </a:rPr>
              <a:t> </a:t>
            </a:r>
          </a:p>
          <a:p>
            <a:pPr marL="111125" indent="-111125"/>
            <a:r>
              <a:rPr lang="en-US" dirty="0">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71814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Goals 25-26</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3263643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354038" y="503163"/>
            <a:ext cx="291990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Trial Balance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762647" y="1201889"/>
            <a:ext cx="5880777" cy="369332"/>
          </a:xfrm>
          <a:prstGeom prst="rect">
            <a:avLst/>
          </a:prstGeom>
        </p:spPr>
        <p:txBody>
          <a:bodyPr wrap="none">
            <a:spAutoFit/>
          </a:bodyPr>
          <a:lstStyle/>
          <a:p>
            <a:r>
              <a:rPr lang="en-US" dirty="0">
                <a:latin typeface="Times" panose="02020603050405020304" pitchFamily="18" charset="0"/>
                <a:ea typeface="MS Mincho"/>
                <a:cs typeface="Times New Roman" panose="02020603050405020304" pitchFamily="18" charset="0"/>
              </a:rPr>
              <a:t>Example: The illustration below shows a simple trial balance.</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89444005"/>
              </p:ext>
            </p:extLst>
          </p:nvPr>
        </p:nvGraphicFramePr>
        <p:xfrm>
          <a:off x="2358640" y="1746727"/>
          <a:ext cx="7109741" cy="3368040"/>
        </p:xfrm>
        <a:graphic>
          <a:graphicData uri="http://schemas.openxmlformats.org/drawingml/2006/table">
            <a:tbl>
              <a:tblPr firstRow="1" firstCol="1" bandRow="1">
                <a:tableStyleId>{2D5ABB26-0587-4C30-8999-92F81FD0307C}</a:tableStyleId>
              </a:tblPr>
              <a:tblGrid>
                <a:gridCol w="3865369">
                  <a:extLst>
                    <a:ext uri="{9D8B030D-6E8A-4147-A177-3AD203B41FA5}">
                      <a16:colId xmlns:a16="http://schemas.microsoft.com/office/drawing/2014/main" val="2540127214"/>
                    </a:ext>
                  </a:extLst>
                </a:gridCol>
                <a:gridCol w="490543">
                  <a:extLst>
                    <a:ext uri="{9D8B030D-6E8A-4147-A177-3AD203B41FA5}">
                      <a16:colId xmlns:a16="http://schemas.microsoft.com/office/drawing/2014/main" val="2076093950"/>
                    </a:ext>
                  </a:extLst>
                </a:gridCol>
                <a:gridCol w="273417">
                  <a:extLst>
                    <a:ext uri="{9D8B030D-6E8A-4147-A177-3AD203B41FA5}">
                      <a16:colId xmlns:a16="http://schemas.microsoft.com/office/drawing/2014/main" val="1305135187"/>
                    </a:ext>
                  </a:extLst>
                </a:gridCol>
                <a:gridCol w="998956">
                  <a:extLst>
                    <a:ext uri="{9D8B030D-6E8A-4147-A177-3AD203B41FA5}">
                      <a16:colId xmlns:a16="http://schemas.microsoft.com/office/drawing/2014/main" val="912827197"/>
                    </a:ext>
                  </a:extLst>
                </a:gridCol>
                <a:gridCol w="245718">
                  <a:extLst>
                    <a:ext uri="{9D8B030D-6E8A-4147-A177-3AD203B41FA5}">
                      <a16:colId xmlns:a16="http://schemas.microsoft.com/office/drawing/2014/main" val="2249290007"/>
                    </a:ext>
                  </a:extLst>
                </a:gridCol>
                <a:gridCol w="977511">
                  <a:extLst>
                    <a:ext uri="{9D8B030D-6E8A-4147-A177-3AD203B41FA5}">
                      <a16:colId xmlns:a16="http://schemas.microsoft.com/office/drawing/2014/main" val="437900774"/>
                    </a:ext>
                  </a:extLst>
                </a:gridCol>
                <a:gridCol w="258227">
                  <a:extLst>
                    <a:ext uri="{9D8B030D-6E8A-4147-A177-3AD203B41FA5}">
                      <a16:colId xmlns:a16="http://schemas.microsoft.com/office/drawing/2014/main" val="1358260678"/>
                    </a:ext>
                  </a:extLst>
                </a:gridCol>
              </a:tblGrid>
              <a:tr h="0">
                <a:tc gridSpan="7">
                  <a:txBody>
                    <a:bodyPr/>
                    <a:lstStyle/>
                    <a:p>
                      <a:pPr marL="0" marR="0" algn="ctr">
                        <a:spcBef>
                          <a:spcPts val="0"/>
                        </a:spcBef>
                        <a:spcAft>
                          <a:spcPts val="0"/>
                        </a:spcAft>
                      </a:pPr>
                      <a:r>
                        <a:rPr lang="en-US" sz="1400" b="1" dirty="0">
                          <a:effectLst/>
                        </a:rPr>
                        <a:t>ABC Computer Services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5146742"/>
                  </a:ext>
                </a:extLst>
              </a:tr>
              <a:tr h="0">
                <a:tc gridSpan="7">
                  <a:txBody>
                    <a:bodyPr/>
                    <a:lstStyle/>
                    <a:p>
                      <a:pPr marL="0" marR="0" algn="ctr">
                        <a:spcBef>
                          <a:spcPts val="0"/>
                        </a:spcBef>
                        <a:spcAft>
                          <a:spcPts val="0"/>
                        </a:spcAft>
                      </a:pPr>
                      <a:r>
                        <a:rPr lang="en-US" sz="1400" b="1" dirty="0">
                          <a:effectLst/>
                        </a:rPr>
                        <a:t>Trial Balance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3635361"/>
                  </a:ext>
                </a:extLst>
              </a:tr>
              <a:tr h="0">
                <a:tc gridSpan="7">
                  <a:txBody>
                    <a:bodyPr/>
                    <a:lstStyle/>
                    <a:p>
                      <a:pPr marL="0" marR="0" algn="ctr">
                        <a:spcBef>
                          <a:spcPts val="0"/>
                        </a:spcBef>
                        <a:spcAft>
                          <a:spcPts val="0"/>
                        </a:spcAft>
                      </a:pPr>
                      <a:r>
                        <a:rPr lang="en-US" sz="1400" b="1" dirty="0">
                          <a:effectLst/>
                        </a:rPr>
                        <a:t>May 31, 20XX</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977768"/>
                  </a:ext>
                </a:extLst>
              </a:tr>
              <a:tr h="0">
                <a:tc>
                  <a:txBody>
                    <a:bodyPr/>
                    <a:lstStyle/>
                    <a:p>
                      <a:pPr marL="0" marR="0" algn="ctr">
                        <a:spcBef>
                          <a:spcPts val="0"/>
                        </a:spcBef>
                        <a:spcAft>
                          <a:spcPts val="0"/>
                        </a:spcAft>
                      </a:pPr>
                      <a:r>
                        <a:rPr lang="en-US" sz="1400">
                          <a:effectLst/>
                        </a:rPr>
                        <a:t>Account</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rPr>
                        <a:t>Acct.#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dirty="0">
                          <a:effectLst/>
                        </a:rPr>
                        <a:t>  Dr.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Cr.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06557841"/>
                  </a:ext>
                </a:extLst>
              </a:tr>
              <a:tr h="0">
                <a:tc>
                  <a:txBody>
                    <a:bodyPr/>
                    <a:lstStyle/>
                    <a:p>
                      <a:pPr marL="9144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101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15354470"/>
                  </a:ext>
                </a:extLst>
              </a:tr>
              <a:tr h="0">
                <a:tc>
                  <a:txBody>
                    <a:bodyPr/>
                    <a:lstStyle/>
                    <a:p>
                      <a:pPr marL="9144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112</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9768009"/>
                  </a:ext>
                </a:extLst>
              </a:tr>
              <a:tr h="0">
                <a:tc>
                  <a:txBody>
                    <a:bodyPr/>
                    <a:lstStyle/>
                    <a:p>
                      <a:pPr marL="9144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115</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2,400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59523156"/>
                  </a:ext>
                </a:extLst>
              </a:tr>
              <a:tr h="0">
                <a:tc>
                  <a:txBody>
                    <a:bodyPr/>
                    <a:lstStyle/>
                    <a:p>
                      <a:pPr marL="91440" marR="0">
                        <a:spcBef>
                          <a:spcPts val="0"/>
                        </a:spcBef>
                        <a:spcAft>
                          <a:spcPts val="0"/>
                        </a:spcAft>
                      </a:pPr>
                      <a:r>
                        <a:rPr lang="en-US" sz="1400">
                          <a:effectLst/>
                        </a:rPr>
                        <a:t>Accounts Payable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201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$1,600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29367899"/>
                  </a:ext>
                </a:extLst>
              </a:tr>
              <a:tr h="0">
                <a:tc>
                  <a:txBody>
                    <a:bodyPr/>
                    <a:lstStyle/>
                    <a:p>
                      <a:pPr marL="91440" marR="0">
                        <a:spcBef>
                          <a:spcPts val="0"/>
                        </a:spcBef>
                        <a:spcAft>
                          <a:spcPts val="0"/>
                        </a:spcAft>
                      </a:pPr>
                      <a:r>
                        <a:rPr lang="en-US" sz="1400">
                          <a:effectLst/>
                        </a:rPr>
                        <a:t>R. Flores,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301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7,500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39844673"/>
                  </a:ext>
                </a:extLst>
              </a:tr>
              <a:tr h="0">
                <a:tc>
                  <a:txBody>
                    <a:bodyPr/>
                    <a:lstStyle/>
                    <a:p>
                      <a:pPr marL="91440" marR="0">
                        <a:spcBef>
                          <a:spcPts val="0"/>
                        </a:spcBef>
                        <a:spcAft>
                          <a:spcPts val="0"/>
                        </a:spcAft>
                      </a:pPr>
                      <a:r>
                        <a:rPr lang="en-US" sz="1400">
                          <a:effectLst/>
                        </a:rPr>
                        <a:t>Service Revenue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401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4,750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1530817"/>
                  </a:ext>
                </a:extLst>
              </a:tr>
              <a:tr h="0">
                <a:tc>
                  <a:txBody>
                    <a:bodyPr/>
                    <a:lstStyle/>
                    <a:p>
                      <a:pPr marL="91440" marR="0">
                        <a:spcBef>
                          <a:spcPts val="0"/>
                        </a:spcBef>
                        <a:spcAft>
                          <a:spcPts val="0"/>
                        </a:spcAft>
                      </a:pPr>
                      <a:r>
                        <a:rPr lang="en-US" sz="1400">
                          <a:effectLst/>
                        </a:rPr>
                        <a:t>Advertising Expense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501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1,000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06418430"/>
                  </a:ext>
                </a:extLst>
              </a:tr>
              <a:tr h="0">
                <a:tc>
                  <a:txBody>
                    <a:bodyPr/>
                    <a:lstStyle/>
                    <a:p>
                      <a:pPr marL="91440" marR="0">
                        <a:spcBef>
                          <a:spcPts val="0"/>
                        </a:spcBef>
                        <a:spcAft>
                          <a:spcPts val="0"/>
                        </a:spcAft>
                      </a:pPr>
                      <a:r>
                        <a:rPr lang="en-US" sz="1400">
                          <a:effectLst/>
                        </a:rPr>
                        <a:t>Rent Expense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503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1,200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57569056"/>
                  </a:ext>
                </a:extLst>
              </a:tr>
              <a:tr h="0">
                <a:tc>
                  <a:txBody>
                    <a:bodyPr/>
                    <a:lstStyle/>
                    <a:p>
                      <a:pPr marL="91440" marR="0">
                        <a:spcBef>
                          <a:spcPts val="0"/>
                        </a:spcBef>
                        <a:spcAft>
                          <a:spcPts val="0"/>
                        </a:spcAft>
                      </a:pPr>
                      <a:r>
                        <a:rPr lang="en-US" sz="1400">
                          <a:effectLst/>
                        </a:rPr>
                        <a:t>Supplies Expense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505</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300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05884363"/>
                  </a:ext>
                </a:extLst>
              </a:tr>
              <a:tr h="0">
                <a:tc>
                  <a:txBody>
                    <a:bodyPr/>
                    <a:lstStyle/>
                    <a:p>
                      <a:pPr marL="91440" marR="0">
                        <a:spcBef>
                          <a:spcPts val="0"/>
                        </a:spcBef>
                        <a:spcAft>
                          <a:spcPts val="0"/>
                        </a:spcAft>
                      </a:pPr>
                      <a:r>
                        <a:rPr lang="en-US" sz="1400">
                          <a:effectLst/>
                        </a:rPr>
                        <a:t>      Totals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$13,850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a:effectLst/>
                        </a:rPr>
                        <a:t>$13,850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18850869"/>
                  </a:ext>
                </a:extLst>
              </a:tr>
              <a:tr h="0">
                <a:tc>
                  <a:txBody>
                    <a:bodyPr/>
                    <a:lstStyle/>
                    <a:p>
                      <a:pPr marL="9144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91440" algn="r">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5796724"/>
                  </a:ext>
                </a:extLst>
              </a:tr>
            </a:tbl>
          </a:graphicData>
        </a:graphic>
      </p:graphicFrame>
      <p:sp>
        <p:nvSpPr>
          <p:cNvPr id="10" name="Text Box 4"/>
          <p:cNvSpPr txBox="1"/>
          <p:nvPr/>
        </p:nvSpPr>
        <p:spPr>
          <a:xfrm>
            <a:off x="7678592" y="5449662"/>
            <a:ext cx="1061720" cy="401320"/>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highlight>
                  <a:srgbClr val="FFFF00"/>
                </a:highlight>
                <a:latin typeface="Times" panose="02020603050405020304" pitchFamily="18" charset="0"/>
                <a:ea typeface="MS Mincho"/>
                <a:cs typeface="Times New Roman" panose="02020603050405020304" pitchFamily="18" charset="0"/>
              </a:rPr>
              <a:t>Total debits must equal total credits</a:t>
            </a:r>
            <a:endParaRPr lang="en-US" sz="1100">
              <a:effectLst/>
              <a:latin typeface="Times" panose="02020603050405020304" pitchFamily="18" charset="0"/>
              <a:ea typeface="MS Mincho"/>
              <a:cs typeface="Times New Roman" panose="02020603050405020304" pitchFamily="18" charset="0"/>
            </a:endParaRPr>
          </a:p>
        </p:txBody>
      </p:sp>
      <p:grpSp>
        <p:nvGrpSpPr>
          <p:cNvPr id="11" name="Group 10"/>
          <p:cNvGrpSpPr/>
          <p:nvPr/>
        </p:nvGrpSpPr>
        <p:grpSpPr>
          <a:xfrm>
            <a:off x="7792733" y="5037521"/>
            <a:ext cx="833438" cy="395341"/>
            <a:chOff x="0" y="0"/>
            <a:chExt cx="605155" cy="309880"/>
          </a:xfrm>
        </p:grpSpPr>
        <p:cxnSp>
          <p:nvCxnSpPr>
            <p:cNvPr id="12" name="Straight Arrow Connector 11"/>
            <p:cNvCxnSpPr/>
            <p:nvPr/>
          </p:nvCxnSpPr>
          <p:spPr>
            <a:xfrm flipH="1" flipV="1">
              <a:off x="0" y="0"/>
              <a:ext cx="281354" cy="309489"/>
            </a:xfrm>
            <a:prstGeom prst="straightConnector1">
              <a:avLst/>
            </a:prstGeom>
            <a:ln w="3810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306070" y="0"/>
              <a:ext cx="299085" cy="309880"/>
            </a:xfrm>
            <a:prstGeom prst="straightConnector1">
              <a:avLst/>
            </a:prstGeom>
            <a:ln w="3810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cxnSp>
        <p:nvCxnSpPr>
          <p:cNvPr id="15" name="Straight Connector 14"/>
          <p:cNvCxnSpPr/>
          <p:nvPr/>
        </p:nvCxnSpPr>
        <p:spPr>
          <a:xfrm>
            <a:off x="7273940" y="2605043"/>
            <a:ext cx="5216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479486" y="2605043"/>
            <a:ext cx="52165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479486" y="4731522"/>
            <a:ext cx="568689" cy="11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242173" y="4720128"/>
            <a:ext cx="568689" cy="11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8479485" y="4942872"/>
            <a:ext cx="568689" cy="11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479484" y="4986089"/>
            <a:ext cx="568689" cy="11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250421" y="4925846"/>
            <a:ext cx="568689" cy="11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250420" y="4963333"/>
            <a:ext cx="568689" cy="11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76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354038" y="503163"/>
            <a:ext cx="291990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Trial Balance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048000" y="1859340"/>
            <a:ext cx="6096000" cy="3139321"/>
          </a:xfrm>
          <a:prstGeom prst="rect">
            <a:avLst/>
          </a:prstGeom>
          <a:ln>
            <a:solidFill>
              <a:schemeClr val="tx1"/>
            </a:solidFill>
          </a:ln>
        </p:spPr>
        <p:txBody>
          <a:bodyPr>
            <a:spAutoFit/>
          </a:bodyPr>
          <a:lstStyle/>
          <a:p>
            <a:r>
              <a:rPr lang="en-US" b="1" dirty="0">
                <a:latin typeface="Times" panose="02020603050405020304" pitchFamily="18" charset="0"/>
                <a:ea typeface="MS Mincho"/>
                <a:cs typeface="Times New Roman" panose="02020603050405020304" pitchFamily="18" charset="0"/>
              </a:rPr>
              <a:t>Caution:</a:t>
            </a:r>
            <a:r>
              <a:rPr lang="en-US" dirty="0">
                <a:latin typeface="Times" panose="02020603050405020304" pitchFamily="18" charset="0"/>
                <a:ea typeface="MS Mincho"/>
                <a:cs typeface="Times New Roman" panose="02020603050405020304" pitchFamily="18" charset="0"/>
              </a:rPr>
              <a:t> A trial balance can balance with incorrect account balances.  This can happen because:</a:t>
            </a:r>
          </a:p>
          <a:p>
            <a:r>
              <a:rPr lang="en-US" dirty="0">
                <a:latin typeface="Times" panose="02020603050405020304" pitchFamily="18" charset="0"/>
                <a:ea typeface="MS Mincho"/>
                <a:cs typeface="Times New Roman" panose="02020603050405020304" pitchFamily="18" charset="0"/>
              </a:rPr>
              <a:t> </a:t>
            </a:r>
          </a:p>
          <a:p>
            <a:r>
              <a:rPr lang="en-US" dirty="0">
                <a:latin typeface="Times" panose="02020603050405020304" pitchFamily="18" charset="0"/>
                <a:ea typeface="MS Mincho"/>
                <a:cs typeface="Times New Roman" panose="02020603050405020304" pitchFamily="18" charset="0"/>
              </a:rPr>
              <a:t>• A transaction was not recorded</a:t>
            </a:r>
          </a:p>
          <a:p>
            <a:r>
              <a:rPr lang="en-US" dirty="0">
                <a:latin typeface="Times" panose="02020603050405020304" pitchFamily="18" charset="0"/>
                <a:ea typeface="MS Mincho"/>
                <a:cs typeface="Times New Roman" panose="02020603050405020304" pitchFamily="18" charset="0"/>
              </a:rPr>
              <a:t>• A transaction was recorded incorrectly</a:t>
            </a:r>
          </a:p>
          <a:p>
            <a:r>
              <a:rPr lang="en-US" dirty="0">
                <a:latin typeface="Times" panose="02020603050405020304" pitchFamily="18" charset="0"/>
                <a:ea typeface="MS Mincho"/>
                <a:cs typeface="Times New Roman" panose="02020603050405020304" pitchFamily="18" charset="0"/>
              </a:rPr>
              <a:t>• Multiple journal recording or posting of the same transaction</a:t>
            </a:r>
          </a:p>
          <a:p>
            <a:r>
              <a:rPr lang="en-US" dirty="0">
                <a:latin typeface="Times" panose="02020603050405020304" pitchFamily="18" charset="0"/>
                <a:ea typeface="MS Mincho"/>
                <a:cs typeface="Times New Roman" panose="02020603050405020304" pitchFamily="18" charset="0"/>
              </a:rPr>
              <a:t>• A transaction was not posted or posted to incorrect accounts</a:t>
            </a:r>
          </a:p>
          <a:p>
            <a:r>
              <a:rPr lang="en-US" dirty="0">
                <a:latin typeface="Times" panose="02020603050405020304" pitchFamily="18" charset="0"/>
                <a:ea typeface="MS Mincho"/>
                <a:cs typeface="Times New Roman" panose="02020603050405020304" pitchFamily="18" charset="0"/>
              </a:rPr>
              <a:t>• In a computerized system, incorrect default settings</a:t>
            </a:r>
          </a:p>
          <a:p>
            <a:r>
              <a:rPr lang="en-US" dirty="0">
                <a:latin typeface="Times" panose="02020603050405020304" pitchFamily="18" charset="0"/>
                <a:ea typeface="MS Mincho"/>
                <a:cs typeface="Times New Roman" panose="02020603050405020304" pitchFamily="18" charset="0"/>
              </a:rPr>
              <a:t> </a:t>
            </a:r>
          </a:p>
          <a:p>
            <a:r>
              <a:rPr lang="en-US" dirty="0">
                <a:latin typeface="Times" panose="02020603050405020304" pitchFamily="18" charset="0"/>
                <a:ea typeface="MS Mincho"/>
                <a:cs typeface="Times New Roman" panose="02020603050405020304" pitchFamily="18" charset="0"/>
              </a:rPr>
              <a:t>These issues must checked and any necessary corrections or adjustments made before financial statements are prepared.</a:t>
            </a:r>
          </a:p>
        </p:txBody>
      </p:sp>
    </p:spTree>
    <p:extLst>
      <p:ext uri="{BB962C8B-B14F-4D97-AF65-F5344CB8AC3E}">
        <p14:creationId xmlns:p14="http://schemas.microsoft.com/office/powerpoint/2010/main" val="262148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25829"/>
            <a:ext cx="6096000" cy="120032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More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rPr>
              <a:t> </a:t>
            </a:r>
          </a:p>
          <a:p>
            <a:pPr algn="ctr"/>
            <a:r>
              <a:rPr lang="en-US" sz="1600" dirty="0">
                <a:effectLst/>
                <a:latin typeface="Times" panose="02020603050405020304" pitchFamily="18" charset="0"/>
                <a:ea typeface="MS Mincho"/>
                <a:cs typeface="Times New Roman" panose="02020603050405020304" pitchFamily="18" charset="0"/>
              </a:rPr>
              <a:t> </a:t>
            </a:r>
          </a:p>
        </p:txBody>
      </p:sp>
      <p:sp>
        <p:nvSpPr>
          <p:cNvPr id="3" name="Rectangle 2"/>
          <p:cNvSpPr/>
          <p:nvPr/>
        </p:nvSpPr>
        <p:spPr>
          <a:xfrm>
            <a:off x="3048000" y="2136339"/>
            <a:ext cx="6096000" cy="2831544"/>
          </a:xfrm>
          <a:prstGeom prst="rect">
            <a:avLst/>
          </a:prstGeom>
          <a:ln>
            <a:solidFill>
              <a:schemeClr val="tx1"/>
            </a:solidFill>
          </a:ln>
        </p:spPr>
        <p:txBody>
          <a:bodyPr>
            <a:spAutoFit/>
          </a:bodyPr>
          <a:lstStyle/>
          <a:p>
            <a:pPr marL="111125" indent="-111125"/>
            <a:r>
              <a:rPr lang="en-US" dirty="0">
                <a:latin typeface="Times" panose="02020603050405020304" pitchFamily="18" charset="0"/>
                <a:ea typeface="MS Mincho"/>
                <a:cs typeface="Times New Roman" panose="02020603050405020304" pitchFamily="18" charset="0"/>
              </a:rPr>
              <a:t>• </a:t>
            </a:r>
            <a:r>
              <a:rPr lang="en-US" sz="2000" dirty="0">
                <a:latin typeface="Times" panose="02020603050405020304" pitchFamily="18" charset="0"/>
                <a:ea typeface="MS Mincho"/>
                <a:cs typeface="Times New Roman" panose="02020603050405020304" pitchFamily="18" charset="0"/>
              </a:rPr>
              <a:t>So far we have used the most basic kind of account, called a “T account”.</a:t>
            </a:r>
          </a:p>
          <a:p>
            <a:pPr marL="111125" indent="-111125"/>
            <a:r>
              <a:rPr lang="en-US" sz="2000" dirty="0">
                <a:latin typeface="Times" panose="02020603050405020304" pitchFamily="18" charset="0"/>
                <a:ea typeface="MS Mincho"/>
                <a:cs typeface="Times New Roman" panose="02020603050405020304" pitchFamily="18" charset="0"/>
              </a:rPr>
              <a:t> </a:t>
            </a:r>
          </a:p>
          <a:p>
            <a:pPr marL="111125" indent="-111125"/>
            <a:r>
              <a:rPr lang="en-US" sz="2000" dirty="0">
                <a:latin typeface="Times" panose="02020603050405020304" pitchFamily="18" charset="0"/>
                <a:ea typeface="MS Mincho"/>
                <a:cs typeface="Times New Roman" panose="02020603050405020304" pitchFamily="18" charset="0"/>
              </a:rPr>
              <a:t>• A T account works well for basic analysis; however, in practice an account with more features is needed. </a:t>
            </a:r>
          </a:p>
          <a:p>
            <a:r>
              <a:rPr lang="en-US" sz="2000" dirty="0">
                <a:latin typeface="Times" panose="02020603050405020304" pitchFamily="18" charset="0"/>
                <a:ea typeface="MS Mincho"/>
                <a:cs typeface="Times New Roman" panose="02020603050405020304" pitchFamily="18" charset="0"/>
              </a:rPr>
              <a:t> </a:t>
            </a:r>
          </a:p>
          <a:p>
            <a:r>
              <a:rPr lang="en-US" sz="2000" dirty="0">
                <a:latin typeface="Times" panose="02020603050405020304" pitchFamily="18" charset="0"/>
                <a:ea typeface="MS Mincho"/>
                <a:cs typeface="Times New Roman" panose="02020603050405020304" pitchFamily="18" charset="0"/>
              </a:rPr>
              <a:t>• The following slides show the details of a typical account.</a:t>
            </a:r>
          </a:p>
          <a:p>
            <a:r>
              <a:rPr lang="en-US" dirty="0">
                <a:latin typeface="Times" panose="02020603050405020304" pitchFamily="18" charset="0"/>
                <a:ea typeface="MS Mincho"/>
                <a:cs typeface="Times New Roman" panose="02020603050405020304" pitchFamily="18" charset="0"/>
              </a:rPr>
              <a:t> </a:t>
            </a:r>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363911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883" y="202031"/>
            <a:ext cx="448276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3695513"/>
              </p:ext>
            </p:extLst>
          </p:nvPr>
        </p:nvGraphicFramePr>
        <p:xfrm>
          <a:off x="2700471" y="1921888"/>
          <a:ext cx="6196093" cy="2194560"/>
        </p:xfrm>
        <a:graphic>
          <a:graphicData uri="http://schemas.openxmlformats.org/drawingml/2006/table">
            <a:tbl>
              <a:tblPr firstRow="1" firstCol="1" bandRow="1">
                <a:tableStyleId>{2D5ABB26-0587-4C30-8999-92F81FD0307C}</a:tableStyleId>
              </a:tblPr>
              <a:tblGrid>
                <a:gridCol w="769122">
                  <a:extLst>
                    <a:ext uri="{9D8B030D-6E8A-4147-A177-3AD203B41FA5}">
                      <a16:colId xmlns:a16="http://schemas.microsoft.com/office/drawing/2014/main" val="2373479146"/>
                    </a:ext>
                  </a:extLst>
                </a:gridCol>
                <a:gridCol w="1859897">
                  <a:extLst>
                    <a:ext uri="{9D8B030D-6E8A-4147-A177-3AD203B41FA5}">
                      <a16:colId xmlns:a16="http://schemas.microsoft.com/office/drawing/2014/main" val="3835403369"/>
                    </a:ext>
                  </a:extLst>
                </a:gridCol>
                <a:gridCol w="530741">
                  <a:extLst>
                    <a:ext uri="{9D8B030D-6E8A-4147-A177-3AD203B41FA5}">
                      <a16:colId xmlns:a16="http://schemas.microsoft.com/office/drawing/2014/main" val="499438940"/>
                    </a:ext>
                  </a:extLst>
                </a:gridCol>
                <a:gridCol w="1012111">
                  <a:extLst>
                    <a:ext uri="{9D8B030D-6E8A-4147-A177-3AD203B41FA5}">
                      <a16:colId xmlns:a16="http://schemas.microsoft.com/office/drawing/2014/main" val="664150016"/>
                    </a:ext>
                  </a:extLst>
                </a:gridCol>
                <a:gridCol w="1012111">
                  <a:extLst>
                    <a:ext uri="{9D8B030D-6E8A-4147-A177-3AD203B41FA5}">
                      <a16:colId xmlns:a16="http://schemas.microsoft.com/office/drawing/2014/main" val="3315382854"/>
                    </a:ext>
                  </a:extLst>
                </a:gridCol>
                <a:gridCol w="1012111">
                  <a:extLst>
                    <a:ext uri="{9D8B030D-6E8A-4147-A177-3AD203B41FA5}">
                      <a16:colId xmlns:a16="http://schemas.microsoft.com/office/drawing/2014/main" val="1541417235"/>
                    </a:ext>
                  </a:extLst>
                </a:gridCol>
              </a:tblGrid>
              <a:tr h="274320">
                <a:tc>
                  <a:txBody>
                    <a:bodyPr/>
                    <a:lstStyle/>
                    <a:p>
                      <a:pPr marL="0" marR="0" algn="ctr">
                        <a:spcBef>
                          <a:spcPts val="30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Cash</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8893436"/>
                  </a:ext>
                </a:extLst>
              </a:tr>
              <a:tr h="0">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4887092"/>
                  </a:ext>
                </a:extLst>
              </a:tr>
              <a:tr h="0">
                <a:tc>
                  <a:txBody>
                    <a:bodyPr/>
                    <a:lstStyle/>
                    <a:p>
                      <a:pPr marL="0" marR="0" algn="ctr">
                        <a:spcBef>
                          <a:spcPts val="0"/>
                        </a:spcBef>
                        <a:spcAft>
                          <a:spcPts val="0"/>
                        </a:spcAft>
                      </a:pPr>
                      <a:r>
                        <a:rPr lang="en-US" sz="1400" dirty="0">
                          <a:effectLst/>
                        </a:rPr>
                        <a:t>May 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7019724"/>
                  </a:ext>
                </a:extLst>
              </a:tr>
              <a:tr h="0">
                <a:tc>
                  <a:txBody>
                    <a:bodyPr/>
                    <a:lstStyle/>
                    <a:p>
                      <a:pPr marL="0" marR="0" algn="ctr">
                        <a:spcBef>
                          <a:spcPts val="0"/>
                        </a:spcBef>
                        <a:spcAft>
                          <a:spcPts val="0"/>
                        </a:spcAft>
                      </a:pPr>
                      <a:r>
                        <a:rPr lang="en-US" sz="1400" dirty="0">
                          <a:effectLst/>
                        </a:rPr>
                        <a:t>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6,800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643863"/>
                  </a:ext>
                </a:extLst>
              </a:tr>
              <a:tr h="0">
                <a:tc>
                  <a:txBody>
                    <a:bodyPr/>
                    <a:lstStyle/>
                    <a:p>
                      <a:pPr marL="0" marR="0" algn="ctr">
                        <a:spcBef>
                          <a:spcPts val="0"/>
                        </a:spcBef>
                        <a:spcAft>
                          <a:spcPts val="0"/>
                        </a:spcAft>
                      </a:pPr>
                      <a:r>
                        <a:rPr lang="en-US" sz="1400" dirty="0">
                          <a:effectLst/>
                        </a:rPr>
                        <a:t>14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9,550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6686722"/>
                  </a:ext>
                </a:extLst>
              </a:tr>
              <a:tr h="0">
                <a:tc>
                  <a:txBody>
                    <a:bodyPr/>
                    <a:lstStyle/>
                    <a:p>
                      <a:pPr marL="0" marR="0" algn="ctr">
                        <a:spcBef>
                          <a:spcPts val="0"/>
                        </a:spcBef>
                        <a:spcAft>
                          <a:spcPts val="0"/>
                        </a:spcAft>
                      </a:pPr>
                      <a:r>
                        <a:rPr lang="en-US" sz="1400" dirty="0">
                          <a:effectLst/>
                        </a:rPr>
                        <a:t>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10,150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6849706"/>
                  </a:ext>
                </a:extLst>
              </a:tr>
              <a:tr h="0">
                <a:tc>
                  <a:txBody>
                    <a:bodyPr/>
                    <a:lstStyle/>
                    <a:p>
                      <a:pPr marL="0" marR="0" algn="ctr">
                        <a:spcBef>
                          <a:spcPts val="0"/>
                        </a:spcBef>
                        <a:spcAft>
                          <a:spcPts val="0"/>
                        </a:spcAft>
                      </a:pPr>
                      <a:r>
                        <a:rPr lang="en-US" sz="1400">
                          <a:effectLst/>
                        </a:rPr>
                        <a:t>23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962088"/>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7,550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482685"/>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3231651"/>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8064624"/>
                  </a:ext>
                </a:extLst>
              </a:tr>
            </a:tbl>
          </a:graphicData>
        </a:graphic>
      </p:graphicFrame>
      <p:sp>
        <p:nvSpPr>
          <p:cNvPr id="4" name="Rectangle 3"/>
          <p:cNvSpPr/>
          <p:nvPr/>
        </p:nvSpPr>
        <p:spPr>
          <a:xfrm>
            <a:off x="2768837" y="4573944"/>
            <a:ext cx="6238429" cy="923330"/>
          </a:xfrm>
          <a:prstGeom prst="rect">
            <a:avLst/>
          </a:prstGeom>
          <a:solidFill>
            <a:schemeClr val="accent1">
              <a:lumMod val="60000"/>
              <a:lumOff val="40000"/>
            </a:schemeClr>
          </a:solidFill>
          <a:ln>
            <a:solidFill>
              <a:schemeClr val="tx1"/>
            </a:solidFill>
          </a:ln>
        </p:spPr>
        <p:txBody>
          <a:bodyPr wrap="square">
            <a:spAutoFit/>
          </a:bodyPr>
          <a:lstStyle/>
          <a:p>
            <a:r>
              <a:rPr lang="en-US" b="1">
                <a:latin typeface="Times" panose="02020603050405020304" pitchFamily="18" charset="0"/>
                <a:ea typeface="MS Mincho"/>
                <a:cs typeface="Times New Roman" panose="02020603050405020304" pitchFamily="18" charset="0"/>
              </a:rPr>
              <a:t>Date:</a:t>
            </a:r>
            <a:r>
              <a:rPr lang="en-US">
                <a:latin typeface="Times" panose="02020603050405020304" pitchFamily="18" charset="0"/>
                <a:ea typeface="MS Mincho"/>
                <a:cs typeface="Times New Roman" panose="02020603050405020304" pitchFamily="18" charset="0"/>
              </a:rPr>
              <a:t> This is the same date as recorded in the journal, which is the date the transaction occurred.</a:t>
            </a:r>
          </a:p>
          <a:p>
            <a:r>
              <a:rPr lang="en-US" dirty="0">
                <a:latin typeface="Times" panose="02020603050405020304" pitchFamily="18" charset="0"/>
                <a:ea typeface="MS Mincho"/>
                <a:cs typeface="Times New Roman" panose="02020603050405020304" pitchFamily="18" charset="0"/>
              </a:rPr>
              <a:t> </a:t>
            </a:r>
          </a:p>
        </p:txBody>
      </p:sp>
      <p:cxnSp>
        <p:nvCxnSpPr>
          <p:cNvPr id="6" name="Straight Arrow Connector 5"/>
          <p:cNvCxnSpPr/>
          <p:nvPr/>
        </p:nvCxnSpPr>
        <p:spPr>
          <a:xfrm flipH="1" flipV="1">
            <a:off x="3290131" y="2914116"/>
            <a:ext cx="974220" cy="1659828"/>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377658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883" y="202031"/>
            <a:ext cx="448276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3" name="Table 2"/>
          <p:cNvGraphicFramePr>
            <a:graphicFrameLocks noGrp="1"/>
          </p:cNvGraphicFramePr>
          <p:nvPr/>
        </p:nvGraphicFramePr>
        <p:xfrm>
          <a:off x="2700471" y="1921888"/>
          <a:ext cx="6196093" cy="2194560"/>
        </p:xfrm>
        <a:graphic>
          <a:graphicData uri="http://schemas.openxmlformats.org/drawingml/2006/table">
            <a:tbl>
              <a:tblPr firstRow="1" firstCol="1" bandRow="1">
                <a:tableStyleId>{2D5ABB26-0587-4C30-8999-92F81FD0307C}</a:tableStyleId>
              </a:tblPr>
              <a:tblGrid>
                <a:gridCol w="769122">
                  <a:extLst>
                    <a:ext uri="{9D8B030D-6E8A-4147-A177-3AD203B41FA5}">
                      <a16:colId xmlns:a16="http://schemas.microsoft.com/office/drawing/2014/main" val="2373479146"/>
                    </a:ext>
                  </a:extLst>
                </a:gridCol>
                <a:gridCol w="1859897">
                  <a:extLst>
                    <a:ext uri="{9D8B030D-6E8A-4147-A177-3AD203B41FA5}">
                      <a16:colId xmlns:a16="http://schemas.microsoft.com/office/drawing/2014/main" val="3835403369"/>
                    </a:ext>
                  </a:extLst>
                </a:gridCol>
                <a:gridCol w="530741">
                  <a:extLst>
                    <a:ext uri="{9D8B030D-6E8A-4147-A177-3AD203B41FA5}">
                      <a16:colId xmlns:a16="http://schemas.microsoft.com/office/drawing/2014/main" val="499438940"/>
                    </a:ext>
                  </a:extLst>
                </a:gridCol>
                <a:gridCol w="1012111">
                  <a:extLst>
                    <a:ext uri="{9D8B030D-6E8A-4147-A177-3AD203B41FA5}">
                      <a16:colId xmlns:a16="http://schemas.microsoft.com/office/drawing/2014/main" val="664150016"/>
                    </a:ext>
                  </a:extLst>
                </a:gridCol>
                <a:gridCol w="1012111">
                  <a:extLst>
                    <a:ext uri="{9D8B030D-6E8A-4147-A177-3AD203B41FA5}">
                      <a16:colId xmlns:a16="http://schemas.microsoft.com/office/drawing/2014/main" val="3315382854"/>
                    </a:ext>
                  </a:extLst>
                </a:gridCol>
                <a:gridCol w="1012111">
                  <a:extLst>
                    <a:ext uri="{9D8B030D-6E8A-4147-A177-3AD203B41FA5}">
                      <a16:colId xmlns:a16="http://schemas.microsoft.com/office/drawing/2014/main" val="1541417235"/>
                    </a:ext>
                  </a:extLst>
                </a:gridCol>
              </a:tblGrid>
              <a:tr h="274320">
                <a:tc>
                  <a:txBody>
                    <a:bodyPr/>
                    <a:lstStyle/>
                    <a:p>
                      <a:pPr marL="0" marR="0" algn="ctr">
                        <a:spcBef>
                          <a:spcPts val="30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Cash</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8893436"/>
                  </a:ext>
                </a:extLst>
              </a:tr>
              <a:tr h="0">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4887092"/>
                  </a:ext>
                </a:extLst>
              </a:tr>
              <a:tr h="0">
                <a:tc>
                  <a:txBody>
                    <a:bodyPr/>
                    <a:lstStyle/>
                    <a:p>
                      <a:pPr marL="0" marR="0" algn="ctr">
                        <a:spcBef>
                          <a:spcPts val="0"/>
                        </a:spcBef>
                        <a:spcAft>
                          <a:spcPts val="0"/>
                        </a:spcAft>
                      </a:pPr>
                      <a:r>
                        <a:rPr lang="en-US" sz="1400" dirty="0">
                          <a:effectLst/>
                        </a:rPr>
                        <a:t>May 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7019724"/>
                  </a:ext>
                </a:extLst>
              </a:tr>
              <a:tr h="0">
                <a:tc>
                  <a:txBody>
                    <a:bodyPr/>
                    <a:lstStyle/>
                    <a:p>
                      <a:pPr marL="0" marR="0" algn="ctr">
                        <a:spcBef>
                          <a:spcPts val="0"/>
                        </a:spcBef>
                        <a:spcAft>
                          <a:spcPts val="0"/>
                        </a:spcAft>
                      </a:pPr>
                      <a:r>
                        <a:rPr lang="en-US" sz="1400" dirty="0">
                          <a:effectLst/>
                        </a:rPr>
                        <a:t>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6,800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643863"/>
                  </a:ext>
                </a:extLst>
              </a:tr>
              <a:tr h="0">
                <a:tc>
                  <a:txBody>
                    <a:bodyPr/>
                    <a:lstStyle/>
                    <a:p>
                      <a:pPr marL="0" marR="0" algn="ctr">
                        <a:spcBef>
                          <a:spcPts val="0"/>
                        </a:spcBef>
                        <a:spcAft>
                          <a:spcPts val="0"/>
                        </a:spcAft>
                      </a:pPr>
                      <a:r>
                        <a:rPr lang="en-US" sz="1400" dirty="0">
                          <a:effectLst/>
                        </a:rPr>
                        <a:t>14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9,550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6686722"/>
                  </a:ext>
                </a:extLst>
              </a:tr>
              <a:tr h="0">
                <a:tc>
                  <a:txBody>
                    <a:bodyPr/>
                    <a:lstStyle/>
                    <a:p>
                      <a:pPr marL="0" marR="0" algn="ctr">
                        <a:spcBef>
                          <a:spcPts val="0"/>
                        </a:spcBef>
                        <a:spcAft>
                          <a:spcPts val="0"/>
                        </a:spcAft>
                      </a:pPr>
                      <a:r>
                        <a:rPr lang="en-US" sz="1400" dirty="0">
                          <a:effectLst/>
                        </a:rPr>
                        <a:t>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10,150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6849706"/>
                  </a:ext>
                </a:extLst>
              </a:tr>
              <a:tr h="0">
                <a:tc>
                  <a:txBody>
                    <a:bodyPr/>
                    <a:lstStyle/>
                    <a:p>
                      <a:pPr marL="0" marR="0" algn="ctr">
                        <a:spcBef>
                          <a:spcPts val="0"/>
                        </a:spcBef>
                        <a:spcAft>
                          <a:spcPts val="0"/>
                        </a:spcAft>
                      </a:pPr>
                      <a:r>
                        <a:rPr lang="en-US" sz="1400">
                          <a:effectLst/>
                        </a:rPr>
                        <a:t>23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962088"/>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7,550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482685"/>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3231651"/>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8064624"/>
                  </a:ext>
                </a:extLst>
              </a:tr>
            </a:tbl>
          </a:graphicData>
        </a:graphic>
      </p:graphicFrame>
      <p:sp>
        <p:nvSpPr>
          <p:cNvPr id="4" name="Rectangle 3"/>
          <p:cNvSpPr/>
          <p:nvPr/>
        </p:nvSpPr>
        <p:spPr>
          <a:xfrm>
            <a:off x="2768837" y="4573944"/>
            <a:ext cx="6238429" cy="369332"/>
          </a:xfrm>
          <a:prstGeom prst="rect">
            <a:avLst/>
          </a:prstGeom>
          <a:solidFill>
            <a:schemeClr val="accent1">
              <a:lumMod val="60000"/>
              <a:lumOff val="40000"/>
            </a:schemeClr>
          </a:solidFill>
          <a:ln>
            <a:solidFill>
              <a:schemeClr val="tx1"/>
            </a:solidFill>
          </a:ln>
        </p:spPr>
        <p:txBody>
          <a:bodyPr wrap="square">
            <a:spAutoFit/>
          </a:bodyPr>
          <a:lstStyle/>
          <a:p>
            <a:r>
              <a:rPr lang="en-US" b="1" dirty="0">
                <a:latin typeface="Times" panose="02020603050405020304" pitchFamily="18" charset="0"/>
                <a:ea typeface="MS Mincho"/>
                <a:cs typeface="Times New Roman" panose="02020603050405020304" pitchFamily="18" charset="0"/>
              </a:rPr>
              <a:t>Explanation:  </a:t>
            </a:r>
            <a:r>
              <a:rPr lang="en-US" dirty="0">
                <a:latin typeface="Times" panose="02020603050405020304" pitchFamily="18" charset="0"/>
                <a:ea typeface="MS Mincho"/>
                <a:cs typeface="Times New Roman" panose="02020603050405020304" pitchFamily="18" charset="0"/>
              </a:rPr>
              <a:t>This column is seldom used.</a:t>
            </a:r>
          </a:p>
        </p:txBody>
      </p:sp>
      <p:cxnSp>
        <p:nvCxnSpPr>
          <p:cNvPr id="6" name="Straight Arrow Connector 5"/>
          <p:cNvCxnSpPr/>
          <p:nvPr/>
        </p:nvCxnSpPr>
        <p:spPr>
          <a:xfrm flipV="1">
            <a:off x="4264351" y="2418460"/>
            <a:ext cx="25638" cy="215548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94472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883" y="202031"/>
            <a:ext cx="448276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3" name="Table 2"/>
          <p:cNvGraphicFramePr>
            <a:graphicFrameLocks noGrp="1"/>
          </p:cNvGraphicFramePr>
          <p:nvPr/>
        </p:nvGraphicFramePr>
        <p:xfrm>
          <a:off x="2700471" y="1921888"/>
          <a:ext cx="6196093" cy="2194560"/>
        </p:xfrm>
        <a:graphic>
          <a:graphicData uri="http://schemas.openxmlformats.org/drawingml/2006/table">
            <a:tbl>
              <a:tblPr firstRow="1" firstCol="1" bandRow="1">
                <a:tableStyleId>{2D5ABB26-0587-4C30-8999-92F81FD0307C}</a:tableStyleId>
              </a:tblPr>
              <a:tblGrid>
                <a:gridCol w="769122">
                  <a:extLst>
                    <a:ext uri="{9D8B030D-6E8A-4147-A177-3AD203B41FA5}">
                      <a16:colId xmlns:a16="http://schemas.microsoft.com/office/drawing/2014/main" val="2373479146"/>
                    </a:ext>
                  </a:extLst>
                </a:gridCol>
                <a:gridCol w="1859897">
                  <a:extLst>
                    <a:ext uri="{9D8B030D-6E8A-4147-A177-3AD203B41FA5}">
                      <a16:colId xmlns:a16="http://schemas.microsoft.com/office/drawing/2014/main" val="3835403369"/>
                    </a:ext>
                  </a:extLst>
                </a:gridCol>
                <a:gridCol w="530741">
                  <a:extLst>
                    <a:ext uri="{9D8B030D-6E8A-4147-A177-3AD203B41FA5}">
                      <a16:colId xmlns:a16="http://schemas.microsoft.com/office/drawing/2014/main" val="499438940"/>
                    </a:ext>
                  </a:extLst>
                </a:gridCol>
                <a:gridCol w="1012111">
                  <a:extLst>
                    <a:ext uri="{9D8B030D-6E8A-4147-A177-3AD203B41FA5}">
                      <a16:colId xmlns:a16="http://schemas.microsoft.com/office/drawing/2014/main" val="664150016"/>
                    </a:ext>
                  </a:extLst>
                </a:gridCol>
                <a:gridCol w="1012111">
                  <a:extLst>
                    <a:ext uri="{9D8B030D-6E8A-4147-A177-3AD203B41FA5}">
                      <a16:colId xmlns:a16="http://schemas.microsoft.com/office/drawing/2014/main" val="3315382854"/>
                    </a:ext>
                  </a:extLst>
                </a:gridCol>
                <a:gridCol w="1012111">
                  <a:extLst>
                    <a:ext uri="{9D8B030D-6E8A-4147-A177-3AD203B41FA5}">
                      <a16:colId xmlns:a16="http://schemas.microsoft.com/office/drawing/2014/main" val="1541417235"/>
                    </a:ext>
                  </a:extLst>
                </a:gridCol>
              </a:tblGrid>
              <a:tr h="274320">
                <a:tc>
                  <a:txBody>
                    <a:bodyPr/>
                    <a:lstStyle/>
                    <a:p>
                      <a:pPr marL="0" marR="0" algn="ctr">
                        <a:spcBef>
                          <a:spcPts val="30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Cash</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8893436"/>
                  </a:ext>
                </a:extLst>
              </a:tr>
              <a:tr h="0">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4887092"/>
                  </a:ext>
                </a:extLst>
              </a:tr>
              <a:tr h="0">
                <a:tc>
                  <a:txBody>
                    <a:bodyPr/>
                    <a:lstStyle/>
                    <a:p>
                      <a:pPr marL="0" marR="0" algn="ctr">
                        <a:spcBef>
                          <a:spcPts val="0"/>
                        </a:spcBef>
                        <a:spcAft>
                          <a:spcPts val="0"/>
                        </a:spcAft>
                      </a:pPr>
                      <a:r>
                        <a:rPr lang="en-US" sz="1400" dirty="0">
                          <a:effectLst/>
                        </a:rPr>
                        <a:t>May 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7019724"/>
                  </a:ext>
                </a:extLst>
              </a:tr>
              <a:tr h="0">
                <a:tc>
                  <a:txBody>
                    <a:bodyPr/>
                    <a:lstStyle/>
                    <a:p>
                      <a:pPr marL="0" marR="0" algn="ctr">
                        <a:spcBef>
                          <a:spcPts val="0"/>
                        </a:spcBef>
                        <a:spcAft>
                          <a:spcPts val="0"/>
                        </a:spcAft>
                      </a:pPr>
                      <a:r>
                        <a:rPr lang="en-US" sz="1400" dirty="0">
                          <a:effectLst/>
                        </a:rPr>
                        <a:t>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6,800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643863"/>
                  </a:ext>
                </a:extLst>
              </a:tr>
              <a:tr h="0">
                <a:tc>
                  <a:txBody>
                    <a:bodyPr/>
                    <a:lstStyle/>
                    <a:p>
                      <a:pPr marL="0" marR="0" algn="ctr">
                        <a:spcBef>
                          <a:spcPts val="0"/>
                        </a:spcBef>
                        <a:spcAft>
                          <a:spcPts val="0"/>
                        </a:spcAft>
                      </a:pPr>
                      <a:r>
                        <a:rPr lang="en-US" sz="1400" dirty="0">
                          <a:effectLst/>
                        </a:rPr>
                        <a:t>14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9,550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6686722"/>
                  </a:ext>
                </a:extLst>
              </a:tr>
              <a:tr h="0">
                <a:tc>
                  <a:txBody>
                    <a:bodyPr/>
                    <a:lstStyle/>
                    <a:p>
                      <a:pPr marL="0" marR="0" algn="ctr">
                        <a:spcBef>
                          <a:spcPts val="0"/>
                        </a:spcBef>
                        <a:spcAft>
                          <a:spcPts val="0"/>
                        </a:spcAft>
                      </a:pPr>
                      <a:r>
                        <a:rPr lang="en-US" sz="1400" dirty="0">
                          <a:effectLst/>
                        </a:rPr>
                        <a:t>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10,150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6849706"/>
                  </a:ext>
                </a:extLst>
              </a:tr>
              <a:tr h="0">
                <a:tc>
                  <a:txBody>
                    <a:bodyPr/>
                    <a:lstStyle/>
                    <a:p>
                      <a:pPr marL="0" marR="0" algn="ctr">
                        <a:spcBef>
                          <a:spcPts val="0"/>
                        </a:spcBef>
                        <a:spcAft>
                          <a:spcPts val="0"/>
                        </a:spcAft>
                      </a:pPr>
                      <a:r>
                        <a:rPr lang="en-US" sz="1400">
                          <a:effectLst/>
                        </a:rPr>
                        <a:t>23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962088"/>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7,550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482685"/>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3231651"/>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8064624"/>
                  </a:ext>
                </a:extLst>
              </a:tr>
            </a:tbl>
          </a:graphicData>
        </a:graphic>
      </p:graphicFrame>
      <p:sp>
        <p:nvSpPr>
          <p:cNvPr id="4" name="Rectangle 3"/>
          <p:cNvSpPr/>
          <p:nvPr/>
        </p:nvSpPr>
        <p:spPr>
          <a:xfrm>
            <a:off x="1956987" y="4573944"/>
            <a:ext cx="7776673" cy="646331"/>
          </a:xfrm>
          <a:prstGeom prst="rect">
            <a:avLst/>
          </a:prstGeom>
          <a:solidFill>
            <a:schemeClr val="accent1">
              <a:lumMod val="60000"/>
              <a:lumOff val="40000"/>
            </a:schemeClr>
          </a:solidFill>
          <a:ln>
            <a:solidFill>
              <a:schemeClr val="tx1"/>
            </a:solidFill>
          </a:ln>
        </p:spPr>
        <p:txBody>
          <a:bodyPr wrap="square">
            <a:spAutoFit/>
          </a:bodyPr>
          <a:lstStyle/>
          <a:p>
            <a:r>
              <a:rPr lang="en-US" b="1" dirty="0">
                <a:latin typeface="Times" panose="02020603050405020304" pitchFamily="18" charset="0"/>
                <a:ea typeface="MS Mincho"/>
                <a:cs typeface="Times New Roman" panose="02020603050405020304" pitchFamily="18" charset="0"/>
              </a:rPr>
              <a:t>Reference column: </a:t>
            </a:r>
            <a:r>
              <a:rPr lang="en-US" dirty="0">
                <a:latin typeface="Times" panose="02020603050405020304" pitchFamily="18" charset="0"/>
                <a:ea typeface="MS Mincho"/>
                <a:cs typeface="Times New Roman" panose="02020603050405020304" pitchFamily="18" charset="0"/>
              </a:rPr>
              <a:t>This is used when transaction data is transferred from journal to ledger</a:t>
            </a:r>
          </a:p>
        </p:txBody>
      </p:sp>
      <p:cxnSp>
        <p:nvCxnSpPr>
          <p:cNvPr id="6" name="Straight Arrow Connector 5"/>
          <p:cNvCxnSpPr/>
          <p:nvPr/>
        </p:nvCxnSpPr>
        <p:spPr>
          <a:xfrm flipV="1">
            <a:off x="5606041" y="2418460"/>
            <a:ext cx="8547" cy="215548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47148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883" y="202031"/>
            <a:ext cx="448276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3" name="Table 2"/>
          <p:cNvGraphicFramePr>
            <a:graphicFrameLocks noGrp="1"/>
          </p:cNvGraphicFramePr>
          <p:nvPr/>
        </p:nvGraphicFramePr>
        <p:xfrm>
          <a:off x="2700471" y="1921888"/>
          <a:ext cx="6196093" cy="2194560"/>
        </p:xfrm>
        <a:graphic>
          <a:graphicData uri="http://schemas.openxmlformats.org/drawingml/2006/table">
            <a:tbl>
              <a:tblPr firstRow="1" firstCol="1" bandRow="1">
                <a:tableStyleId>{2D5ABB26-0587-4C30-8999-92F81FD0307C}</a:tableStyleId>
              </a:tblPr>
              <a:tblGrid>
                <a:gridCol w="769122">
                  <a:extLst>
                    <a:ext uri="{9D8B030D-6E8A-4147-A177-3AD203B41FA5}">
                      <a16:colId xmlns:a16="http://schemas.microsoft.com/office/drawing/2014/main" val="2373479146"/>
                    </a:ext>
                  </a:extLst>
                </a:gridCol>
                <a:gridCol w="1859897">
                  <a:extLst>
                    <a:ext uri="{9D8B030D-6E8A-4147-A177-3AD203B41FA5}">
                      <a16:colId xmlns:a16="http://schemas.microsoft.com/office/drawing/2014/main" val="3835403369"/>
                    </a:ext>
                  </a:extLst>
                </a:gridCol>
                <a:gridCol w="530741">
                  <a:extLst>
                    <a:ext uri="{9D8B030D-6E8A-4147-A177-3AD203B41FA5}">
                      <a16:colId xmlns:a16="http://schemas.microsoft.com/office/drawing/2014/main" val="499438940"/>
                    </a:ext>
                  </a:extLst>
                </a:gridCol>
                <a:gridCol w="1012111">
                  <a:extLst>
                    <a:ext uri="{9D8B030D-6E8A-4147-A177-3AD203B41FA5}">
                      <a16:colId xmlns:a16="http://schemas.microsoft.com/office/drawing/2014/main" val="664150016"/>
                    </a:ext>
                  </a:extLst>
                </a:gridCol>
                <a:gridCol w="1012111">
                  <a:extLst>
                    <a:ext uri="{9D8B030D-6E8A-4147-A177-3AD203B41FA5}">
                      <a16:colId xmlns:a16="http://schemas.microsoft.com/office/drawing/2014/main" val="3315382854"/>
                    </a:ext>
                  </a:extLst>
                </a:gridCol>
                <a:gridCol w="1012111">
                  <a:extLst>
                    <a:ext uri="{9D8B030D-6E8A-4147-A177-3AD203B41FA5}">
                      <a16:colId xmlns:a16="http://schemas.microsoft.com/office/drawing/2014/main" val="1541417235"/>
                    </a:ext>
                  </a:extLst>
                </a:gridCol>
              </a:tblGrid>
              <a:tr h="274320">
                <a:tc>
                  <a:txBody>
                    <a:bodyPr/>
                    <a:lstStyle/>
                    <a:p>
                      <a:pPr marL="0" marR="0" algn="ctr">
                        <a:spcBef>
                          <a:spcPts val="30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Cash</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8893436"/>
                  </a:ext>
                </a:extLst>
              </a:tr>
              <a:tr h="0">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4887092"/>
                  </a:ext>
                </a:extLst>
              </a:tr>
              <a:tr h="0">
                <a:tc>
                  <a:txBody>
                    <a:bodyPr/>
                    <a:lstStyle/>
                    <a:p>
                      <a:pPr marL="0" marR="0" algn="ctr">
                        <a:spcBef>
                          <a:spcPts val="0"/>
                        </a:spcBef>
                        <a:spcAft>
                          <a:spcPts val="0"/>
                        </a:spcAft>
                      </a:pPr>
                      <a:r>
                        <a:rPr lang="en-US" sz="1400" dirty="0">
                          <a:effectLst/>
                        </a:rPr>
                        <a:t>May 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7019724"/>
                  </a:ext>
                </a:extLst>
              </a:tr>
              <a:tr h="0">
                <a:tc>
                  <a:txBody>
                    <a:bodyPr/>
                    <a:lstStyle/>
                    <a:p>
                      <a:pPr marL="0" marR="0" algn="ctr">
                        <a:spcBef>
                          <a:spcPts val="0"/>
                        </a:spcBef>
                        <a:spcAft>
                          <a:spcPts val="0"/>
                        </a:spcAft>
                      </a:pPr>
                      <a:r>
                        <a:rPr lang="en-US" sz="1400" dirty="0">
                          <a:effectLst/>
                        </a:rPr>
                        <a:t>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6,800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643863"/>
                  </a:ext>
                </a:extLst>
              </a:tr>
              <a:tr h="0">
                <a:tc>
                  <a:txBody>
                    <a:bodyPr/>
                    <a:lstStyle/>
                    <a:p>
                      <a:pPr marL="0" marR="0" algn="ctr">
                        <a:spcBef>
                          <a:spcPts val="0"/>
                        </a:spcBef>
                        <a:spcAft>
                          <a:spcPts val="0"/>
                        </a:spcAft>
                      </a:pPr>
                      <a:r>
                        <a:rPr lang="en-US" sz="1400" dirty="0">
                          <a:effectLst/>
                        </a:rPr>
                        <a:t>14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9,550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6686722"/>
                  </a:ext>
                </a:extLst>
              </a:tr>
              <a:tr h="0">
                <a:tc>
                  <a:txBody>
                    <a:bodyPr/>
                    <a:lstStyle/>
                    <a:p>
                      <a:pPr marL="0" marR="0" algn="ctr">
                        <a:spcBef>
                          <a:spcPts val="0"/>
                        </a:spcBef>
                        <a:spcAft>
                          <a:spcPts val="0"/>
                        </a:spcAft>
                      </a:pPr>
                      <a:r>
                        <a:rPr lang="en-US" sz="1400" dirty="0">
                          <a:effectLst/>
                        </a:rPr>
                        <a:t>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10,150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6849706"/>
                  </a:ext>
                </a:extLst>
              </a:tr>
              <a:tr h="0">
                <a:tc>
                  <a:txBody>
                    <a:bodyPr/>
                    <a:lstStyle/>
                    <a:p>
                      <a:pPr marL="0" marR="0" algn="ctr">
                        <a:spcBef>
                          <a:spcPts val="0"/>
                        </a:spcBef>
                        <a:spcAft>
                          <a:spcPts val="0"/>
                        </a:spcAft>
                      </a:pPr>
                      <a:r>
                        <a:rPr lang="en-US" sz="1400">
                          <a:effectLst/>
                        </a:rPr>
                        <a:t>23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962088"/>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7,550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482685"/>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3231651"/>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8064624"/>
                  </a:ext>
                </a:extLst>
              </a:tr>
            </a:tbl>
          </a:graphicData>
        </a:graphic>
      </p:graphicFrame>
      <p:sp>
        <p:nvSpPr>
          <p:cNvPr id="4" name="Rectangle 3"/>
          <p:cNvSpPr/>
          <p:nvPr/>
        </p:nvSpPr>
        <p:spPr>
          <a:xfrm>
            <a:off x="1683521" y="4573944"/>
            <a:ext cx="8169780" cy="369332"/>
          </a:xfrm>
          <a:prstGeom prst="rect">
            <a:avLst/>
          </a:prstGeom>
          <a:solidFill>
            <a:schemeClr val="accent1">
              <a:lumMod val="60000"/>
              <a:lumOff val="40000"/>
            </a:schemeClr>
          </a:solidFill>
          <a:ln>
            <a:solidFill>
              <a:schemeClr val="tx1"/>
            </a:solidFill>
          </a:ln>
        </p:spPr>
        <p:txBody>
          <a:bodyPr wrap="square">
            <a:spAutoFit/>
          </a:bodyPr>
          <a:lstStyle/>
          <a:p>
            <a:r>
              <a:rPr lang="en-US" b="1" dirty="0">
                <a:latin typeface="Times" panose="02020603050405020304" pitchFamily="18" charset="0"/>
                <a:ea typeface="MS Mincho"/>
                <a:cs typeface="Times New Roman" panose="02020603050405020304" pitchFamily="18" charset="0"/>
              </a:rPr>
              <a:t>Abbreviation: </a:t>
            </a:r>
            <a:r>
              <a:rPr lang="en-US" dirty="0">
                <a:latin typeface="Times" panose="02020603050405020304" pitchFamily="18" charset="0"/>
                <a:ea typeface="MS Mincho"/>
                <a:cs typeface="Times New Roman" panose="02020603050405020304" pitchFamily="18" charset="0"/>
              </a:rPr>
              <a:t>“Dr.” is often used for “debit” and “Cr.” is often used for “credit”.</a:t>
            </a:r>
          </a:p>
        </p:txBody>
      </p:sp>
      <p:cxnSp>
        <p:nvCxnSpPr>
          <p:cNvPr id="6" name="Straight Arrow Connector 5"/>
          <p:cNvCxnSpPr/>
          <p:nvPr/>
        </p:nvCxnSpPr>
        <p:spPr>
          <a:xfrm flipH="1" flipV="1">
            <a:off x="6366617" y="2418460"/>
            <a:ext cx="598206" cy="215548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7031764" y="2418460"/>
            <a:ext cx="317619" cy="2155484"/>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94106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883" y="202031"/>
            <a:ext cx="448276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3" name="Table 2"/>
          <p:cNvGraphicFramePr>
            <a:graphicFrameLocks noGrp="1"/>
          </p:cNvGraphicFramePr>
          <p:nvPr/>
        </p:nvGraphicFramePr>
        <p:xfrm>
          <a:off x="2700471" y="1921888"/>
          <a:ext cx="6196093" cy="2194560"/>
        </p:xfrm>
        <a:graphic>
          <a:graphicData uri="http://schemas.openxmlformats.org/drawingml/2006/table">
            <a:tbl>
              <a:tblPr firstRow="1" firstCol="1" bandRow="1">
                <a:tableStyleId>{2D5ABB26-0587-4C30-8999-92F81FD0307C}</a:tableStyleId>
              </a:tblPr>
              <a:tblGrid>
                <a:gridCol w="769122">
                  <a:extLst>
                    <a:ext uri="{9D8B030D-6E8A-4147-A177-3AD203B41FA5}">
                      <a16:colId xmlns:a16="http://schemas.microsoft.com/office/drawing/2014/main" val="2373479146"/>
                    </a:ext>
                  </a:extLst>
                </a:gridCol>
                <a:gridCol w="1859897">
                  <a:extLst>
                    <a:ext uri="{9D8B030D-6E8A-4147-A177-3AD203B41FA5}">
                      <a16:colId xmlns:a16="http://schemas.microsoft.com/office/drawing/2014/main" val="3835403369"/>
                    </a:ext>
                  </a:extLst>
                </a:gridCol>
                <a:gridCol w="530741">
                  <a:extLst>
                    <a:ext uri="{9D8B030D-6E8A-4147-A177-3AD203B41FA5}">
                      <a16:colId xmlns:a16="http://schemas.microsoft.com/office/drawing/2014/main" val="499438940"/>
                    </a:ext>
                  </a:extLst>
                </a:gridCol>
                <a:gridCol w="1012111">
                  <a:extLst>
                    <a:ext uri="{9D8B030D-6E8A-4147-A177-3AD203B41FA5}">
                      <a16:colId xmlns:a16="http://schemas.microsoft.com/office/drawing/2014/main" val="664150016"/>
                    </a:ext>
                  </a:extLst>
                </a:gridCol>
                <a:gridCol w="1012111">
                  <a:extLst>
                    <a:ext uri="{9D8B030D-6E8A-4147-A177-3AD203B41FA5}">
                      <a16:colId xmlns:a16="http://schemas.microsoft.com/office/drawing/2014/main" val="3315382854"/>
                    </a:ext>
                  </a:extLst>
                </a:gridCol>
                <a:gridCol w="1012111">
                  <a:extLst>
                    <a:ext uri="{9D8B030D-6E8A-4147-A177-3AD203B41FA5}">
                      <a16:colId xmlns:a16="http://schemas.microsoft.com/office/drawing/2014/main" val="1541417235"/>
                    </a:ext>
                  </a:extLst>
                </a:gridCol>
              </a:tblGrid>
              <a:tr h="274320">
                <a:tc>
                  <a:txBody>
                    <a:bodyPr/>
                    <a:lstStyle/>
                    <a:p>
                      <a:pPr marL="0" marR="0" algn="ctr">
                        <a:spcBef>
                          <a:spcPts val="30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Cash</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8893436"/>
                  </a:ext>
                </a:extLst>
              </a:tr>
              <a:tr h="0">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4887092"/>
                  </a:ext>
                </a:extLst>
              </a:tr>
              <a:tr h="0">
                <a:tc>
                  <a:txBody>
                    <a:bodyPr/>
                    <a:lstStyle/>
                    <a:p>
                      <a:pPr marL="0" marR="0" algn="ctr">
                        <a:spcBef>
                          <a:spcPts val="0"/>
                        </a:spcBef>
                        <a:spcAft>
                          <a:spcPts val="0"/>
                        </a:spcAft>
                      </a:pPr>
                      <a:r>
                        <a:rPr lang="en-US" sz="1400" dirty="0">
                          <a:effectLst/>
                        </a:rPr>
                        <a:t>May 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7019724"/>
                  </a:ext>
                </a:extLst>
              </a:tr>
              <a:tr h="0">
                <a:tc>
                  <a:txBody>
                    <a:bodyPr/>
                    <a:lstStyle/>
                    <a:p>
                      <a:pPr marL="0" marR="0" algn="ctr">
                        <a:spcBef>
                          <a:spcPts val="0"/>
                        </a:spcBef>
                        <a:spcAft>
                          <a:spcPts val="0"/>
                        </a:spcAft>
                      </a:pPr>
                      <a:r>
                        <a:rPr lang="en-US" sz="1400" dirty="0">
                          <a:effectLst/>
                        </a:rPr>
                        <a:t>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6,800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643863"/>
                  </a:ext>
                </a:extLst>
              </a:tr>
              <a:tr h="0">
                <a:tc>
                  <a:txBody>
                    <a:bodyPr/>
                    <a:lstStyle/>
                    <a:p>
                      <a:pPr marL="0" marR="0" algn="ctr">
                        <a:spcBef>
                          <a:spcPts val="0"/>
                        </a:spcBef>
                        <a:spcAft>
                          <a:spcPts val="0"/>
                        </a:spcAft>
                      </a:pPr>
                      <a:r>
                        <a:rPr lang="en-US" sz="1400" dirty="0">
                          <a:effectLst/>
                        </a:rPr>
                        <a:t>14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9,550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6686722"/>
                  </a:ext>
                </a:extLst>
              </a:tr>
              <a:tr h="0">
                <a:tc>
                  <a:txBody>
                    <a:bodyPr/>
                    <a:lstStyle/>
                    <a:p>
                      <a:pPr marL="0" marR="0" algn="ctr">
                        <a:spcBef>
                          <a:spcPts val="0"/>
                        </a:spcBef>
                        <a:spcAft>
                          <a:spcPts val="0"/>
                        </a:spcAft>
                      </a:pPr>
                      <a:r>
                        <a:rPr lang="en-US" sz="1400" dirty="0">
                          <a:effectLst/>
                        </a:rPr>
                        <a:t>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10,150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6849706"/>
                  </a:ext>
                </a:extLst>
              </a:tr>
              <a:tr h="0">
                <a:tc>
                  <a:txBody>
                    <a:bodyPr/>
                    <a:lstStyle/>
                    <a:p>
                      <a:pPr marL="0" marR="0" algn="ctr">
                        <a:spcBef>
                          <a:spcPts val="0"/>
                        </a:spcBef>
                        <a:spcAft>
                          <a:spcPts val="0"/>
                        </a:spcAft>
                      </a:pPr>
                      <a:r>
                        <a:rPr lang="en-US" sz="1400">
                          <a:effectLst/>
                        </a:rPr>
                        <a:t>23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962088"/>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7,550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482685"/>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3231651"/>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8064624"/>
                  </a:ext>
                </a:extLst>
              </a:tr>
            </a:tbl>
          </a:graphicData>
        </a:graphic>
      </p:graphicFrame>
      <p:sp>
        <p:nvSpPr>
          <p:cNvPr id="4" name="Rectangle 3"/>
          <p:cNvSpPr/>
          <p:nvPr/>
        </p:nvSpPr>
        <p:spPr>
          <a:xfrm>
            <a:off x="1683521" y="4573944"/>
            <a:ext cx="8169780" cy="646331"/>
          </a:xfrm>
          <a:prstGeom prst="rect">
            <a:avLst/>
          </a:prstGeom>
          <a:solidFill>
            <a:schemeClr val="accent1">
              <a:lumMod val="60000"/>
              <a:lumOff val="40000"/>
            </a:schemeClr>
          </a:solidFill>
          <a:ln>
            <a:solidFill>
              <a:schemeClr val="tx1"/>
            </a:solidFill>
          </a:ln>
        </p:spPr>
        <p:txBody>
          <a:bodyPr wrap="square">
            <a:spAutoFit/>
          </a:bodyPr>
          <a:lstStyle/>
          <a:p>
            <a:r>
              <a:rPr lang="en-US" b="1"/>
              <a:t>Balance column: </a:t>
            </a:r>
            <a:r>
              <a:rPr lang="en-US"/>
              <a:t>Another column is added on the right to show the new balance after each transaction that affects the account. </a:t>
            </a:r>
          </a:p>
        </p:txBody>
      </p:sp>
      <p:sp>
        <p:nvSpPr>
          <p:cNvPr id="5" name="Footer Placeholder 4"/>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4043581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7883" y="202031"/>
            <a:ext cx="448276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 Practical Account Format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graphicFrame>
        <p:nvGraphicFramePr>
          <p:cNvPr id="3" name="Table 2"/>
          <p:cNvGraphicFramePr>
            <a:graphicFrameLocks noGrp="1"/>
          </p:cNvGraphicFramePr>
          <p:nvPr/>
        </p:nvGraphicFramePr>
        <p:xfrm>
          <a:off x="2700471" y="1921888"/>
          <a:ext cx="6196093" cy="2194560"/>
        </p:xfrm>
        <a:graphic>
          <a:graphicData uri="http://schemas.openxmlformats.org/drawingml/2006/table">
            <a:tbl>
              <a:tblPr firstRow="1" firstCol="1" bandRow="1">
                <a:tableStyleId>{2D5ABB26-0587-4C30-8999-92F81FD0307C}</a:tableStyleId>
              </a:tblPr>
              <a:tblGrid>
                <a:gridCol w="769122">
                  <a:extLst>
                    <a:ext uri="{9D8B030D-6E8A-4147-A177-3AD203B41FA5}">
                      <a16:colId xmlns:a16="http://schemas.microsoft.com/office/drawing/2014/main" val="2373479146"/>
                    </a:ext>
                  </a:extLst>
                </a:gridCol>
                <a:gridCol w="1859897">
                  <a:extLst>
                    <a:ext uri="{9D8B030D-6E8A-4147-A177-3AD203B41FA5}">
                      <a16:colId xmlns:a16="http://schemas.microsoft.com/office/drawing/2014/main" val="3835403369"/>
                    </a:ext>
                  </a:extLst>
                </a:gridCol>
                <a:gridCol w="530741">
                  <a:extLst>
                    <a:ext uri="{9D8B030D-6E8A-4147-A177-3AD203B41FA5}">
                      <a16:colId xmlns:a16="http://schemas.microsoft.com/office/drawing/2014/main" val="499438940"/>
                    </a:ext>
                  </a:extLst>
                </a:gridCol>
                <a:gridCol w="1012111">
                  <a:extLst>
                    <a:ext uri="{9D8B030D-6E8A-4147-A177-3AD203B41FA5}">
                      <a16:colId xmlns:a16="http://schemas.microsoft.com/office/drawing/2014/main" val="664150016"/>
                    </a:ext>
                  </a:extLst>
                </a:gridCol>
                <a:gridCol w="1012111">
                  <a:extLst>
                    <a:ext uri="{9D8B030D-6E8A-4147-A177-3AD203B41FA5}">
                      <a16:colId xmlns:a16="http://schemas.microsoft.com/office/drawing/2014/main" val="3315382854"/>
                    </a:ext>
                  </a:extLst>
                </a:gridCol>
                <a:gridCol w="1012111">
                  <a:extLst>
                    <a:ext uri="{9D8B030D-6E8A-4147-A177-3AD203B41FA5}">
                      <a16:colId xmlns:a16="http://schemas.microsoft.com/office/drawing/2014/main" val="1541417235"/>
                    </a:ext>
                  </a:extLst>
                </a:gridCol>
              </a:tblGrid>
              <a:tr h="274320">
                <a:tc>
                  <a:txBody>
                    <a:bodyPr/>
                    <a:lstStyle/>
                    <a:p>
                      <a:pPr marL="0" marR="0" algn="ctr">
                        <a:spcBef>
                          <a:spcPts val="30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Cash</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30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spcBef>
                          <a:spcPts val="300"/>
                        </a:spcBef>
                        <a:spcAft>
                          <a:spcPts val="0"/>
                        </a:spcAft>
                      </a:pPr>
                      <a:r>
                        <a:rPr lang="en-US" sz="1400" b="1" dirty="0">
                          <a:effectLst/>
                        </a:rPr>
                        <a:t>                 Account No.                      101</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8893436"/>
                  </a:ext>
                </a:extLst>
              </a:tr>
              <a:tr h="0">
                <a:tc>
                  <a:txBody>
                    <a:bodyPr/>
                    <a:lstStyle/>
                    <a:p>
                      <a:pPr marL="0" marR="0" algn="ctr">
                        <a:spcBef>
                          <a:spcPts val="0"/>
                        </a:spcBef>
                        <a:spcAft>
                          <a:spcPts val="0"/>
                        </a:spcAft>
                      </a:pPr>
                      <a:r>
                        <a:rPr lang="en-US" sz="1400" dirty="0">
                          <a:effectLst/>
                        </a:rPr>
                        <a:t>Date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Ref.</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Dr.</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Cr.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4887092"/>
                  </a:ext>
                </a:extLst>
              </a:tr>
              <a:tr h="0">
                <a:tc>
                  <a:txBody>
                    <a:bodyPr/>
                    <a:lstStyle/>
                    <a:p>
                      <a:pPr marL="0" marR="0" algn="ctr">
                        <a:spcBef>
                          <a:spcPts val="0"/>
                        </a:spcBef>
                        <a:spcAft>
                          <a:spcPts val="0"/>
                        </a:spcAft>
                      </a:pPr>
                      <a:r>
                        <a:rPr lang="en-US" sz="1400" dirty="0">
                          <a:effectLst/>
                        </a:rPr>
                        <a:t>May 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7019724"/>
                  </a:ext>
                </a:extLst>
              </a:tr>
              <a:tr h="0">
                <a:tc>
                  <a:txBody>
                    <a:bodyPr/>
                    <a:lstStyle/>
                    <a:p>
                      <a:pPr marL="0" marR="0" algn="ctr">
                        <a:spcBef>
                          <a:spcPts val="0"/>
                        </a:spcBef>
                        <a:spcAft>
                          <a:spcPts val="0"/>
                        </a:spcAft>
                      </a:pPr>
                      <a:r>
                        <a:rPr lang="en-US" sz="1400" dirty="0">
                          <a:effectLst/>
                        </a:rPr>
                        <a:t>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6,800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643863"/>
                  </a:ext>
                </a:extLst>
              </a:tr>
              <a:tr h="0">
                <a:tc>
                  <a:txBody>
                    <a:bodyPr/>
                    <a:lstStyle/>
                    <a:p>
                      <a:pPr marL="0" marR="0" algn="ctr">
                        <a:spcBef>
                          <a:spcPts val="0"/>
                        </a:spcBef>
                        <a:spcAft>
                          <a:spcPts val="0"/>
                        </a:spcAft>
                      </a:pPr>
                      <a:r>
                        <a:rPr lang="en-US" sz="1400" dirty="0">
                          <a:effectLst/>
                        </a:rPr>
                        <a:t>14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9,550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66686722"/>
                  </a:ext>
                </a:extLst>
              </a:tr>
              <a:tr h="0">
                <a:tc>
                  <a:txBody>
                    <a:bodyPr/>
                    <a:lstStyle/>
                    <a:p>
                      <a:pPr marL="0" marR="0" algn="ctr">
                        <a:spcBef>
                          <a:spcPts val="0"/>
                        </a:spcBef>
                        <a:spcAft>
                          <a:spcPts val="0"/>
                        </a:spcAft>
                      </a:pPr>
                      <a:r>
                        <a:rPr lang="en-US" sz="1400" dirty="0">
                          <a:effectLst/>
                        </a:rPr>
                        <a:t>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10,150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16849706"/>
                  </a:ext>
                </a:extLst>
              </a:tr>
              <a:tr h="0">
                <a:tc>
                  <a:txBody>
                    <a:bodyPr/>
                    <a:lstStyle/>
                    <a:p>
                      <a:pPr marL="0" marR="0" algn="ctr">
                        <a:spcBef>
                          <a:spcPts val="0"/>
                        </a:spcBef>
                        <a:spcAft>
                          <a:spcPts val="0"/>
                        </a:spcAft>
                      </a:pPr>
                      <a:r>
                        <a:rPr lang="en-US" sz="1400">
                          <a:effectLst/>
                        </a:rPr>
                        <a:t>23</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2,100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8,050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962088"/>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7,550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482685"/>
                  </a:ext>
                </a:extLst>
              </a:tr>
              <a:tr h="0">
                <a:tc>
                  <a:txBody>
                    <a:bodyPr/>
                    <a:lstStyle/>
                    <a:p>
                      <a:pPr marL="0" marR="0" algn="ctr">
                        <a:spcBef>
                          <a:spcPts val="0"/>
                        </a:spcBef>
                        <a:spcAft>
                          <a:spcPts val="0"/>
                        </a:spcAft>
                      </a:pPr>
                      <a:r>
                        <a:rPr lang="en-US" sz="1400">
                          <a:effectLst/>
                        </a:rPr>
                        <a:t>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7,750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33231651"/>
                  </a:ext>
                </a:extLst>
              </a:tr>
              <a:tr h="0">
                <a:tc>
                  <a:txBody>
                    <a:bodyPr/>
                    <a:lstStyle/>
                    <a:p>
                      <a:pPr marL="0" marR="0" algn="ctr">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18288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8064624"/>
                  </a:ext>
                </a:extLst>
              </a:tr>
            </a:tbl>
          </a:graphicData>
        </a:graphic>
      </p:graphicFrame>
      <p:sp>
        <p:nvSpPr>
          <p:cNvPr id="4" name="Rectangle 3"/>
          <p:cNvSpPr/>
          <p:nvPr/>
        </p:nvSpPr>
        <p:spPr>
          <a:xfrm>
            <a:off x="1683521" y="4573944"/>
            <a:ext cx="8169780" cy="369332"/>
          </a:xfrm>
          <a:prstGeom prst="rect">
            <a:avLst/>
          </a:prstGeom>
          <a:solidFill>
            <a:schemeClr val="accent1">
              <a:lumMod val="60000"/>
              <a:lumOff val="40000"/>
            </a:schemeClr>
          </a:solidFill>
          <a:ln>
            <a:solidFill>
              <a:schemeClr val="tx1"/>
            </a:solidFill>
          </a:ln>
        </p:spPr>
        <p:txBody>
          <a:bodyPr wrap="square">
            <a:spAutoFit/>
          </a:bodyPr>
          <a:lstStyle/>
          <a:p>
            <a:r>
              <a:rPr lang="en-US" b="1"/>
              <a:t>Basic T: </a:t>
            </a:r>
            <a:r>
              <a:rPr lang="en-US"/>
              <a:t>Notice that the basic T format is still part of the account.</a:t>
            </a:r>
          </a:p>
        </p:txBody>
      </p:sp>
      <p:cxnSp>
        <p:nvCxnSpPr>
          <p:cNvPr id="6" name="Straight Connector 5"/>
          <p:cNvCxnSpPr/>
          <p:nvPr/>
        </p:nvCxnSpPr>
        <p:spPr>
          <a:xfrm flipV="1">
            <a:off x="5862415" y="2187724"/>
            <a:ext cx="2016808" cy="1709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0819" y="2204815"/>
            <a:ext cx="0" cy="191163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670124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1446</Words>
  <Application>Microsoft Office PowerPoint</Application>
  <PresentationFormat>Widescreen</PresentationFormat>
  <Paragraphs>1348</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Goals 25-26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20</cp:revision>
  <dcterms:created xsi:type="dcterms:W3CDTF">2018-11-06T00:13:08Z</dcterms:created>
  <dcterms:modified xsi:type="dcterms:W3CDTF">2018-11-09T00:59:04Z</dcterms:modified>
</cp:coreProperties>
</file>