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57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79" d="100"/>
          <a:sy n="79" d="100"/>
        </p:scale>
        <p:origin x="773" y="82"/>
      </p:cViewPr>
      <p:guideLst>
        <p:guide orient="horz" pos="2160"/>
        <p:guide pos="357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E9D6A2-0E3F-4E4F-8AD2-07191ED39BC7}" type="datetimeFigureOut">
              <a:rPr lang="en-US" smtClean="0"/>
              <a:t>11/16/2018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4E8E91-10FD-4AA0-A0D3-A023AB97B236}" type="slidenum">
              <a:rPr lang="en-US" smtClean="0"/>
              <a:t>‹#›</a:t>
            </a:fld>
            <a:endParaRPr lang="en-US"/>
          </a:p>
        </p:txBody>
      </p:sp>
    </p:spTree>
    <p:extLst>
      <p:ext uri="{BB962C8B-B14F-4D97-AF65-F5344CB8AC3E}">
        <p14:creationId xmlns:p14="http://schemas.microsoft.com/office/powerpoint/2010/main" val="3454524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7A348-ECCD-4576-A116-5C831EC5F45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883F282-4C49-4F03-8835-D8D9798F2D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F2B994-AD95-4EFF-9470-F9A46F3803CA}"/>
              </a:ext>
            </a:extLst>
          </p:cNvPr>
          <p:cNvSpPr>
            <a:spLocks noGrp="1"/>
          </p:cNvSpPr>
          <p:nvPr>
            <p:ph type="dt" sz="half" idx="10"/>
          </p:nvPr>
        </p:nvSpPr>
        <p:spPr/>
        <p:txBody>
          <a:bodyPr/>
          <a:lstStyle/>
          <a:p>
            <a:fld id="{D0FECC32-6939-4806-95D1-AF2AA627103B}" type="datetime1">
              <a:rPr lang="en-US" smtClean="0"/>
              <a:t>11/16/2018</a:t>
            </a:fld>
            <a:endParaRPr lang="en-US"/>
          </a:p>
        </p:txBody>
      </p:sp>
      <p:sp>
        <p:nvSpPr>
          <p:cNvPr id="5" name="Footer Placeholder 4">
            <a:extLst>
              <a:ext uri="{FF2B5EF4-FFF2-40B4-BE49-F238E27FC236}">
                <a16:creationId xmlns:a16="http://schemas.microsoft.com/office/drawing/2014/main" id="{F1531D1F-7DFB-4A84-A81A-8DDF2B7C7633}"/>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D1D3BB8D-6D2B-4BA7-9B72-90583B61F6D7}"/>
              </a:ext>
            </a:extLst>
          </p:cNvPr>
          <p:cNvSpPr>
            <a:spLocks noGrp="1"/>
          </p:cNvSpPr>
          <p:nvPr>
            <p:ph type="sldNum" sz="quarter" idx="12"/>
          </p:nvPr>
        </p:nvSpPr>
        <p:spPr/>
        <p:txBody>
          <a:bodyPr/>
          <a:lstStyle/>
          <a:p>
            <a:fld id="{0CC1BFDB-1D0F-4A05-84D6-F6DBB3FF9F2D}" type="slidenum">
              <a:rPr lang="en-US" smtClean="0"/>
              <a:t>‹#›</a:t>
            </a:fld>
            <a:endParaRPr lang="en-US"/>
          </a:p>
        </p:txBody>
      </p:sp>
    </p:spTree>
    <p:extLst>
      <p:ext uri="{BB962C8B-B14F-4D97-AF65-F5344CB8AC3E}">
        <p14:creationId xmlns:p14="http://schemas.microsoft.com/office/powerpoint/2010/main" val="846814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DDF1F-68E7-4126-8676-4188CA5441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44EAA7D-FFE6-4F6B-AB2A-12FF94FF9AF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771F50-60E6-41CE-973E-148DC30D8BC6}"/>
              </a:ext>
            </a:extLst>
          </p:cNvPr>
          <p:cNvSpPr>
            <a:spLocks noGrp="1"/>
          </p:cNvSpPr>
          <p:nvPr>
            <p:ph type="dt" sz="half" idx="10"/>
          </p:nvPr>
        </p:nvSpPr>
        <p:spPr/>
        <p:txBody>
          <a:bodyPr/>
          <a:lstStyle/>
          <a:p>
            <a:fld id="{FE4406D1-E0F4-4232-BD8D-74155A040425}" type="datetime1">
              <a:rPr lang="en-US" smtClean="0"/>
              <a:t>11/16/2018</a:t>
            </a:fld>
            <a:endParaRPr lang="en-US"/>
          </a:p>
        </p:txBody>
      </p:sp>
      <p:sp>
        <p:nvSpPr>
          <p:cNvPr id="5" name="Footer Placeholder 4">
            <a:extLst>
              <a:ext uri="{FF2B5EF4-FFF2-40B4-BE49-F238E27FC236}">
                <a16:creationId xmlns:a16="http://schemas.microsoft.com/office/drawing/2014/main" id="{6257E3C0-FAA6-4207-97AC-378A24296D34}"/>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0999EF44-CC10-4306-9E05-A2692277BBBB}"/>
              </a:ext>
            </a:extLst>
          </p:cNvPr>
          <p:cNvSpPr>
            <a:spLocks noGrp="1"/>
          </p:cNvSpPr>
          <p:nvPr>
            <p:ph type="sldNum" sz="quarter" idx="12"/>
          </p:nvPr>
        </p:nvSpPr>
        <p:spPr/>
        <p:txBody>
          <a:bodyPr/>
          <a:lstStyle/>
          <a:p>
            <a:fld id="{0CC1BFDB-1D0F-4A05-84D6-F6DBB3FF9F2D}" type="slidenum">
              <a:rPr lang="en-US" smtClean="0"/>
              <a:t>‹#›</a:t>
            </a:fld>
            <a:endParaRPr lang="en-US"/>
          </a:p>
        </p:txBody>
      </p:sp>
    </p:spTree>
    <p:extLst>
      <p:ext uri="{BB962C8B-B14F-4D97-AF65-F5344CB8AC3E}">
        <p14:creationId xmlns:p14="http://schemas.microsoft.com/office/powerpoint/2010/main" val="1009242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7F188C-E17A-4E51-BA6D-72A85EF0986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A162CE3-9482-4135-A32D-4E692F7C96F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9FCEEE-47BB-4F29-9281-410AF3D40105}"/>
              </a:ext>
            </a:extLst>
          </p:cNvPr>
          <p:cNvSpPr>
            <a:spLocks noGrp="1"/>
          </p:cNvSpPr>
          <p:nvPr>
            <p:ph type="dt" sz="half" idx="10"/>
          </p:nvPr>
        </p:nvSpPr>
        <p:spPr/>
        <p:txBody>
          <a:bodyPr/>
          <a:lstStyle/>
          <a:p>
            <a:fld id="{BBC782E1-AB59-41A9-AD22-B9E2888E5BCF}" type="datetime1">
              <a:rPr lang="en-US" smtClean="0"/>
              <a:t>11/16/2018</a:t>
            </a:fld>
            <a:endParaRPr lang="en-US"/>
          </a:p>
        </p:txBody>
      </p:sp>
      <p:sp>
        <p:nvSpPr>
          <p:cNvPr id="5" name="Footer Placeholder 4">
            <a:extLst>
              <a:ext uri="{FF2B5EF4-FFF2-40B4-BE49-F238E27FC236}">
                <a16:creationId xmlns:a16="http://schemas.microsoft.com/office/drawing/2014/main" id="{DD918CD0-B185-47D0-AE8E-7719335BA4A7}"/>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8FB0DC17-29A9-4671-9EC1-DC98458CF1A5}"/>
              </a:ext>
            </a:extLst>
          </p:cNvPr>
          <p:cNvSpPr>
            <a:spLocks noGrp="1"/>
          </p:cNvSpPr>
          <p:nvPr>
            <p:ph type="sldNum" sz="quarter" idx="12"/>
          </p:nvPr>
        </p:nvSpPr>
        <p:spPr/>
        <p:txBody>
          <a:bodyPr/>
          <a:lstStyle/>
          <a:p>
            <a:fld id="{0CC1BFDB-1D0F-4A05-84D6-F6DBB3FF9F2D}" type="slidenum">
              <a:rPr lang="en-US" smtClean="0"/>
              <a:t>‹#›</a:t>
            </a:fld>
            <a:endParaRPr lang="en-US"/>
          </a:p>
        </p:txBody>
      </p:sp>
    </p:spTree>
    <p:extLst>
      <p:ext uri="{BB962C8B-B14F-4D97-AF65-F5344CB8AC3E}">
        <p14:creationId xmlns:p14="http://schemas.microsoft.com/office/powerpoint/2010/main" val="523336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4BB30-C53B-4B6B-AF8E-A0D60ACE20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A29068-1937-4BD5-A8A0-570EA5ACE93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17B7AD-ED00-4242-AE61-31C2D8D1853A}"/>
              </a:ext>
            </a:extLst>
          </p:cNvPr>
          <p:cNvSpPr>
            <a:spLocks noGrp="1"/>
          </p:cNvSpPr>
          <p:nvPr>
            <p:ph type="dt" sz="half" idx="10"/>
          </p:nvPr>
        </p:nvSpPr>
        <p:spPr/>
        <p:txBody>
          <a:bodyPr/>
          <a:lstStyle/>
          <a:p>
            <a:fld id="{3F507AC9-22C1-492F-8F63-81AB51F9FE24}" type="datetime1">
              <a:rPr lang="en-US" smtClean="0"/>
              <a:t>11/16/2018</a:t>
            </a:fld>
            <a:endParaRPr lang="en-US"/>
          </a:p>
        </p:txBody>
      </p:sp>
      <p:sp>
        <p:nvSpPr>
          <p:cNvPr id="5" name="Footer Placeholder 4">
            <a:extLst>
              <a:ext uri="{FF2B5EF4-FFF2-40B4-BE49-F238E27FC236}">
                <a16:creationId xmlns:a16="http://schemas.microsoft.com/office/drawing/2014/main" id="{548708C8-36A1-4750-807D-37A2F9CE4A5E}"/>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25068401-8374-4876-AE67-679214BD0524}"/>
              </a:ext>
            </a:extLst>
          </p:cNvPr>
          <p:cNvSpPr>
            <a:spLocks noGrp="1"/>
          </p:cNvSpPr>
          <p:nvPr>
            <p:ph type="sldNum" sz="quarter" idx="12"/>
          </p:nvPr>
        </p:nvSpPr>
        <p:spPr/>
        <p:txBody>
          <a:bodyPr/>
          <a:lstStyle/>
          <a:p>
            <a:fld id="{0CC1BFDB-1D0F-4A05-84D6-F6DBB3FF9F2D}" type="slidenum">
              <a:rPr lang="en-US" smtClean="0"/>
              <a:t>‹#›</a:t>
            </a:fld>
            <a:endParaRPr lang="en-US"/>
          </a:p>
        </p:txBody>
      </p:sp>
    </p:spTree>
    <p:extLst>
      <p:ext uri="{BB962C8B-B14F-4D97-AF65-F5344CB8AC3E}">
        <p14:creationId xmlns:p14="http://schemas.microsoft.com/office/powerpoint/2010/main" val="4025079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861DC-9DAB-4C63-AA40-98D7D3885D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37554D-CA91-48D0-8A4F-7C479EE28E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4BEFF8D-12C3-45CB-96BF-7E02A491D301}"/>
              </a:ext>
            </a:extLst>
          </p:cNvPr>
          <p:cNvSpPr>
            <a:spLocks noGrp="1"/>
          </p:cNvSpPr>
          <p:nvPr>
            <p:ph type="dt" sz="half" idx="10"/>
          </p:nvPr>
        </p:nvSpPr>
        <p:spPr/>
        <p:txBody>
          <a:bodyPr/>
          <a:lstStyle/>
          <a:p>
            <a:fld id="{BAD5A9C7-9E04-478E-970E-EF9D00D2B2F8}" type="datetime1">
              <a:rPr lang="en-US" smtClean="0"/>
              <a:t>11/16/2018</a:t>
            </a:fld>
            <a:endParaRPr lang="en-US"/>
          </a:p>
        </p:txBody>
      </p:sp>
      <p:sp>
        <p:nvSpPr>
          <p:cNvPr id="5" name="Footer Placeholder 4">
            <a:extLst>
              <a:ext uri="{FF2B5EF4-FFF2-40B4-BE49-F238E27FC236}">
                <a16:creationId xmlns:a16="http://schemas.microsoft.com/office/drawing/2014/main" id="{7EC373B7-1283-4161-BB43-D019C3E6AD95}"/>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C5DA89C4-8CBE-4399-A68D-0190CAB4908C}"/>
              </a:ext>
            </a:extLst>
          </p:cNvPr>
          <p:cNvSpPr>
            <a:spLocks noGrp="1"/>
          </p:cNvSpPr>
          <p:nvPr>
            <p:ph type="sldNum" sz="quarter" idx="12"/>
          </p:nvPr>
        </p:nvSpPr>
        <p:spPr/>
        <p:txBody>
          <a:bodyPr/>
          <a:lstStyle/>
          <a:p>
            <a:fld id="{0CC1BFDB-1D0F-4A05-84D6-F6DBB3FF9F2D}" type="slidenum">
              <a:rPr lang="en-US" smtClean="0"/>
              <a:t>‹#›</a:t>
            </a:fld>
            <a:endParaRPr lang="en-US"/>
          </a:p>
        </p:txBody>
      </p:sp>
    </p:spTree>
    <p:extLst>
      <p:ext uri="{BB962C8B-B14F-4D97-AF65-F5344CB8AC3E}">
        <p14:creationId xmlns:p14="http://schemas.microsoft.com/office/powerpoint/2010/main" val="1077748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09E55-9A13-4B20-9A56-38E96893C3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15CA75-C82B-48B0-968C-1AD95D367EF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DAAA2D3-9C07-404C-A9EA-34576033FE0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58030B-0BDC-4AF4-AA2C-F17FCCDD618A}"/>
              </a:ext>
            </a:extLst>
          </p:cNvPr>
          <p:cNvSpPr>
            <a:spLocks noGrp="1"/>
          </p:cNvSpPr>
          <p:nvPr>
            <p:ph type="dt" sz="half" idx="10"/>
          </p:nvPr>
        </p:nvSpPr>
        <p:spPr/>
        <p:txBody>
          <a:bodyPr/>
          <a:lstStyle/>
          <a:p>
            <a:fld id="{F40206A1-6C01-46B0-8AAF-F12B5729039D}" type="datetime1">
              <a:rPr lang="en-US" smtClean="0"/>
              <a:t>11/16/2018</a:t>
            </a:fld>
            <a:endParaRPr lang="en-US"/>
          </a:p>
        </p:txBody>
      </p:sp>
      <p:sp>
        <p:nvSpPr>
          <p:cNvPr id="6" name="Footer Placeholder 5">
            <a:extLst>
              <a:ext uri="{FF2B5EF4-FFF2-40B4-BE49-F238E27FC236}">
                <a16:creationId xmlns:a16="http://schemas.microsoft.com/office/drawing/2014/main" id="{1A35CA4C-D9E1-4867-8854-0699F977D6AC}"/>
              </a:ext>
            </a:extLst>
          </p:cNvPr>
          <p:cNvSpPr>
            <a:spLocks noGrp="1"/>
          </p:cNvSpPr>
          <p:nvPr>
            <p:ph type="ftr" sz="quarter" idx="11"/>
          </p:nvPr>
        </p:nvSpPr>
        <p:spPr/>
        <p:txBody>
          <a:bodyPr/>
          <a:lstStyle/>
          <a:p>
            <a:r>
              <a:rPr lang="en-US"/>
              <a:t>© Copyright 2018 Worthy and James Publishing</a:t>
            </a:r>
          </a:p>
        </p:txBody>
      </p:sp>
      <p:sp>
        <p:nvSpPr>
          <p:cNvPr id="7" name="Slide Number Placeholder 6">
            <a:extLst>
              <a:ext uri="{FF2B5EF4-FFF2-40B4-BE49-F238E27FC236}">
                <a16:creationId xmlns:a16="http://schemas.microsoft.com/office/drawing/2014/main" id="{524E50FA-B9FC-44E1-85B6-59A05F3F866C}"/>
              </a:ext>
            </a:extLst>
          </p:cNvPr>
          <p:cNvSpPr>
            <a:spLocks noGrp="1"/>
          </p:cNvSpPr>
          <p:nvPr>
            <p:ph type="sldNum" sz="quarter" idx="12"/>
          </p:nvPr>
        </p:nvSpPr>
        <p:spPr/>
        <p:txBody>
          <a:bodyPr/>
          <a:lstStyle/>
          <a:p>
            <a:fld id="{0CC1BFDB-1D0F-4A05-84D6-F6DBB3FF9F2D}" type="slidenum">
              <a:rPr lang="en-US" smtClean="0"/>
              <a:t>‹#›</a:t>
            </a:fld>
            <a:endParaRPr lang="en-US"/>
          </a:p>
        </p:txBody>
      </p:sp>
    </p:spTree>
    <p:extLst>
      <p:ext uri="{BB962C8B-B14F-4D97-AF65-F5344CB8AC3E}">
        <p14:creationId xmlns:p14="http://schemas.microsoft.com/office/powerpoint/2010/main" val="3184311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96C64-0191-41D1-B931-6DCFF58CB1A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6FE339D-DDAD-436B-A499-EB2709EDA4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268EC0F-20A6-4ECC-93BE-3DE138F116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7800082-8A3B-4BF1-A259-8103C760BB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F1F12FA-7382-4CAE-A459-8F3FF78BD45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1AA224A-0119-4BA7-97D0-95C8C4C0BDE8}"/>
              </a:ext>
            </a:extLst>
          </p:cNvPr>
          <p:cNvSpPr>
            <a:spLocks noGrp="1"/>
          </p:cNvSpPr>
          <p:nvPr>
            <p:ph type="dt" sz="half" idx="10"/>
          </p:nvPr>
        </p:nvSpPr>
        <p:spPr/>
        <p:txBody>
          <a:bodyPr/>
          <a:lstStyle/>
          <a:p>
            <a:fld id="{A73BB37F-FBDF-4C04-8838-6BF8000D7B02}" type="datetime1">
              <a:rPr lang="en-US" smtClean="0"/>
              <a:t>11/16/2018</a:t>
            </a:fld>
            <a:endParaRPr lang="en-US"/>
          </a:p>
        </p:txBody>
      </p:sp>
      <p:sp>
        <p:nvSpPr>
          <p:cNvPr id="8" name="Footer Placeholder 7">
            <a:extLst>
              <a:ext uri="{FF2B5EF4-FFF2-40B4-BE49-F238E27FC236}">
                <a16:creationId xmlns:a16="http://schemas.microsoft.com/office/drawing/2014/main" id="{05C4125F-AA3C-4523-95D4-B38BD3E7CB78}"/>
              </a:ext>
            </a:extLst>
          </p:cNvPr>
          <p:cNvSpPr>
            <a:spLocks noGrp="1"/>
          </p:cNvSpPr>
          <p:nvPr>
            <p:ph type="ftr" sz="quarter" idx="11"/>
          </p:nvPr>
        </p:nvSpPr>
        <p:spPr/>
        <p:txBody>
          <a:bodyPr/>
          <a:lstStyle/>
          <a:p>
            <a:r>
              <a:rPr lang="en-US"/>
              <a:t>© Copyright 2018 Worthy and James Publishing</a:t>
            </a:r>
          </a:p>
        </p:txBody>
      </p:sp>
      <p:sp>
        <p:nvSpPr>
          <p:cNvPr id="9" name="Slide Number Placeholder 8">
            <a:extLst>
              <a:ext uri="{FF2B5EF4-FFF2-40B4-BE49-F238E27FC236}">
                <a16:creationId xmlns:a16="http://schemas.microsoft.com/office/drawing/2014/main" id="{E313657C-44F7-4ADC-B3B9-16D4902EC9C4}"/>
              </a:ext>
            </a:extLst>
          </p:cNvPr>
          <p:cNvSpPr>
            <a:spLocks noGrp="1"/>
          </p:cNvSpPr>
          <p:nvPr>
            <p:ph type="sldNum" sz="quarter" idx="12"/>
          </p:nvPr>
        </p:nvSpPr>
        <p:spPr/>
        <p:txBody>
          <a:bodyPr/>
          <a:lstStyle/>
          <a:p>
            <a:fld id="{0CC1BFDB-1D0F-4A05-84D6-F6DBB3FF9F2D}" type="slidenum">
              <a:rPr lang="en-US" smtClean="0"/>
              <a:t>‹#›</a:t>
            </a:fld>
            <a:endParaRPr lang="en-US"/>
          </a:p>
        </p:txBody>
      </p:sp>
    </p:spTree>
    <p:extLst>
      <p:ext uri="{BB962C8B-B14F-4D97-AF65-F5344CB8AC3E}">
        <p14:creationId xmlns:p14="http://schemas.microsoft.com/office/powerpoint/2010/main" val="2165077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11C70-D08D-4D76-A636-A39161E522D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ADA0D0B-3C09-4FAC-A8A6-CF9FEB275ADF}"/>
              </a:ext>
            </a:extLst>
          </p:cNvPr>
          <p:cNvSpPr>
            <a:spLocks noGrp="1"/>
          </p:cNvSpPr>
          <p:nvPr>
            <p:ph type="dt" sz="half" idx="10"/>
          </p:nvPr>
        </p:nvSpPr>
        <p:spPr/>
        <p:txBody>
          <a:bodyPr/>
          <a:lstStyle/>
          <a:p>
            <a:fld id="{8C7231DE-4DAC-4A29-823D-D857EDEBB8B6}" type="datetime1">
              <a:rPr lang="en-US" smtClean="0"/>
              <a:t>11/16/2018</a:t>
            </a:fld>
            <a:endParaRPr lang="en-US"/>
          </a:p>
        </p:txBody>
      </p:sp>
      <p:sp>
        <p:nvSpPr>
          <p:cNvPr id="4" name="Footer Placeholder 3">
            <a:extLst>
              <a:ext uri="{FF2B5EF4-FFF2-40B4-BE49-F238E27FC236}">
                <a16:creationId xmlns:a16="http://schemas.microsoft.com/office/drawing/2014/main" id="{71D031C8-1710-4B3B-BDFE-E9C1D4B5A2E7}"/>
              </a:ext>
            </a:extLst>
          </p:cNvPr>
          <p:cNvSpPr>
            <a:spLocks noGrp="1"/>
          </p:cNvSpPr>
          <p:nvPr>
            <p:ph type="ftr" sz="quarter" idx="11"/>
          </p:nvPr>
        </p:nvSpPr>
        <p:spPr/>
        <p:txBody>
          <a:bodyPr/>
          <a:lstStyle/>
          <a:p>
            <a:r>
              <a:rPr lang="en-US"/>
              <a:t>© Copyright 2018 Worthy and James Publishing</a:t>
            </a:r>
          </a:p>
        </p:txBody>
      </p:sp>
      <p:sp>
        <p:nvSpPr>
          <p:cNvPr id="5" name="Slide Number Placeholder 4">
            <a:extLst>
              <a:ext uri="{FF2B5EF4-FFF2-40B4-BE49-F238E27FC236}">
                <a16:creationId xmlns:a16="http://schemas.microsoft.com/office/drawing/2014/main" id="{D2FDD352-6E07-43B2-BA9C-2598511241C8}"/>
              </a:ext>
            </a:extLst>
          </p:cNvPr>
          <p:cNvSpPr>
            <a:spLocks noGrp="1"/>
          </p:cNvSpPr>
          <p:nvPr>
            <p:ph type="sldNum" sz="quarter" idx="12"/>
          </p:nvPr>
        </p:nvSpPr>
        <p:spPr/>
        <p:txBody>
          <a:bodyPr/>
          <a:lstStyle/>
          <a:p>
            <a:fld id="{0CC1BFDB-1D0F-4A05-84D6-F6DBB3FF9F2D}" type="slidenum">
              <a:rPr lang="en-US" smtClean="0"/>
              <a:t>‹#›</a:t>
            </a:fld>
            <a:endParaRPr lang="en-US"/>
          </a:p>
        </p:txBody>
      </p:sp>
    </p:spTree>
    <p:extLst>
      <p:ext uri="{BB962C8B-B14F-4D97-AF65-F5344CB8AC3E}">
        <p14:creationId xmlns:p14="http://schemas.microsoft.com/office/powerpoint/2010/main" val="3259399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B87F99-C3D5-4DA2-9F6C-9EE6A66D71F5}"/>
              </a:ext>
            </a:extLst>
          </p:cNvPr>
          <p:cNvSpPr>
            <a:spLocks noGrp="1"/>
          </p:cNvSpPr>
          <p:nvPr>
            <p:ph type="dt" sz="half" idx="10"/>
          </p:nvPr>
        </p:nvSpPr>
        <p:spPr/>
        <p:txBody>
          <a:bodyPr/>
          <a:lstStyle/>
          <a:p>
            <a:fld id="{D4F216D2-7840-488D-9D21-0FF1371DA3EF}" type="datetime1">
              <a:rPr lang="en-US" smtClean="0"/>
              <a:t>11/16/2018</a:t>
            </a:fld>
            <a:endParaRPr lang="en-US"/>
          </a:p>
        </p:txBody>
      </p:sp>
      <p:sp>
        <p:nvSpPr>
          <p:cNvPr id="3" name="Footer Placeholder 2">
            <a:extLst>
              <a:ext uri="{FF2B5EF4-FFF2-40B4-BE49-F238E27FC236}">
                <a16:creationId xmlns:a16="http://schemas.microsoft.com/office/drawing/2014/main" id="{3496087C-7C40-4E1C-8022-E349DB2D9784}"/>
              </a:ext>
            </a:extLst>
          </p:cNvPr>
          <p:cNvSpPr>
            <a:spLocks noGrp="1"/>
          </p:cNvSpPr>
          <p:nvPr>
            <p:ph type="ftr" sz="quarter" idx="11"/>
          </p:nvPr>
        </p:nvSpPr>
        <p:spPr/>
        <p:txBody>
          <a:bodyPr/>
          <a:lstStyle/>
          <a:p>
            <a:r>
              <a:rPr lang="en-US"/>
              <a:t>© Copyright 2018 Worthy and James Publishing</a:t>
            </a:r>
          </a:p>
        </p:txBody>
      </p:sp>
      <p:sp>
        <p:nvSpPr>
          <p:cNvPr id="4" name="Slide Number Placeholder 3">
            <a:extLst>
              <a:ext uri="{FF2B5EF4-FFF2-40B4-BE49-F238E27FC236}">
                <a16:creationId xmlns:a16="http://schemas.microsoft.com/office/drawing/2014/main" id="{5AAA127C-1FAA-4225-A450-628E73178B19}"/>
              </a:ext>
            </a:extLst>
          </p:cNvPr>
          <p:cNvSpPr>
            <a:spLocks noGrp="1"/>
          </p:cNvSpPr>
          <p:nvPr>
            <p:ph type="sldNum" sz="quarter" idx="12"/>
          </p:nvPr>
        </p:nvSpPr>
        <p:spPr/>
        <p:txBody>
          <a:bodyPr/>
          <a:lstStyle/>
          <a:p>
            <a:fld id="{0CC1BFDB-1D0F-4A05-84D6-F6DBB3FF9F2D}" type="slidenum">
              <a:rPr lang="en-US" smtClean="0"/>
              <a:t>‹#›</a:t>
            </a:fld>
            <a:endParaRPr lang="en-US"/>
          </a:p>
        </p:txBody>
      </p:sp>
    </p:spTree>
    <p:extLst>
      <p:ext uri="{BB962C8B-B14F-4D97-AF65-F5344CB8AC3E}">
        <p14:creationId xmlns:p14="http://schemas.microsoft.com/office/powerpoint/2010/main" val="2285087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67D81-4CCE-4365-9DEB-116C24D494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D2B3BF3-8C5E-419F-BA35-B6A9268EAD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9D5BE71-9F5E-4F48-B5BE-9DB2B758A8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8C11A5A-9627-458A-850F-D61C71DDF9CE}"/>
              </a:ext>
            </a:extLst>
          </p:cNvPr>
          <p:cNvSpPr>
            <a:spLocks noGrp="1"/>
          </p:cNvSpPr>
          <p:nvPr>
            <p:ph type="dt" sz="half" idx="10"/>
          </p:nvPr>
        </p:nvSpPr>
        <p:spPr/>
        <p:txBody>
          <a:bodyPr/>
          <a:lstStyle/>
          <a:p>
            <a:fld id="{FA29187B-0C65-4EE0-9D6B-CC9B4B1C45B2}" type="datetime1">
              <a:rPr lang="en-US" smtClean="0"/>
              <a:t>11/16/2018</a:t>
            </a:fld>
            <a:endParaRPr lang="en-US"/>
          </a:p>
        </p:txBody>
      </p:sp>
      <p:sp>
        <p:nvSpPr>
          <p:cNvPr id="6" name="Footer Placeholder 5">
            <a:extLst>
              <a:ext uri="{FF2B5EF4-FFF2-40B4-BE49-F238E27FC236}">
                <a16:creationId xmlns:a16="http://schemas.microsoft.com/office/drawing/2014/main" id="{92C95653-47F6-4639-92E0-6721DB61BC0F}"/>
              </a:ext>
            </a:extLst>
          </p:cNvPr>
          <p:cNvSpPr>
            <a:spLocks noGrp="1"/>
          </p:cNvSpPr>
          <p:nvPr>
            <p:ph type="ftr" sz="quarter" idx="11"/>
          </p:nvPr>
        </p:nvSpPr>
        <p:spPr/>
        <p:txBody>
          <a:bodyPr/>
          <a:lstStyle/>
          <a:p>
            <a:r>
              <a:rPr lang="en-US"/>
              <a:t>© Copyright 2018 Worthy and James Publishing</a:t>
            </a:r>
          </a:p>
        </p:txBody>
      </p:sp>
      <p:sp>
        <p:nvSpPr>
          <p:cNvPr id="7" name="Slide Number Placeholder 6">
            <a:extLst>
              <a:ext uri="{FF2B5EF4-FFF2-40B4-BE49-F238E27FC236}">
                <a16:creationId xmlns:a16="http://schemas.microsoft.com/office/drawing/2014/main" id="{746ACC43-5A8E-4701-BA24-687A05D7E4D7}"/>
              </a:ext>
            </a:extLst>
          </p:cNvPr>
          <p:cNvSpPr>
            <a:spLocks noGrp="1"/>
          </p:cNvSpPr>
          <p:nvPr>
            <p:ph type="sldNum" sz="quarter" idx="12"/>
          </p:nvPr>
        </p:nvSpPr>
        <p:spPr/>
        <p:txBody>
          <a:bodyPr/>
          <a:lstStyle/>
          <a:p>
            <a:fld id="{0CC1BFDB-1D0F-4A05-84D6-F6DBB3FF9F2D}" type="slidenum">
              <a:rPr lang="en-US" smtClean="0"/>
              <a:t>‹#›</a:t>
            </a:fld>
            <a:endParaRPr lang="en-US"/>
          </a:p>
        </p:txBody>
      </p:sp>
    </p:spTree>
    <p:extLst>
      <p:ext uri="{BB962C8B-B14F-4D97-AF65-F5344CB8AC3E}">
        <p14:creationId xmlns:p14="http://schemas.microsoft.com/office/powerpoint/2010/main" val="3547585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0C92C-EF89-4987-9700-613AA3B8A5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6C38CF9-DE5D-4D17-8924-D3DA82CDF0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578F39F-5B23-4333-815E-CA15760F2A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51293FF-4B1A-4361-AA3B-0FE04125DBB4}"/>
              </a:ext>
            </a:extLst>
          </p:cNvPr>
          <p:cNvSpPr>
            <a:spLocks noGrp="1"/>
          </p:cNvSpPr>
          <p:nvPr>
            <p:ph type="dt" sz="half" idx="10"/>
          </p:nvPr>
        </p:nvSpPr>
        <p:spPr/>
        <p:txBody>
          <a:bodyPr/>
          <a:lstStyle/>
          <a:p>
            <a:fld id="{1A99D4CF-0A25-4B98-810D-4EF65EB93B44}" type="datetime1">
              <a:rPr lang="en-US" smtClean="0"/>
              <a:t>11/16/2018</a:t>
            </a:fld>
            <a:endParaRPr lang="en-US"/>
          </a:p>
        </p:txBody>
      </p:sp>
      <p:sp>
        <p:nvSpPr>
          <p:cNvPr id="6" name="Footer Placeholder 5">
            <a:extLst>
              <a:ext uri="{FF2B5EF4-FFF2-40B4-BE49-F238E27FC236}">
                <a16:creationId xmlns:a16="http://schemas.microsoft.com/office/drawing/2014/main" id="{FADC0355-6B17-4BFF-A919-4BFB2A40C6BA}"/>
              </a:ext>
            </a:extLst>
          </p:cNvPr>
          <p:cNvSpPr>
            <a:spLocks noGrp="1"/>
          </p:cNvSpPr>
          <p:nvPr>
            <p:ph type="ftr" sz="quarter" idx="11"/>
          </p:nvPr>
        </p:nvSpPr>
        <p:spPr/>
        <p:txBody>
          <a:bodyPr/>
          <a:lstStyle/>
          <a:p>
            <a:r>
              <a:rPr lang="en-US"/>
              <a:t>© Copyright 2018 Worthy and James Publishing</a:t>
            </a:r>
          </a:p>
        </p:txBody>
      </p:sp>
      <p:sp>
        <p:nvSpPr>
          <p:cNvPr id="7" name="Slide Number Placeholder 6">
            <a:extLst>
              <a:ext uri="{FF2B5EF4-FFF2-40B4-BE49-F238E27FC236}">
                <a16:creationId xmlns:a16="http://schemas.microsoft.com/office/drawing/2014/main" id="{13CE4017-FABF-427A-B357-A42DA3BD1093}"/>
              </a:ext>
            </a:extLst>
          </p:cNvPr>
          <p:cNvSpPr>
            <a:spLocks noGrp="1"/>
          </p:cNvSpPr>
          <p:nvPr>
            <p:ph type="sldNum" sz="quarter" idx="12"/>
          </p:nvPr>
        </p:nvSpPr>
        <p:spPr/>
        <p:txBody>
          <a:bodyPr/>
          <a:lstStyle/>
          <a:p>
            <a:fld id="{0CC1BFDB-1D0F-4A05-84D6-F6DBB3FF9F2D}" type="slidenum">
              <a:rPr lang="en-US" smtClean="0"/>
              <a:t>‹#›</a:t>
            </a:fld>
            <a:endParaRPr lang="en-US"/>
          </a:p>
        </p:txBody>
      </p:sp>
    </p:spTree>
    <p:extLst>
      <p:ext uri="{BB962C8B-B14F-4D97-AF65-F5344CB8AC3E}">
        <p14:creationId xmlns:p14="http://schemas.microsoft.com/office/powerpoint/2010/main" val="2424056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523789-BDF5-4BAD-B8E3-D13781CFB3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F6D8FB4-BA39-44A3-998C-B27C016180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1D28D7-0F77-4326-840A-66D94BE9A3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42F7ED-EE96-46D1-851F-4A4CD8D41149}" type="datetime1">
              <a:rPr lang="en-US" smtClean="0"/>
              <a:t>11/16/2018</a:t>
            </a:fld>
            <a:endParaRPr lang="en-US"/>
          </a:p>
        </p:txBody>
      </p:sp>
      <p:sp>
        <p:nvSpPr>
          <p:cNvPr id="5" name="Footer Placeholder 4">
            <a:extLst>
              <a:ext uri="{FF2B5EF4-FFF2-40B4-BE49-F238E27FC236}">
                <a16:creationId xmlns:a16="http://schemas.microsoft.com/office/drawing/2014/main" id="{AB7DBC01-6BD8-462C-86FF-CBFEA8D483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Copyright 2018 Worthy and James Publishing</a:t>
            </a:r>
          </a:p>
        </p:txBody>
      </p:sp>
      <p:sp>
        <p:nvSpPr>
          <p:cNvPr id="6" name="Slide Number Placeholder 5">
            <a:extLst>
              <a:ext uri="{FF2B5EF4-FFF2-40B4-BE49-F238E27FC236}">
                <a16:creationId xmlns:a16="http://schemas.microsoft.com/office/drawing/2014/main" id="{736A68BD-FE05-4099-A155-FAEC8156D3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C1BFDB-1D0F-4A05-84D6-F6DBB3FF9F2D}" type="slidenum">
              <a:rPr lang="en-US" smtClean="0"/>
              <a:t>‹#›</a:t>
            </a:fld>
            <a:endParaRPr lang="en-US"/>
          </a:p>
        </p:txBody>
      </p:sp>
    </p:spTree>
    <p:extLst>
      <p:ext uri="{BB962C8B-B14F-4D97-AF65-F5344CB8AC3E}">
        <p14:creationId xmlns:p14="http://schemas.microsoft.com/office/powerpoint/2010/main" val="2729876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47A53-ACC0-4E8F-9121-BEA30AF085F9}"/>
              </a:ext>
            </a:extLst>
          </p:cNvPr>
          <p:cNvSpPr>
            <a:spLocks noGrp="1"/>
          </p:cNvSpPr>
          <p:nvPr>
            <p:ph type="ctrTitle"/>
          </p:nvPr>
        </p:nvSpPr>
        <p:spPr>
          <a:xfrm>
            <a:off x="5277328" y="640082"/>
            <a:ext cx="6274591" cy="3351602"/>
          </a:xfrm>
        </p:spPr>
        <p:txBody>
          <a:bodyPr>
            <a:normAutofit/>
          </a:bodyPr>
          <a:lstStyle/>
          <a:p>
            <a:pPr algn="l"/>
            <a:r>
              <a:rPr lang="en-US" sz="4700" b="1" dirty="0">
                <a:solidFill>
                  <a:schemeClr val="bg1"/>
                </a:solidFill>
              </a:rPr>
              <a:t>Basic Accounting Concepts Principles and Procedures, 2</a:t>
            </a:r>
            <a:r>
              <a:rPr lang="en-US" sz="4700" b="1" baseline="30000" dirty="0">
                <a:solidFill>
                  <a:schemeClr val="bg1"/>
                </a:solidFill>
              </a:rPr>
              <a:t>nd</a:t>
            </a:r>
            <a:r>
              <a:rPr lang="en-US" sz="4700" b="1" dirty="0">
                <a:solidFill>
                  <a:schemeClr val="bg1"/>
                </a:solidFill>
              </a:rPr>
              <a:t> Edition, Volume 1 </a:t>
            </a:r>
            <a:br>
              <a:rPr lang="en-US" sz="4700" dirty="0">
                <a:solidFill>
                  <a:schemeClr val="bg1"/>
                </a:solidFill>
              </a:rPr>
            </a:br>
            <a:endParaRPr lang="en-US" sz="4700" dirty="0">
              <a:solidFill>
                <a:schemeClr val="bg1"/>
              </a:solidFill>
            </a:endParaRPr>
          </a:p>
        </p:txBody>
      </p:sp>
      <p:sp>
        <p:nvSpPr>
          <p:cNvPr id="5" name="Footer Placeholder 4">
            <a:extLst>
              <a:ext uri="{FF2B5EF4-FFF2-40B4-BE49-F238E27FC236}">
                <a16:creationId xmlns:a16="http://schemas.microsoft.com/office/drawing/2014/main" id="{A6002148-351F-4AC2-BF7F-BC24060DA456}"/>
              </a:ext>
            </a:extLst>
          </p:cNvPr>
          <p:cNvSpPr>
            <a:spLocks noGrp="1"/>
          </p:cNvSpPr>
          <p:nvPr>
            <p:ph type="ftr" sz="quarter" idx="11"/>
          </p:nvPr>
        </p:nvSpPr>
        <p:spPr>
          <a:xfrm>
            <a:off x="5093108" y="6356350"/>
            <a:ext cx="4114800" cy="365125"/>
          </a:xfrm>
        </p:spPr>
        <p:txBody>
          <a:bodyPr>
            <a:normAutofit/>
          </a:bodyPr>
          <a:lstStyle/>
          <a:p>
            <a:pPr algn="l">
              <a:spcAft>
                <a:spcPts val="600"/>
              </a:spcAft>
            </a:pPr>
            <a:r>
              <a:rPr lang="en-US">
                <a:solidFill>
                  <a:schemeClr val="bg1">
                    <a:lumMod val="85000"/>
                  </a:schemeClr>
                </a:solidFill>
              </a:rPr>
              <a:t>© Copyright 2018 Worthy and James Publishing</a:t>
            </a:r>
          </a:p>
        </p:txBody>
      </p:sp>
      <p:pic>
        <p:nvPicPr>
          <p:cNvPr id="6" name="Picture 5" descr="Macintosh HD:Users:gregmostyn:Desktop:Covers:wetransfer-002f23 2:Cover-v1-blue-front copy.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637246" cy="6858000"/>
          </a:xfrm>
          <a:prstGeom prst="rect">
            <a:avLst/>
          </a:prstGeom>
          <a:noFill/>
          <a:ln>
            <a:noFill/>
          </a:ln>
        </p:spPr>
      </p:pic>
      <p:sp>
        <p:nvSpPr>
          <p:cNvPr id="3" name="Rectangle 2"/>
          <p:cNvSpPr/>
          <p:nvPr/>
        </p:nvSpPr>
        <p:spPr>
          <a:xfrm>
            <a:off x="4637246" y="0"/>
            <a:ext cx="7554754"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D4B47A53-ACC0-4E8F-9121-BEA30AF085F9}"/>
              </a:ext>
            </a:extLst>
          </p:cNvPr>
          <p:cNvSpPr txBox="1">
            <a:spLocks/>
          </p:cNvSpPr>
          <p:nvPr/>
        </p:nvSpPr>
        <p:spPr>
          <a:xfrm>
            <a:off x="5429728" y="792482"/>
            <a:ext cx="6274591" cy="335160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700" b="1">
                <a:solidFill>
                  <a:schemeClr val="bg1"/>
                </a:solidFill>
              </a:rPr>
              <a:t>Basic Accounting Concepts Principles and Procedures, 2</a:t>
            </a:r>
            <a:r>
              <a:rPr lang="en-US" sz="4700" b="1" baseline="30000">
                <a:solidFill>
                  <a:schemeClr val="bg1"/>
                </a:solidFill>
              </a:rPr>
              <a:t>nd</a:t>
            </a:r>
            <a:r>
              <a:rPr lang="en-US" sz="4700" b="1">
                <a:solidFill>
                  <a:schemeClr val="bg1"/>
                </a:solidFill>
              </a:rPr>
              <a:t> Edition, Volume 1 </a:t>
            </a:r>
            <a:br>
              <a:rPr lang="en-US" sz="4700">
                <a:solidFill>
                  <a:schemeClr val="bg1"/>
                </a:solidFill>
              </a:rPr>
            </a:br>
            <a:endParaRPr lang="en-US" sz="4700" dirty="0">
              <a:solidFill>
                <a:schemeClr val="bg1"/>
              </a:solidFill>
            </a:endParaRPr>
          </a:p>
        </p:txBody>
      </p:sp>
    </p:spTree>
    <p:extLst>
      <p:ext uri="{BB962C8B-B14F-4D97-AF65-F5344CB8AC3E}">
        <p14:creationId xmlns:p14="http://schemas.microsoft.com/office/powerpoint/2010/main" val="632929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ECB2CE9-5487-4168-8779-6B44DBE1DFAF}"/>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95DF8233-B83D-4CAB-9ADE-CF01289C48B2}"/>
              </a:ext>
            </a:extLst>
          </p:cNvPr>
          <p:cNvSpPr/>
          <p:nvPr/>
        </p:nvSpPr>
        <p:spPr>
          <a:xfrm>
            <a:off x="3520647" y="136525"/>
            <a:ext cx="5150705"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Issuing Common Stock for Cash</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4AB99097-B58D-4B64-A7D4-93AB575C63E8}"/>
              </a:ext>
            </a:extLst>
          </p:cNvPr>
          <p:cNvSpPr/>
          <p:nvPr/>
        </p:nvSpPr>
        <p:spPr>
          <a:xfrm>
            <a:off x="982493" y="907863"/>
            <a:ext cx="9922213" cy="1200329"/>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The example below illustrates the journal entry for the following transaction:</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On May 9 Marquez, Inc. sold 200,000 shares of its $.01 par value common stock for $12 per share.</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02272711-55F2-41EA-B8D7-1713AB652584}"/>
              </a:ext>
            </a:extLst>
          </p:cNvPr>
          <p:cNvGraphicFramePr>
            <a:graphicFrameLocks noGrp="1"/>
          </p:cNvGraphicFramePr>
          <p:nvPr>
            <p:extLst>
              <p:ext uri="{D42A27DB-BD31-4B8C-83A1-F6EECF244321}">
                <p14:modId xmlns:p14="http://schemas.microsoft.com/office/powerpoint/2010/main" val="60165249"/>
              </p:ext>
            </p:extLst>
          </p:nvPr>
        </p:nvGraphicFramePr>
        <p:xfrm>
          <a:off x="2930342" y="2121787"/>
          <a:ext cx="5741010" cy="640080"/>
        </p:xfrm>
        <a:graphic>
          <a:graphicData uri="http://schemas.openxmlformats.org/drawingml/2006/table">
            <a:tbl>
              <a:tblPr firstRow="1" firstCol="1" bandRow="1">
                <a:tableStyleId>{2D5ABB26-0587-4C30-8999-92F81FD0307C}</a:tableStyleId>
              </a:tblPr>
              <a:tblGrid>
                <a:gridCol w="395416">
                  <a:extLst>
                    <a:ext uri="{9D8B030D-6E8A-4147-A177-3AD203B41FA5}">
                      <a16:colId xmlns:a16="http://schemas.microsoft.com/office/drawing/2014/main" val="684716769"/>
                    </a:ext>
                  </a:extLst>
                </a:gridCol>
                <a:gridCol w="3014897">
                  <a:extLst>
                    <a:ext uri="{9D8B030D-6E8A-4147-A177-3AD203B41FA5}">
                      <a16:colId xmlns:a16="http://schemas.microsoft.com/office/drawing/2014/main" val="45211026"/>
                    </a:ext>
                  </a:extLst>
                </a:gridCol>
                <a:gridCol w="1164888">
                  <a:extLst>
                    <a:ext uri="{9D8B030D-6E8A-4147-A177-3AD203B41FA5}">
                      <a16:colId xmlns:a16="http://schemas.microsoft.com/office/drawing/2014/main" val="882499710"/>
                    </a:ext>
                  </a:extLst>
                </a:gridCol>
                <a:gridCol w="1165809">
                  <a:extLst>
                    <a:ext uri="{9D8B030D-6E8A-4147-A177-3AD203B41FA5}">
                      <a16:colId xmlns:a16="http://schemas.microsoft.com/office/drawing/2014/main" val="3556627220"/>
                    </a:ext>
                  </a:extLst>
                </a:gridCol>
              </a:tblGrid>
              <a:tr h="0">
                <a:tc>
                  <a:txBody>
                    <a:bodyPr/>
                    <a:lstStyle/>
                    <a:p>
                      <a:pPr marL="0" marR="0" algn="ctr">
                        <a:spcBef>
                          <a:spcPts val="0"/>
                        </a:spcBef>
                        <a:spcAft>
                          <a:spcPts val="0"/>
                        </a:spcAft>
                      </a:pPr>
                      <a:r>
                        <a:rPr lang="en-US" sz="1400" dirty="0">
                          <a:effectLst/>
                        </a:rPr>
                        <a:t>5/9</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dirty="0">
                          <a:effectLst/>
                        </a:rPr>
                        <a:t>Cash</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a:effectLst/>
                        </a:rPr>
                        <a:t>2,400,000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921430790"/>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dirty="0">
                          <a:effectLst/>
                        </a:rPr>
                        <a:t>    Common Stock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dirty="0">
                          <a:effectLst/>
                        </a:rPr>
                        <a:t>2,000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137497964"/>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dirty="0">
                          <a:effectLst/>
                        </a:rPr>
                        <a:t>    Paid-in Capital in Excess of Par</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dirty="0">
                          <a:effectLst/>
                        </a:rPr>
                        <a:t>2,398,000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781957878"/>
                  </a:ext>
                </a:extLst>
              </a:tr>
            </a:tbl>
          </a:graphicData>
        </a:graphic>
      </p:graphicFrame>
      <p:sp>
        <p:nvSpPr>
          <p:cNvPr id="6" name="Rectangle 5">
            <a:extLst>
              <a:ext uri="{FF2B5EF4-FFF2-40B4-BE49-F238E27FC236}">
                <a16:creationId xmlns:a16="http://schemas.microsoft.com/office/drawing/2014/main" id="{B73D64AE-4C27-4C45-A5CD-76E3D4D29576}"/>
              </a:ext>
            </a:extLst>
          </p:cNvPr>
          <p:cNvSpPr/>
          <p:nvPr/>
        </p:nvSpPr>
        <p:spPr>
          <a:xfrm>
            <a:off x="865753" y="2822461"/>
            <a:ext cx="2654894" cy="369332"/>
          </a:xfrm>
          <a:prstGeom prst="rect">
            <a:avLst/>
          </a:prstGeom>
        </p:spPr>
        <p:txBody>
          <a:bodyPr wrap="non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(200,000 X $.01 = $2,000)</a:t>
            </a:r>
            <a:endParaRPr lang="en-US" sz="2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7" name="Rectangle 6">
            <a:extLst>
              <a:ext uri="{FF2B5EF4-FFF2-40B4-BE49-F238E27FC236}">
                <a16:creationId xmlns:a16="http://schemas.microsoft.com/office/drawing/2014/main" id="{A6E32252-2587-4665-82D5-52F075504C3B}"/>
              </a:ext>
            </a:extLst>
          </p:cNvPr>
          <p:cNvSpPr/>
          <p:nvPr/>
        </p:nvSpPr>
        <p:spPr>
          <a:xfrm>
            <a:off x="1040858" y="3358779"/>
            <a:ext cx="9805481" cy="1200329"/>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The example below illustrates the journal entry for the following transaction.</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On May 9 Marquez, Inc. sold 200,000 shares of no-par common stock for $12 per share.</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8" name="Table 7">
            <a:extLst>
              <a:ext uri="{FF2B5EF4-FFF2-40B4-BE49-F238E27FC236}">
                <a16:creationId xmlns:a16="http://schemas.microsoft.com/office/drawing/2014/main" id="{FB959E8D-5C85-48C0-B95B-8D72CC6AC81D}"/>
              </a:ext>
            </a:extLst>
          </p:cNvPr>
          <p:cNvGraphicFramePr>
            <a:graphicFrameLocks noGrp="1"/>
          </p:cNvGraphicFramePr>
          <p:nvPr>
            <p:extLst>
              <p:ext uri="{D42A27DB-BD31-4B8C-83A1-F6EECF244321}">
                <p14:modId xmlns:p14="http://schemas.microsoft.com/office/powerpoint/2010/main" val="1293939073"/>
              </p:ext>
            </p:extLst>
          </p:nvPr>
        </p:nvGraphicFramePr>
        <p:xfrm>
          <a:off x="2930342" y="4835980"/>
          <a:ext cx="5741011" cy="640080"/>
        </p:xfrm>
        <a:graphic>
          <a:graphicData uri="http://schemas.openxmlformats.org/drawingml/2006/table">
            <a:tbl>
              <a:tblPr firstRow="1" firstCol="1" bandRow="1">
                <a:tableStyleId>{5C22544A-7EE6-4342-B048-85BDC9FD1C3A}</a:tableStyleId>
              </a:tblPr>
              <a:tblGrid>
                <a:gridCol w="503456">
                  <a:extLst>
                    <a:ext uri="{9D8B030D-6E8A-4147-A177-3AD203B41FA5}">
                      <a16:colId xmlns:a16="http://schemas.microsoft.com/office/drawing/2014/main" val="2352060460"/>
                    </a:ext>
                  </a:extLst>
                </a:gridCol>
                <a:gridCol w="2953963">
                  <a:extLst>
                    <a:ext uri="{9D8B030D-6E8A-4147-A177-3AD203B41FA5}">
                      <a16:colId xmlns:a16="http://schemas.microsoft.com/office/drawing/2014/main" val="1197838972"/>
                    </a:ext>
                  </a:extLst>
                </a:gridCol>
                <a:gridCol w="1141346">
                  <a:extLst>
                    <a:ext uri="{9D8B030D-6E8A-4147-A177-3AD203B41FA5}">
                      <a16:colId xmlns:a16="http://schemas.microsoft.com/office/drawing/2014/main" val="1731025905"/>
                    </a:ext>
                  </a:extLst>
                </a:gridCol>
                <a:gridCol w="1142246">
                  <a:extLst>
                    <a:ext uri="{9D8B030D-6E8A-4147-A177-3AD203B41FA5}">
                      <a16:colId xmlns:a16="http://schemas.microsoft.com/office/drawing/2014/main" val="1233976178"/>
                    </a:ext>
                  </a:extLst>
                </a:gridCol>
              </a:tblGrid>
              <a:tr h="144413">
                <a:tc>
                  <a:txBody>
                    <a:bodyPr/>
                    <a:lstStyle/>
                    <a:p>
                      <a:pPr marL="0" marR="0" algn="ctr">
                        <a:spcBef>
                          <a:spcPts val="0"/>
                        </a:spcBef>
                        <a:spcAft>
                          <a:spcPts val="0"/>
                        </a:spcAft>
                      </a:pPr>
                      <a:r>
                        <a:rPr lang="en-US" sz="1400" b="0">
                          <a:solidFill>
                            <a:schemeClr val="tx1"/>
                          </a:solidFill>
                          <a:effectLst/>
                        </a:rPr>
                        <a:t>5/9</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b="0">
                          <a:solidFill>
                            <a:schemeClr val="tx1"/>
                          </a:solidFill>
                          <a:effectLst/>
                        </a:rPr>
                        <a:t>Cash</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b="0">
                          <a:solidFill>
                            <a:schemeClr val="tx1"/>
                          </a:solidFill>
                          <a:effectLst/>
                        </a:rPr>
                        <a:t>2,400,000</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b="0" dirty="0">
                          <a:solidFill>
                            <a:schemeClr val="tx1"/>
                          </a:solidFill>
                          <a:effectLst/>
                        </a:rPr>
                        <a:t> </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400566368"/>
                  </a:ext>
                </a:extLst>
              </a:tr>
              <a:tr h="144413">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a:effectLst/>
                        </a:rPr>
                        <a:t>    Common Stock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dirty="0">
                          <a:effectLst/>
                        </a:rPr>
                        <a:t>2,400,000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445354575"/>
                  </a:ext>
                </a:extLst>
              </a:tr>
              <a:tr h="144413">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60690786"/>
                  </a:ext>
                </a:extLst>
              </a:tr>
            </a:tbl>
          </a:graphicData>
        </a:graphic>
      </p:graphicFrame>
    </p:spTree>
    <p:extLst>
      <p:ext uri="{BB962C8B-B14F-4D97-AF65-F5344CB8AC3E}">
        <p14:creationId xmlns:p14="http://schemas.microsoft.com/office/powerpoint/2010/main" val="1752242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3C4438C-BFCD-4B8C-97AB-F630BF7DE9EB}"/>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3D601726-E369-48C1-BAFA-F9A168E561C5}"/>
              </a:ext>
            </a:extLst>
          </p:cNvPr>
          <p:cNvSpPr/>
          <p:nvPr/>
        </p:nvSpPr>
        <p:spPr>
          <a:xfrm>
            <a:off x="2170961" y="248215"/>
            <a:ext cx="8141909"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Issuing Common Stock for Cash Using Underwriter</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E9E209FB-36BD-431E-91DC-45785FEFBDE6}"/>
              </a:ext>
            </a:extLst>
          </p:cNvPr>
          <p:cNvSpPr/>
          <p:nvPr/>
        </p:nvSpPr>
        <p:spPr>
          <a:xfrm>
            <a:off x="625812" y="932403"/>
            <a:ext cx="11566188" cy="1754326"/>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The example below illustrates the journal entry for the following transaction:</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On October 11 the underwriting company used by Ames Corporation sold 300,000 shares of Ames $.01 par value common stock for $12 per share.  The underwriter charged Ames Corporation a 5% fee of the proceeds.</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8D8AF5A8-93D6-4417-95D2-F6E87047B1D0}"/>
              </a:ext>
            </a:extLst>
          </p:cNvPr>
          <p:cNvGraphicFramePr>
            <a:graphicFrameLocks noGrp="1"/>
          </p:cNvGraphicFramePr>
          <p:nvPr>
            <p:extLst>
              <p:ext uri="{D42A27DB-BD31-4B8C-83A1-F6EECF244321}">
                <p14:modId xmlns:p14="http://schemas.microsoft.com/office/powerpoint/2010/main" val="2980016748"/>
              </p:ext>
            </p:extLst>
          </p:nvPr>
        </p:nvGraphicFramePr>
        <p:xfrm>
          <a:off x="2908500" y="2945843"/>
          <a:ext cx="6666830" cy="640080"/>
        </p:xfrm>
        <a:graphic>
          <a:graphicData uri="http://schemas.openxmlformats.org/drawingml/2006/table">
            <a:tbl>
              <a:tblPr firstRow="1" firstCol="1" bandRow="1">
                <a:tableStyleId>{5C22544A-7EE6-4342-B048-85BDC9FD1C3A}</a:tableStyleId>
              </a:tblPr>
              <a:tblGrid>
                <a:gridCol w="584644">
                  <a:extLst>
                    <a:ext uri="{9D8B030D-6E8A-4147-A177-3AD203B41FA5}">
                      <a16:colId xmlns:a16="http://schemas.microsoft.com/office/drawing/2014/main" val="3777413473"/>
                    </a:ext>
                  </a:extLst>
                </a:gridCol>
                <a:gridCol w="3430332">
                  <a:extLst>
                    <a:ext uri="{9D8B030D-6E8A-4147-A177-3AD203B41FA5}">
                      <a16:colId xmlns:a16="http://schemas.microsoft.com/office/drawing/2014/main" val="2910343971"/>
                    </a:ext>
                  </a:extLst>
                </a:gridCol>
                <a:gridCol w="1325403">
                  <a:extLst>
                    <a:ext uri="{9D8B030D-6E8A-4147-A177-3AD203B41FA5}">
                      <a16:colId xmlns:a16="http://schemas.microsoft.com/office/drawing/2014/main" val="3081547417"/>
                    </a:ext>
                  </a:extLst>
                </a:gridCol>
                <a:gridCol w="1326451">
                  <a:extLst>
                    <a:ext uri="{9D8B030D-6E8A-4147-A177-3AD203B41FA5}">
                      <a16:colId xmlns:a16="http://schemas.microsoft.com/office/drawing/2014/main" val="1884036984"/>
                    </a:ext>
                  </a:extLst>
                </a:gridCol>
              </a:tblGrid>
              <a:tr h="0">
                <a:tc>
                  <a:txBody>
                    <a:bodyPr/>
                    <a:lstStyle/>
                    <a:p>
                      <a:pPr marL="0" marR="0" algn="ctr">
                        <a:spcBef>
                          <a:spcPts val="0"/>
                        </a:spcBef>
                        <a:spcAft>
                          <a:spcPts val="0"/>
                        </a:spcAft>
                      </a:pPr>
                      <a:r>
                        <a:rPr lang="en-US" sz="1400" b="0" dirty="0">
                          <a:solidFill>
                            <a:schemeClr val="tx1"/>
                          </a:solidFill>
                          <a:effectLst/>
                        </a:rPr>
                        <a:t>5/9</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b="0">
                          <a:solidFill>
                            <a:schemeClr val="tx1"/>
                          </a:solidFill>
                          <a:effectLst/>
                        </a:rPr>
                        <a:t>Cash</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b="0" dirty="0">
                          <a:solidFill>
                            <a:schemeClr val="tx1"/>
                          </a:solidFill>
                          <a:effectLst/>
                        </a:rPr>
                        <a:t>3,420,000</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958876996"/>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dirty="0">
                          <a:effectLst/>
                        </a:rPr>
                        <a:t>    Common Stock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a:effectLst/>
                        </a:rPr>
                        <a:t>3,000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670986397"/>
                  </a:ext>
                </a:extLst>
              </a:tr>
              <a:tr h="0">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dirty="0">
                          <a:effectLst/>
                        </a:rPr>
                        <a:t>    Paid-in  Capital in Excess of Par</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dirty="0">
                          <a:effectLst/>
                        </a:rPr>
                        <a:t>3,417,000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976930681"/>
                  </a:ext>
                </a:extLst>
              </a:tr>
            </a:tbl>
          </a:graphicData>
        </a:graphic>
      </p:graphicFrame>
      <p:sp>
        <p:nvSpPr>
          <p:cNvPr id="6" name="Rectangle 5">
            <a:extLst>
              <a:ext uri="{FF2B5EF4-FFF2-40B4-BE49-F238E27FC236}">
                <a16:creationId xmlns:a16="http://schemas.microsoft.com/office/drawing/2014/main" id="{2A066FF5-728F-4D8E-B6EA-2514FE2A2DC2}"/>
              </a:ext>
            </a:extLst>
          </p:cNvPr>
          <p:cNvSpPr/>
          <p:nvPr/>
        </p:nvSpPr>
        <p:spPr>
          <a:xfrm>
            <a:off x="2610255" y="3845037"/>
            <a:ext cx="8284724" cy="1631216"/>
          </a:xfrm>
          <a:prstGeom prst="rect">
            <a:avLst/>
          </a:prstGeom>
        </p:spPr>
        <p:txBody>
          <a:bodyPr wrap="square">
            <a:spAutoFit/>
          </a:bodyPr>
          <a:lstStyle/>
          <a:p>
            <a:pPr>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Par value: (300,000 X $.01 = $3,000)</a:t>
            </a:r>
            <a:endParaRPr lang="en-US" sz="2400" dirty="0">
              <a:effectLst/>
              <a:latin typeface="Times" panose="02020603050405020304" pitchFamily="18" charset="0"/>
              <a:ea typeface="MS Mincho" panose="02020609040205080304" pitchFamily="49" charset="-128"/>
              <a:cs typeface="Times New Roman" panose="02020603050405020304" pitchFamily="18" charset="0"/>
            </a:endParaRPr>
          </a:p>
          <a:p>
            <a:pPr>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Total issue price: (300,000 X $12 = $3,600,000)</a:t>
            </a:r>
            <a:endParaRPr lang="en-US" sz="2400" dirty="0">
              <a:effectLst/>
              <a:latin typeface="Times" panose="02020603050405020304" pitchFamily="18" charset="0"/>
              <a:ea typeface="MS Mincho" panose="02020609040205080304" pitchFamily="49" charset="-128"/>
              <a:cs typeface="Times New Roman" panose="02020603050405020304" pitchFamily="18" charset="0"/>
            </a:endParaRPr>
          </a:p>
          <a:p>
            <a:pPr>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Underwriting fee: ($3,600,000 X .05 = $180,000)</a:t>
            </a:r>
            <a:endParaRPr lang="en-US" sz="2400" dirty="0">
              <a:effectLst/>
              <a:latin typeface="Times" panose="02020603050405020304" pitchFamily="18" charset="0"/>
              <a:ea typeface="MS Mincho" panose="02020609040205080304" pitchFamily="49" charset="-128"/>
              <a:cs typeface="Times New Roman" panose="02020603050405020304" pitchFamily="18" charset="0"/>
            </a:endParaRPr>
          </a:p>
          <a:p>
            <a:pPr>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Cash received: ($3,600,000  – $180,000 = $3,420,000)</a:t>
            </a:r>
            <a:endParaRPr lang="en-US" sz="2400" dirty="0">
              <a:effectLst/>
              <a:latin typeface="Times" panose="02020603050405020304" pitchFamily="18" charset="0"/>
              <a:ea typeface="MS Mincho" panose="02020609040205080304" pitchFamily="49" charset="-128"/>
              <a:cs typeface="Times New Roman" panose="02020603050405020304" pitchFamily="18" charset="0"/>
            </a:endParaRPr>
          </a:p>
          <a:p>
            <a:pPr>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Paid-in capital in excess of par: ($3,600,000  – $3,000 – $180,000 = $3,417,000)</a:t>
            </a:r>
            <a:endParaRPr lang="en-US" sz="2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7" name="Rectangle 6">
            <a:extLst>
              <a:ext uri="{FF2B5EF4-FFF2-40B4-BE49-F238E27FC236}">
                <a16:creationId xmlns:a16="http://schemas.microsoft.com/office/drawing/2014/main" id="{DA2408DD-5BE0-43B8-A65D-6FDB26CFADE8}"/>
              </a:ext>
            </a:extLst>
          </p:cNvPr>
          <p:cNvSpPr/>
          <p:nvPr/>
        </p:nvSpPr>
        <p:spPr>
          <a:xfrm>
            <a:off x="625812" y="5716118"/>
            <a:ext cx="10940375" cy="369332"/>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Other costs such as accounting, legal, printing, etc.  also reduce cash and paid-in capital in excess of par.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03888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7853ACA-0C35-4796-8A04-E2FD47B38361}"/>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674711B9-2D8C-431C-A9AB-C56058961C2B}"/>
              </a:ext>
            </a:extLst>
          </p:cNvPr>
          <p:cNvSpPr/>
          <p:nvPr/>
        </p:nvSpPr>
        <p:spPr>
          <a:xfrm>
            <a:off x="4975711" y="296853"/>
            <a:ext cx="2590774"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Non-Cash Sales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27D5DA0D-B5FE-47F2-AFE2-A9E5E023A637}"/>
              </a:ext>
            </a:extLst>
          </p:cNvPr>
          <p:cNvSpPr/>
          <p:nvPr/>
        </p:nvSpPr>
        <p:spPr>
          <a:xfrm>
            <a:off x="2256817" y="1355017"/>
            <a:ext cx="8686800" cy="3385542"/>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When stock is issued for non-cash assets or for services, the value of the transaction becomes more subjective.  The general rule that is applied is as follows:</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1) If the stock is regularly and frequently traded on an exchange, use this value.</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2) If the first situation is not applicable, use the fair market value of the asset or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services received.  This can be determined by appraisal or evidence of recent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sales or billings.</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3) In the rare case that both 1 and 2 do not apply, the board of directors can set the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value of the transaction.</a:t>
            </a:r>
            <a:br>
              <a:rPr lang="en-US" b="1" dirty="0">
                <a:latin typeface="Times" panose="02020603050405020304" pitchFamily="18" charset="0"/>
                <a:ea typeface="MS Mincho" panose="02020609040205080304" pitchFamily="49" charset="-128"/>
                <a:cs typeface="Times New Roman" panose="02020603050405020304" pitchFamily="18" charset="0"/>
              </a:rPr>
            </a:b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9214159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E9109D3-C1BB-43C1-9547-7055566117E1}"/>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6D4DE354-A9B6-46A2-A8A3-74CA23A9CAD6}"/>
              </a:ext>
            </a:extLst>
          </p:cNvPr>
          <p:cNvSpPr/>
          <p:nvPr/>
        </p:nvSpPr>
        <p:spPr>
          <a:xfrm>
            <a:off x="3571911" y="257943"/>
            <a:ext cx="5048178"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Common Stock Non-Cash Sales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F00ED829-7DC6-4888-993E-885B8309F34F}"/>
              </a:ext>
            </a:extLst>
          </p:cNvPr>
          <p:cNvSpPr/>
          <p:nvPr/>
        </p:nvSpPr>
        <p:spPr>
          <a:xfrm>
            <a:off x="457201" y="797419"/>
            <a:ext cx="11595370" cy="1200329"/>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The example below illustrates the journal entry for the following transaction:</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On March 30 Boston Company issued 40,000 shares of $.01 par value common stock in exchange for equipment. </a:t>
            </a:r>
          </a:p>
          <a:p>
            <a:r>
              <a:rPr lang="en-US" b="1" dirty="0">
                <a:latin typeface="Times" panose="02020603050405020304" pitchFamily="18" charset="0"/>
                <a:ea typeface="MS Mincho" panose="02020609040205080304" pitchFamily="49" charset="-128"/>
                <a:cs typeface="Times New Roman" panose="02020603050405020304" pitchFamily="18" charset="0"/>
              </a:rPr>
              <a:t>The stock trades frequently on a public exchange with a recent average sales price of $20.10 per share</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0A984161-70B9-45D5-A923-21DB19321C0B}"/>
              </a:ext>
            </a:extLst>
          </p:cNvPr>
          <p:cNvGraphicFramePr>
            <a:graphicFrameLocks noGrp="1"/>
          </p:cNvGraphicFramePr>
          <p:nvPr>
            <p:extLst>
              <p:ext uri="{D42A27DB-BD31-4B8C-83A1-F6EECF244321}">
                <p14:modId xmlns:p14="http://schemas.microsoft.com/office/powerpoint/2010/main" val="1099667438"/>
              </p:ext>
            </p:extLst>
          </p:nvPr>
        </p:nvGraphicFramePr>
        <p:xfrm>
          <a:off x="2743201" y="2189026"/>
          <a:ext cx="5679403" cy="640080"/>
        </p:xfrm>
        <a:graphic>
          <a:graphicData uri="http://schemas.openxmlformats.org/drawingml/2006/table">
            <a:tbl>
              <a:tblPr firstRow="1" firstCol="1" bandRow="1">
                <a:tableStyleId>{5C22544A-7EE6-4342-B048-85BDC9FD1C3A}</a:tableStyleId>
              </a:tblPr>
              <a:tblGrid>
                <a:gridCol w="498053">
                  <a:extLst>
                    <a:ext uri="{9D8B030D-6E8A-4147-A177-3AD203B41FA5}">
                      <a16:colId xmlns:a16="http://schemas.microsoft.com/office/drawing/2014/main" val="2302767353"/>
                    </a:ext>
                  </a:extLst>
                </a:gridCol>
                <a:gridCol w="2922264">
                  <a:extLst>
                    <a:ext uri="{9D8B030D-6E8A-4147-A177-3AD203B41FA5}">
                      <a16:colId xmlns:a16="http://schemas.microsoft.com/office/drawing/2014/main" val="4222280346"/>
                    </a:ext>
                  </a:extLst>
                </a:gridCol>
                <a:gridCol w="1129097">
                  <a:extLst>
                    <a:ext uri="{9D8B030D-6E8A-4147-A177-3AD203B41FA5}">
                      <a16:colId xmlns:a16="http://schemas.microsoft.com/office/drawing/2014/main" val="388391558"/>
                    </a:ext>
                  </a:extLst>
                </a:gridCol>
                <a:gridCol w="1129989">
                  <a:extLst>
                    <a:ext uri="{9D8B030D-6E8A-4147-A177-3AD203B41FA5}">
                      <a16:colId xmlns:a16="http://schemas.microsoft.com/office/drawing/2014/main" val="465758659"/>
                    </a:ext>
                  </a:extLst>
                </a:gridCol>
              </a:tblGrid>
              <a:tr h="0">
                <a:tc>
                  <a:txBody>
                    <a:bodyPr/>
                    <a:lstStyle/>
                    <a:p>
                      <a:pPr marL="0" marR="0" algn="ctr">
                        <a:spcBef>
                          <a:spcPts val="0"/>
                        </a:spcBef>
                        <a:spcAft>
                          <a:spcPts val="0"/>
                        </a:spcAft>
                      </a:pPr>
                      <a:r>
                        <a:rPr lang="en-US" sz="1400" b="0">
                          <a:solidFill>
                            <a:schemeClr val="tx1"/>
                          </a:solidFill>
                          <a:effectLst/>
                        </a:rPr>
                        <a:t>3/30</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b="0">
                          <a:solidFill>
                            <a:schemeClr val="tx1"/>
                          </a:solidFill>
                          <a:effectLst/>
                        </a:rPr>
                        <a:t>Equipment</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b="0" dirty="0">
                          <a:solidFill>
                            <a:schemeClr val="tx1"/>
                          </a:solidFill>
                          <a:effectLst/>
                        </a:rPr>
                        <a:t>804,000</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4135192669"/>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dirty="0">
                          <a:effectLst/>
                        </a:rPr>
                        <a:t>    Common Stock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dirty="0">
                          <a:effectLst/>
                        </a:rPr>
                        <a:t>400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283995509"/>
                  </a:ext>
                </a:extLst>
              </a:tr>
              <a:tr h="0">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dirty="0">
                          <a:effectLst/>
                        </a:rPr>
                        <a:t>    Paid-in Capital in Excess of Par</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dirty="0">
                          <a:effectLst/>
                        </a:rPr>
                        <a:t>803,600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511036462"/>
                  </a:ext>
                </a:extLst>
              </a:tr>
            </a:tbl>
          </a:graphicData>
        </a:graphic>
      </p:graphicFrame>
      <p:sp>
        <p:nvSpPr>
          <p:cNvPr id="6" name="Rectangle 5">
            <a:extLst>
              <a:ext uri="{FF2B5EF4-FFF2-40B4-BE49-F238E27FC236}">
                <a16:creationId xmlns:a16="http://schemas.microsoft.com/office/drawing/2014/main" id="{E903A881-16B9-4FEC-AB47-F93691277480}"/>
              </a:ext>
            </a:extLst>
          </p:cNvPr>
          <p:cNvSpPr/>
          <p:nvPr/>
        </p:nvSpPr>
        <p:spPr>
          <a:xfrm>
            <a:off x="1063556" y="2857180"/>
            <a:ext cx="8492247" cy="369332"/>
          </a:xfrm>
          <a:prstGeom prst="rect">
            <a:avLst/>
          </a:prstGeom>
        </p:spPr>
        <p:txBody>
          <a:bodyPr wrap="square">
            <a:spAutoFit/>
          </a:bodyPr>
          <a:lstStyle/>
          <a:p>
            <a:pPr>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The total stock price of $20.10 X 40,000 determined the value of the equipment.</a:t>
            </a:r>
          </a:p>
        </p:txBody>
      </p:sp>
      <p:sp>
        <p:nvSpPr>
          <p:cNvPr id="7" name="Rectangle 6">
            <a:extLst>
              <a:ext uri="{FF2B5EF4-FFF2-40B4-BE49-F238E27FC236}">
                <a16:creationId xmlns:a16="http://schemas.microsoft.com/office/drawing/2014/main" id="{A5B8EA39-EC26-4A56-8F1D-F496208DD6EE}"/>
              </a:ext>
            </a:extLst>
          </p:cNvPr>
          <p:cNvSpPr/>
          <p:nvPr/>
        </p:nvSpPr>
        <p:spPr>
          <a:xfrm>
            <a:off x="457201" y="3344881"/>
            <a:ext cx="11702375" cy="1446550"/>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The example below illustrates the journal entry for the following transaction:</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On March 30 Boston Company issued 40,000 shares of $.01 par value common stock in exchange for equipment.   </a:t>
            </a:r>
          </a:p>
          <a:p>
            <a:r>
              <a:rPr lang="en-US" b="1" dirty="0">
                <a:latin typeface="Times" panose="02020603050405020304" pitchFamily="18" charset="0"/>
                <a:ea typeface="MS Mincho" panose="02020609040205080304" pitchFamily="49" charset="-128"/>
                <a:cs typeface="Times New Roman" panose="02020603050405020304" pitchFamily="18" charset="0"/>
              </a:rPr>
              <a:t>The stock is not publicly traded but the equipment was appraised at $810,000.</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a:spcAft>
                <a:spcPts val="300"/>
              </a:spcAft>
            </a:pPr>
            <a:r>
              <a:rPr lang="en-US" sz="1600" dirty="0">
                <a:effectLst/>
                <a:latin typeface="Times" panose="02020603050405020304" pitchFamily="18" charset="0"/>
                <a:ea typeface="MS Mincho" panose="02020609040205080304" pitchFamily="49" charset="-128"/>
                <a:cs typeface="Times New Roman" panose="02020603050405020304" pitchFamily="18" charset="0"/>
              </a:rPr>
              <a:t> </a:t>
            </a:r>
          </a:p>
        </p:txBody>
      </p:sp>
      <p:graphicFrame>
        <p:nvGraphicFramePr>
          <p:cNvPr id="8" name="Table 7">
            <a:extLst>
              <a:ext uri="{FF2B5EF4-FFF2-40B4-BE49-F238E27FC236}">
                <a16:creationId xmlns:a16="http://schemas.microsoft.com/office/drawing/2014/main" id="{A558CCB9-794E-419D-9D1E-44C4A602683F}"/>
              </a:ext>
            </a:extLst>
          </p:cNvPr>
          <p:cNvGraphicFramePr>
            <a:graphicFrameLocks noGrp="1"/>
          </p:cNvGraphicFramePr>
          <p:nvPr>
            <p:extLst>
              <p:ext uri="{D42A27DB-BD31-4B8C-83A1-F6EECF244321}">
                <p14:modId xmlns:p14="http://schemas.microsoft.com/office/powerpoint/2010/main" val="3528644398"/>
              </p:ext>
            </p:extLst>
          </p:nvPr>
        </p:nvGraphicFramePr>
        <p:xfrm>
          <a:off x="2743200" y="4791431"/>
          <a:ext cx="5679404" cy="640080"/>
        </p:xfrm>
        <a:graphic>
          <a:graphicData uri="http://schemas.openxmlformats.org/drawingml/2006/table">
            <a:tbl>
              <a:tblPr firstRow="1" firstCol="1" bandRow="1">
                <a:tableStyleId>{5C22544A-7EE6-4342-B048-85BDC9FD1C3A}</a:tableStyleId>
              </a:tblPr>
              <a:tblGrid>
                <a:gridCol w="498053">
                  <a:extLst>
                    <a:ext uri="{9D8B030D-6E8A-4147-A177-3AD203B41FA5}">
                      <a16:colId xmlns:a16="http://schemas.microsoft.com/office/drawing/2014/main" val="2302767353"/>
                    </a:ext>
                  </a:extLst>
                </a:gridCol>
                <a:gridCol w="2922265">
                  <a:extLst>
                    <a:ext uri="{9D8B030D-6E8A-4147-A177-3AD203B41FA5}">
                      <a16:colId xmlns:a16="http://schemas.microsoft.com/office/drawing/2014/main" val="4222280346"/>
                    </a:ext>
                  </a:extLst>
                </a:gridCol>
                <a:gridCol w="1129097">
                  <a:extLst>
                    <a:ext uri="{9D8B030D-6E8A-4147-A177-3AD203B41FA5}">
                      <a16:colId xmlns:a16="http://schemas.microsoft.com/office/drawing/2014/main" val="388391558"/>
                    </a:ext>
                  </a:extLst>
                </a:gridCol>
                <a:gridCol w="1129989">
                  <a:extLst>
                    <a:ext uri="{9D8B030D-6E8A-4147-A177-3AD203B41FA5}">
                      <a16:colId xmlns:a16="http://schemas.microsoft.com/office/drawing/2014/main" val="465758659"/>
                    </a:ext>
                  </a:extLst>
                </a:gridCol>
              </a:tblGrid>
              <a:tr h="0">
                <a:tc>
                  <a:txBody>
                    <a:bodyPr/>
                    <a:lstStyle/>
                    <a:p>
                      <a:pPr marL="0" marR="0" algn="ctr">
                        <a:spcBef>
                          <a:spcPts val="0"/>
                        </a:spcBef>
                        <a:spcAft>
                          <a:spcPts val="0"/>
                        </a:spcAft>
                      </a:pPr>
                      <a:r>
                        <a:rPr lang="en-US" sz="1400" b="0">
                          <a:solidFill>
                            <a:schemeClr val="tx1"/>
                          </a:solidFill>
                          <a:effectLst/>
                        </a:rPr>
                        <a:t>3/30</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b="0">
                          <a:solidFill>
                            <a:schemeClr val="tx1"/>
                          </a:solidFill>
                          <a:effectLst/>
                        </a:rPr>
                        <a:t>Equipment</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b="0" dirty="0">
                          <a:solidFill>
                            <a:schemeClr val="tx1"/>
                          </a:solidFill>
                          <a:effectLst/>
                        </a:rPr>
                        <a:t>810,000</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4135192669"/>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dirty="0">
                          <a:effectLst/>
                        </a:rPr>
                        <a:t>    Common Stock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a:effectLst/>
                        </a:rPr>
                        <a:t>400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283995509"/>
                  </a:ext>
                </a:extLst>
              </a:tr>
              <a:tr h="0">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dirty="0">
                          <a:effectLst/>
                        </a:rPr>
                        <a:t>    Paid-in Capital in Excess of Par</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dirty="0">
                          <a:effectLst/>
                        </a:rPr>
                        <a:t>809,600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511036462"/>
                  </a:ext>
                </a:extLst>
              </a:tr>
            </a:tbl>
          </a:graphicData>
        </a:graphic>
      </p:graphicFrame>
      <p:sp>
        <p:nvSpPr>
          <p:cNvPr id="9" name="Rectangle 8">
            <a:extLst>
              <a:ext uri="{FF2B5EF4-FFF2-40B4-BE49-F238E27FC236}">
                <a16:creationId xmlns:a16="http://schemas.microsoft.com/office/drawing/2014/main" id="{9592419C-C897-435E-9077-53B2787C53AE}"/>
              </a:ext>
            </a:extLst>
          </p:cNvPr>
          <p:cNvSpPr/>
          <p:nvPr/>
        </p:nvSpPr>
        <p:spPr>
          <a:xfrm>
            <a:off x="1145795" y="5524598"/>
            <a:ext cx="5109091" cy="369332"/>
          </a:xfrm>
          <a:prstGeom prst="rect">
            <a:avLst/>
          </a:prstGeom>
        </p:spPr>
        <p:txBody>
          <a:bodyPr wrap="none">
            <a:spAutoFit/>
          </a:bodyPr>
          <a:lstStyle/>
          <a:p>
            <a:pPr>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The appraisal determined the value of the equipment.</a:t>
            </a:r>
          </a:p>
        </p:txBody>
      </p:sp>
    </p:spTree>
    <p:extLst>
      <p:ext uri="{BB962C8B-B14F-4D97-AF65-F5344CB8AC3E}">
        <p14:creationId xmlns:p14="http://schemas.microsoft.com/office/powerpoint/2010/main" val="5750968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C404913-E29F-4EF9-8F79-CAC2C2B53646}"/>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FFEE4502-62A1-49E4-9460-BC6491C1A58F}"/>
              </a:ext>
            </a:extLst>
          </p:cNvPr>
          <p:cNvSpPr/>
          <p:nvPr/>
        </p:nvSpPr>
        <p:spPr>
          <a:xfrm>
            <a:off x="3924787" y="136525"/>
            <a:ext cx="4227440"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Stock Sales on Installment</a:t>
            </a:r>
            <a:endParaRPr lang="en-US" sz="2800" b="1"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68262517-D710-4242-A258-417555E16AF8}"/>
              </a:ext>
            </a:extLst>
          </p:cNvPr>
          <p:cNvSpPr/>
          <p:nvPr/>
        </p:nvSpPr>
        <p:spPr>
          <a:xfrm>
            <a:off x="1634246" y="1643019"/>
            <a:ext cx="11089532" cy="2308324"/>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 Some companies may sell their stock on an installment basis.  This means that an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investor can make an initial partial payment for the stock, and then pay the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balance later in the near future, such as 30-90 days.</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These are also called stock “subscription sales”; however, the term “stock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subscription” also has the more general meaning that a company commits to a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fixed stock price to an individual investor.</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7689831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D7D78E9-1786-4616-A32D-9C5D0010B2AB}"/>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07437DF1-55BD-4FFE-8BB4-AC63C14E84F5}"/>
              </a:ext>
            </a:extLst>
          </p:cNvPr>
          <p:cNvSpPr/>
          <p:nvPr/>
        </p:nvSpPr>
        <p:spPr>
          <a:xfrm>
            <a:off x="3435850" y="209304"/>
            <a:ext cx="5923416" cy="523220"/>
          </a:xfrm>
          <a:prstGeom prst="rect">
            <a:avLst/>
          </a:prstGeom>
        </p:spPr>
        <p:txBody>
          <a:bodyPr wrap="none">
            <a:spAutoFit/>
          </a:bodyPr>
          <a:lstStyle/>
          <a:p>
            <a:pPr algn="ctr"/>
            <a:r>
              <a:rPr lang="en-US" sz="2800" b="1">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Example of Stock Sale on Installment</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F37CEA6C-6E19-427F-8993-FC74404B8D35}"/>
              </a:ext>
            </a:extLst>
          </p:cNvPr>
          <p:cNvSpPr/>
          <p:nvPr/>
        </p:nvSpPr>
        <p:spPr>
          <a:xfrm>
            <a:off x="515565" y="732524"/>
            <a:ext cx="11595370" cy="923330"/>
          </a:xfrm>
          <a:prstGeom prst="rect">
            <a:avLst/>
          </a:prstGeom>
        </p:spPr>
        <p:txBody>
          <a:bodyPr wrap="square">
            <a:spAutoFit/>
          </a:bodyPr>
          <a:lstStyle/>
          <a:p>
            <a:pPr marL="117475" indent="-117475"/>
            <a:r>
              <a:rPr lang="en-US" b="1" dirty="0">
                <a:latin typeface="Times" panose="02020603050405020304" pitchFamily="18" charset="0"/>
                <a:ea typeface="MS Mincho" panose="02020609040205080304" pitchFamily="49" charset="-128"/>
                <a:cs typeface="Times New Roman" panose="02020603050405020304" pitchFamily="18" charset="0"/>
              </a:rPr>
              <a:t>• On August 15 Sokalov Company 100,000 shares of $.10 par value common stock for $20 per share on a subscription basis.  The subscription allows investors to make a 30% down payment and pay the balance within 60 days. 120 individuals subscribe to the purchase.</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84858958-61D9-4E94-A9C5-DFC5BA98A8E0}"/>
              </a:ext>
            </a:extLst>
          </p:cNvPr>
          <p:cNvGraphicFramePr>
            <a:graphicFrameLocks noGrp="1"/>
          </p:cNvGraphicFramePr>
          <p:nvPr>
            <p:extLst>
              <p:ext uri="{D42A27DB-BD31-4B8C-83A1-F6EECF244321}">
                <p14:modId xmlns:p14="http://schemas.microsoft.com/office/powerpoint/2010/main" val="706404893"/>
              </p:ext>
            </p:extLst>
          </p:nvPr>
        </p:nvGraphicFramePr>
        <p:xfrm>
          <a:off x="2271408" y="1900281"/>
          <a:ext cx="6274340" cy="853440"/>
        </p:xfrm>
        <a:graphic>
          <a:graphicData uri="http://schemas.openxmlformats.org/drawingml/2006/table">
            <a:tbl>
              <a:tblPr firstRow="1" firstCol="1" bandRow="1">
                <a:tableStyleId>{5C22544A-7EE6-4342-B048-85BDC9FD1C3A}</a:tableStyleId>
              </a:tblPr>
              <a:tblGrid>
                <a:gridCol w="550225">
                  <a:extLst>
                    <a:ext uri="{9D8B030D-6E8A-4147-A177-3AD203B41FA5}">
                      <a16:colId xmlns:a16="http://schemas.microsoft.com/office/drawing/2014/main" val="3967003648"/>
                    </a:ext>
                  </a:extLst>
                </a:gridCol>
                <a:gridCol w="3228381">
                  <a:extLst>
                    <a:ext uri="{9D8B030D-6E8A-4147-A177-3AD203B41FA5}">
                      <a16:colId xmlns:a16="http://schemas.microsoft.com/office/drawing/2014/main" val="1497680853"/>
                    </a:ext>
                  </a:extLst>
                </a:gridCol>
                <a:gridCol w="1247374">
                  <a:extLst>
                    <a:ext uri="{9D8B030D-6E8A-4147-A177-3AD203B41FA5}">
                      <a16:colId xmlns:a16="http://schemas.microsoft.com/office/drawing/2014/main" val="2922703065"/>
                    </a:ext>
                  </a:extLst>
                </a:gridCol>
                <a:gridCol w="1248360">
                  <a:extLst>
                    <a:ext uri="{9D8B030D-6E8A-4147-A177-3AD203B41FA5}">
                      <a16:colId xmlns:a16="http://schemas.microsoft.com/office/drawing/2014/main" val="2584919342"/>
                    </a:ext>
                  </a:extLst>
                </a:gridCol>
              </a:tblGrid>
              <a:tr h="0">
                <a:tc>
                  <a:txBody>
                    <a:bodyPr/>
                    <a:lstStyle/>
                    <a:p>
                      <a:pPr marL="0" marR="0" algn="ctr">
                        <a:spcBef>
                          <a:spcPts val="0"/>
                        </a:spcBef>
                        <a:spcAft>
                          <a:spcPts val="0"/>
                        </a:spcAft>
                      </a:pPr>
                      <a:r>
                        <a:rPr lang="en-US" sz="1400" b="0" dirty="0">
                          <a:solidFill>
                            <a:schemeClr val="tx1"/>
                          </a:solidFill>
                          <a:effectLst/>
                        </a:rPr>
                        <a:t>8/15</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b="0" dirty="0">
                          <a:solidFill>
                            <a:schemeClr val="tx1"/>
                          </a:solidFill>
                          <a:effectLst/>
                        </a:rPr>
                        <a:t>Cash</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b="0" dirty="0">
                          <a:solidFill>
                            <a:schemeClr val="tx1"/>
                          </a:solidFill>
                          <a:effectLst/>
                        </a:rPr>
                        <a:t>600,000</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561070050"/>
                  </a:ext>
                </a:extLst>
              </a:tr>
              <a:tr h="0">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dirty="0">
                          <a:effectLst/>
                        </a:rPr>
                        <a:t>     Subscriptions Receivable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a:effectLst/>
                        </a:rPr>
                        <a:t>1,400,000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973468820"/>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a:effectLst/>
                        </a:rPr>
                        <a:t>    Common Stock Subscribed</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a:effectLst/>
                        </a:rPr>
                        <a:t>10,000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4043547430"/>
                  </a:ext>
                </a:extLst>
              </a:tr>
              <a:tr h="0">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dirty="0">
                          <a:effectLst/>
                        </a:rPr>
                        <a:t>    Paid-in Capital in Excess of Par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dirty="0">
                          <a:effectLst/>
                        </a:rPr>
                        <a:t>1,990,000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723089530"/>
                  </a:ext>
                </a:extLst>
              </a:tr>
            </a:tbl>
          </a:graphicData>
        </a:graphic>
      </p:graphicFrame>
      <p:sp>
        <p:nvSpPr>
          <p:cNvPr id="6" name="Rectangle 5">
            <a:extLst>
              <a:ext uri="{FF2B5EF4-FFF2-40B4-BE49-F238E27FC236}">
                <a16:creationId xmlns:a16="http://schemas.microsoft.com/office/drawing/2014/main" id="{F844A821-C238-4CC8-AD20-210EAF4DA10F}"/>
              </a:ext>
            </a:extLst>
          </p:cNvPr>
          <p:cNvSpPr/>
          <p:nvPr/>
        </p:nvSpPr>
        <p:spPr>
          <a:xfrm>
            <a:off x="990600" y="2933827"/>
            <a:ext cx="9970852" cy="684803"/>
          </a:xfrm>
          <a:prstGeom prst="rect">
            <a:avLst/>
          </a:prstGeom>
        </p:spPr>
        <p:txBody>
          <a:bodyPr wrap="square">
            <a:spAutoFit/>
          </a:bodyPr>
          <a:lstStyle/>
          <a:p>
            <a:pPr>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Cash: (100,000 X $20 X .3 = $600,000)</a:t>
            </a:r>
            <a:endParaRPr lang="en-US" sz="2400" dirty="0">
              <a:effectLst/>
              <a:latin typeface="Times" panose="02020603050405020304" pitchFamily="18" charset="0"/>
              <a:ea typeface="MS Mincho" panose="02020609040205080304" pitchFamily="49" charset="-128"/>
              <a:cs typeface="Times New Roman" panose="02020603050405020304" pitchFamily="18" charset="0"/>
            </a:endParaRPr>
          </a:p>
          <a:p>
            <a:pPr>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Subscriptions Receivable: (100,000 X $20 – $600,000 = $1,400,000)</a:t>
            </a:r>
            <a:endParaRPr lang="en-US" sz="2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7" name="Rectangle 6">
            <a:extLst>
              <a:ext uri="{FF2B5EF4-FFF2-40B4-BE49-F238E27FC236}">
                <a16:creationId xmlns:a16="http://schemas.microsoft.com/office/drawing/2014/main" id="{2F7669F8-83A1-4A64-BC73-6206FB2A3CFD}"/>
              </a:ext>
            </a:extLst>
          </p:cNvPr>
          <p:cNvSpPr/>
          <p:nvPr/>
        </p:nvSpPr>
        <p:spPr>
          <a:xfrm>
            <a:off x="515565" y="3823267"/>
            <a:ext cx="12042842" cy="369332"/>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 On September 12, 48 individuals (40% of subscribers) pay the balance due.  Stock is issued to these investors.</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8" name="Table 7">
            <a:extLst>
              <a:ext uri="{FF2B5EF4-FFF2-40B4-BE49-F238E27FC236}">
                <a16:creationId xmlns:a16="http://schemas.microsoft.com/office/drawing/2014/main" id="{87942C13-8E1E-4249-8973-AC0ABE50C2D0}"/>
              </a:ext>
            </a:extLst>
          </p:cNvPr>
          <p:cNvGraphicFramePr>
            <a:graphicFrameLocks noGrp="1"/>
          </p:cNvGraphicFramePr>
          <p:nvPr>
            <p:extLst>
              <p:ext uri="{D42A27DB-BD31-4B8C-83A1-F6EECF244321}">
                <p14:modId xmlns:p14="http://schemas.microsoft.com/office/powerpoint/2010/main" val="2395375930"/>
              </p:ext>
            </p:extLst>
          </p:nvPr>
        </p:nvGraphicFramePr>
        <p:xfrm>
          <a:off x="2227634" y="4384314"/>
          <a:ext cx="6361889" cy="1066800"/>
        </p:xfrm>
        <a:graphic>
          <a:graphicData uri="http://schemas.openxmlformats.org/drawingml/2006/table">
            <a:tbl>
              <a:tblPr firstRow="1" firstCol="1" bandRow="1">
                <a:tableStyleId>{5C22544A-7EE6-4342-B048-85BDC9FD1C3A}</a:tableStyleId>
              </a:tblPr>
              <a:tblGrid>
                <a:gridCol w="557902">
                  <a:extLst>
                    <a:ext uri="{9D8B030D-6E8A-4147-A177-3AD203B41FA5}">
                      <a16:colId xmlns:a16="http://schemas.microsoft.com/office/drawing/2014/main" val="1765284330"/>
                    </a:ext>
                  </a:extLst>
                </a:gridCol>
                <a:gridCol w="3273429">
                  <a:extLst>
                    <a:ext uri="{9D8B030D-6E8A-4147-A177-3AD203B41FA5}">
                      <a16:colId xmlns:a16="http://schemas.microsoft.com/office/drawing/2014/main" val="1756121367"/>
                    </a:ext>
                  </a:extLst>
                </a:gridCol>
                <a:gridCol w="1264779">
                  <a:extLst>
                    <a:ext uri="{9D8B030D-6E8A-4147-A177-3AD203B41FA5}">
                      <a16:colId xmlns:a16="http://schemas.microsoft.com/office/drawing/2014/main" val="3665965449"/>
                    </a:ext>
                  </a:extLst>
                </a:gridCol>
                <a:gridCol w="1265779">
                  <a:extLst>
                    <a:ext uri="{9D8B030D-6E8A-4147-A177-3AD203B41FA5}">
                      <a16:colId xmlns:a16="http://schemas.microsoft.com/office/drawing/2014/main" val="3584265203"/>
                    </a:ext>
                  </a:extLst>
                </a:gridCol>
              </a:tblGrid>
              <a:tr h="0">
                <a:tc>
                  <a:txBody>
                    <a:bodyPr/>
                    <a:lstStyle/>
                    <a:p>
                      <a:pPr marL="0" marR="0" algn="ctr">
                        <a:spcBef>
                          <a:spcPts val="0"/>
                        </a:spcBef>
                        <a:spcAft>
                          <a:spcPts val="0"/>
                        </a:spcAft>
                      </a:pPr>
                      <a:r>
                        <a:rPr lang="en-US" sz="1400" b="0">
                          <a:solidFill>
                            <a:schemeClr val="tx1"/>
                          </a:solidFill>
                          <a:effectLst/>
                        </a:rPr>
                        <a:t>9/12</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b="0">
                          <a:solidFill>
                            <a:schemeClr val="tx1"/>
                          </a:solidFill>
                          <a:effectLst/>
                        </a:rPr>
                        <a:t>Cash</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b="0">
                          <a:solidFill>
                            <a:schemeClr val="tx1"/>
                          </a:solidFill>
                          <a:effectLst/>
                        </a:rPr>
                        <a:t>560,000</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b="0" dirty="0">
                          <a:solidFill>
                            <a:schemeClr val="tx1"/>
                          </a:solidFill>
                          <a:effectLst/>
                        </a:rPr>
                        <a:t> </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4049037189"/>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dirty="0">
                          <a:effectLst/>
                        </a:rPr>
                        <a:t>    Subscriptions Receivable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a:effectLst/>
                        </a:rPr>
                        <a:t>560,000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717037337"/>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735375085"/>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a:effectLst/>
                        </a:rPr>
                        <a:t>Common Stock Subscribed</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a:effectLst/>
                        </a:rPr>
                        <a:t>4,000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591509406"/>
                  </a:ext>
                </a:extLst>
              </a:tr>
              <a:tr h="0">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dirty="0">
                          <a:effectLst/>
                        </a:rPr>
                        <a:t>     Common Stock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dirty="0">
                          <a:effectLst/>
                        </a:rPr>
                        <a:t>4,000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986727780"/>
                  </a:ext>
                </a:extLst>
              </a:tr>
            </a:tbl>
          </a:graphicData>
        </a:graphic>
      </p:graphicFrame>
      <p:sp>
        <p:nvSpPr>
          <p:cNvPr id="9" name="Rectangle 8">
            <a:extLst>
              <a:ext uri="{FF2B5EF4-FFF2-40B4-BE49-F238E27FC236}">
                <a16:creationId xmlns:a16="http://schemas.microsoft.com/office/drawing/2014/main" id="{E6209A87-1F3F-4BD9-AAFD-2D2BCDE64678}"/>
              </a:ext>
            </a:extLst>
          </p:cNvPr>
          <p:cNvSpPr/>
          <p:nvPr/>
        </p:nvSpPr>
        <p:spPr>
          <a:xfrm>
            <a:off x="990600" y="5685203"/>
            <a:ext cx="6096000" cy="684803"/>
          </a:xfrm>
          <a:prstGeom prst="rect">
            <a:avLst/>
          </a:prstGeom>
        </p:spPr>
        <p:txBody>
          <a:bodyPr>
            <a:spAutoFit/>
          </a:bodyPr>
          <a:lstStyle/>
          <a:p>
            <a:pPr>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Subscriptions Receivable: (1,400,000 X .4 = $560,000)</a:t>
            </a:r>
            <a:endParaRPr lang="en-US" sz="2400" dirty="0">
              <a:effectLst/>
              <a:latin typeface="Times" panose="02020603050405020304" pitchFamily="18" charset="0"/>
              <a:ea typeface="MS Mincho" panose="02020609040205080304" pitchFamily="49" charset="-128"/>
              <a:cs typeface="Times New Roman" panose="02020603050405020304" pitchFamily="18" charset="0"/>
            </a:endParaRPr>
          </a:p>
          <a:p>
            <a:pPr>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Common Stock: (10,000 X .4 = $4,000)</a:t>
            </a:r>
            <a:endParaRPr lang="en-US" sz="2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0898293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13A565A-51E8-4C01-AF73-587D2F9E2EC5}"/>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46054547-529B-44E8-B798-1CAE0BC55EA4}"/>
              </a:ext>
            </a:extLst>
          </p:cNvPr>
          <p:cNvSpPr/>
          <p:nvPr/>
        </p:nvSpPr>
        <p:spPr>
          <a:xfrm>
            <a:off x="2616241" y="-56794"/>
            <a:ext cx="7620997"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Example of Stock Sale on Installment,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BF23F97B-0121-4FFA-A864-FE660798565D}"/>
              </a:ext>
            </a:extLst>
          </p:cNvPr>
          <p:cNvSpPr/>
          <p:nvPr/>
        </p:nvSpPr>
        <p:spPr>
          <a:xfrm>
            <a:off x="612843" y="517182"/>
            <a:ext cx="10700426" cy="338554"/>
          </a:xfrm>
          <a:prstGeom prst="rect">
            <a:avLst/>
          </a:prstGeom>
        </p:spPr>
        <p:txBody>
          <a:bodyPr wrap="square">
            <a:spAutoFit/>
          </a:bodyPr>
          <a:lstStyle/>
          <a:p>
            <a:r>
              <a:rPr lang="en-US" sz="1600" b="1" dirty="0">
                <a:latin typeface="Times" panose="02020603050405020304" pitchFamily="18" charset="0"/>
                <a:ea typeface="MS Mincho" panose="02020609040205080304" pitchFamily="49" charset="-128"/>
                <a:cs typeface="Times New Roman" panose="02020603050405020304" pitchFamily="18" charset="0"/>
              </a:rPr>
              <a:t>• After the initial transaction, the stockholders' equity section of the balance sheet would appear as illustrated below:</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4F854CD7-E30D-49E7-980A-D8F5BD65F3DC}"/>
              </a:ext>
            </a:extLst>
          </p:cNvPr>
          <p:cNvGraphicFramePr>
            <a:graphicFrameLocks noGrp="1"/>
          </p:cNvGraphicFramePr>
          <p:nvPr>
            <p:extLst>
              <p:ext uri="{D42A27DB-BD31-4B8C-83A1-F6EECF244321}">
                <p14:modId xmlns:p14="http://schemas.microsoft.com/office/powerpoint/2010/main" val="1395213717"/>
              </p:ext>
            </p:extLst>
          </p:nvPr>
        </p:nvGraphicFramePr>
        <p:xfrm>
          <a:off x="2502541" y="945583"/>
          <a:ext cx="7361894" cy="1920240"/>
        </p:xfrm>
        <a:graphic>
          <a:graphicData uri="http://schemas.openxmlformats.org/drawingml/2006/table">
            <a:tbl>
              <a:tblPr firstRow="1" firstCol="1" bandRow="1">
                <a:tableStyleId>{2D5ABB26-0587-4C30-8999-92F81FD0307C}</a:tableStyleId>
              </a:tblPr>
              <a:tblGrid>
                <a:gridCol w="283832">
                  <a:extLst>
                    <a:ext uri="{9D8B030D-6E8A-4147-A177-3AD203B41FA5}">
                      <a16:colId xmlns:a16="http://schemas.microsoft.com/office/drawing/2014/main" val="1511879566"/>
                    </a:ext>
                  </a:extLst>
                </a:gridCol>
                <a:gridCol w="1490118">
                  <a:extLst>
                    <a:ext uri="{9D8B030D-6E8A-4147-A177-3AD203B41FA5}">
                      <a16:colId xmlns:a16="http://schemas.microsoft.com/office/drawing/2014/main" val="3108081343"/>
                    </a:ext>
                  </a:extLst>
                </a:gridCol>
                <a:gridCol w="1246693">
                  <a:extLst>
                    <a:ext uri="{9D8B030D-6E8A-4147-A177-3AD203B41FA5}">
                      <a16:colId xmlns:a16="http://schemas.microsoft.com/office/drawing/2014/main" val="2497063814"/>
                    </a:ext>
                  </a:extLst>
                </a:gridCol>
                <a:gridCol w="1236838">
                  <a:extLst>
                    <a:ext uri="{9D8B030D-6E8A-4147-A177-3AD203B41FA5}">
                      <a16:colId xmlns:a16="http://schemas.microsoft.com/office/drawing/2014/main" val="2431241762"/>
                    </a:ext>
                  </a:extLst>
                </a:gridCol>
                <a:gridCol w="1419160">
                  <a:extLst>
                    <a:ext uri="{9D8B030D-6E8A-4147-A177-3AD203B41FA5}">
                      <a16:colId xmlns:a16="http://schemas.microsoft.com/office/drawing/2014/main" val="2004273914"/>
                    </a:ext>
                  </a:extLst>
                </a:gridCol>
                <a:gridCol w="1419160">
                  <a:extLst>
                    <a:ext uri="{9D8B030D-6E8A-4147-A177-3AD203B41FA5}">
                      <a16:colId xmlns:a16="http://schemas.microsoft.com/office/drawing/2014/main" val="3620665043"/>
                    </a:ext>
                  </a:extLst>
                </a:gridCol>
                <a:gridCol w="266093">
                  <a:extLst>
                    <a:ext uri="{9D8B030D-6E8A-4147-A177-3AD203B41FA5}">
                      <a16:colId xmlns:a16="http://schemas.microsoft.com/office/drawing/2014/main" val="1409427094"/>
                    </a:ext>
                  </a:extLst>
                </a:gridCol>
              </a:tblGrid>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gridSpan="5">
                  <a:txBody>
                    <a:bodyPr/>
                    <a:lstStyle/>
                    <a:p>
                      <a:pPr marL="0" marR="0" algn="ctr">
                        <a:spcBef>
                          <a:spcPts val="300"/>
                        </a:spcBef>
                        <a:spcAft>
                          <a:spcPts val="0"/>
                        </a:spcAft>
                      </a:pPr>
                      <a:r>
                        <a:rPr lang="en-US" sz="1400" dirty="0">
                          <a:effectLst/>
                        </a:rPr>
                        <a:t>Stockholders' Equity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781192013"/>
                  </a:ext>
                </a:extLst>
              </a:tr>
              <a:tr h="154305">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5">
                  <a:txBody>
                    <a:bodyPr/>
                    <a:lstStyle/>
                    <a:p>
                      <a:pPr marL="0" marR="0">
                        <a:spcBef>
                          <a:spcPts val="0"/>
                        </a:spcBef>
                        <a:spcAft>
                          <a:spcPts val="0"/>
                        </a:spcAft>
                      </a:pPr>
                      <a:r>
                        <a:rPr lang="en-US" sz="1400" dirty="0">
                          <a:effectLst/>
                        </a:rPr>
                        <a:t>Paid-in capital</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279640967"/>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Common stock subscribed...............................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400" dirty="0">
                          <a:effectLst/>
                        </a:rPr>
                        <a:t>     $    10,000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094131026"/>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Paid-in capital in excess of par, common.........</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400" dirty="0">
                          <a:effectLst/>
                        </a:rPr>
                        <a:t>  </a:t>
                      </a:r>
                      <a:r>
                        <a:rPr lang="en-US" sz="1400" u="sng" dirty="0">
                          <a:effectLst/>
                        </a:rPr>
                        <a:t>1,990,000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476212128"/>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Total paid-in capital.....................................</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$ 2,000,000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846403598"/>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Retained earnings................................................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XXX</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317839728"/>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Less: Subscriptions receivable.............................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u="sng" dirty="0">
                          <a:effectLst/>
                        </a:rPr>
                        <a:t>(1,400,000)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647425186"/>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Total stockholders' equity........................</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u="sng" dirty="0">
                          <a:effectLst/>
                        </a:rPr>
                        <a:t>$XXX</a:t>
                      </a:r>
                      <a:endParaRPr lang="en-US" sz="1400" u="sng"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u="sng" dirty="0">
                          <a:effectLst/>
                        </a:rPr>
                        <a:t> </a:t>
                      </a:r>
                      <a:endParaRPr lang="en-US" sz="1100" u="sng"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619177936"/>
                  </a:ext>
                </a:extLst>
              </a:tr>
              <a:tr h="9144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0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7851152"/>
                  </a:ext>
                </a:extLst>
              </a:tr>
            </a:tbl>
          </a:graphicData>
        </a:graphic>
      </p:graphicFrame>
      <p:sp>
        <p:nvSpPr>
          <p:cNvPr id="6" name="Rectangle 5">
            <a:extLst>
              <a:ext uri="{FF2B5EF4-FFF2-40B4-BE49-F238E27FC236}">
                <a16:creationId xmlns:a16="http://schemas.microsoft.com/office/drawing/2014/main" id="{8BA96A20-E2DE-420C-B137-CA762E04B44D}"/>
              </a:ext>
            </a:extLst>
          </p:cNvPr>
          <p:cNvSpPr/>
          <p:nvPr/>
        </p:nvSpPr>
        <p:spPr>
          <a:xfrm>
            <a:off x="612843" y="2913731"/>
            <a:ext cx="10966314" cy="1115690"/>
          </a:xfrm>
          <a:prstGeom prst="rect">
            <a:avLst/>
          </a:prstGeom>
        </p:spPr>
        <p:txBody>
          <a:bodyPr wrap="square">
            <a:spAutoFit/>
          </a:bodyPr>
          <a:lstStyle/>
          <a:p>
            <a:pPr>
              <a:spcAft>
                <a:spcPts val="300"/>
              </a:spcAft>
            </a:pPr>
            <a:r>
              <a:rPr lang="en-US" sz="1600" b="1" dirty="0">
                <a:latin typeface="Times" panose="02020603050405020304" pitchFamily="18" charset="0"/>
                <a:ea typeface="MS Mincho" panose="02020609040205080304" pitchFamily="49" charset="-128"/>
                <a:cs typeface="Times New Roman" panose="02020603050405020304" pitchFamily="18" charset="0"/>
              </a:rPr>
              <a:t>• Common Stock Subscribed indicates par value of stock not yet issued.</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7475" indent="-117475"/>
            <a:r>
              <a:rPr lang="en-US" sz="1600" b="1" dirty="0">
                <a:latin typeface="Times" panose="02020603050405020304" pitchFamily="18" charset="0"/>
                <a:ea typeface="MS Mincho" panose="02020609040205080304" pitchFamily="49" charset="-128"/>
                <a:cs typeface="Times New Roman" panose="02020603050405020304" pitchFamily="18" charset="0"/>
              </a:rPr>
              <a:t>• Subscriptions receivable reduces stockholders' equity.  Despite its name, it is not an asset.  It indicates that $1,400,000 of stockholders' equity is only “temporary” until fully paid.  Compare this with the results after the second transaction:</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7475" indent="-117475">
              <a:spcAft>
                <a:spcPts val="300"/>
              </a:spcAft>
            </a:pPr>
            <a:r>
              <a:rPr lang="en-US" sz="1600" dirty="0">
                <a:effectLst/>
                <a:latin typeface="Times" panose="02020603050405020304" pitchFamily="18" charset="0"/>
                <a:ea typeface="MS Mincho" panose="02020609040205080304" pitchFamily="49" charset="-128"/>
                <a:cs typeface="Times New Roman" panose="02020603050405020304" pitchFamily="18" charset="0"/>
              </a:rPr>
              <a:t> </a:t>
            </a:r>
          </a:p>
        </p:txBody>
      </p:sp>
      <p:cxnSp>
        <p:nvCxnSpPr>
          <p:cNvPr id="8" name="Straight Connector 7">
            <a:extLst>
              <a:ext uri="{FF2B5EF4-FFF2-40B4-BE49-F238E27FC236}">
                <a16:creationId xmlns:a16="http://schemas.microsoft.com/office/drawing/2014/main" id="{A4F0EA86-F3E0-4FDA-9CA5-DBC019B86FB5}"/>
              </a:ext>
            </a:extLst>
          </p:cNvPr>
          <p:cNvCxnSpPr/>
          <p:nvPr/>
        </p:nvCxnSpPr>
        <p:spPr>
          <a:xfrm>
            <a:off x="9190989" y="2675105"/>
            <a:ext cx="330741"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9" name="Table 8">
            <a:extLst>
              <a:ext uri="{FF2B5EF4-FFF2-40B4-BE49-F238E27FC236}">
                <a16:creationId xmlns:a16="http://schemas.microsoft.com/office/drawing/2014/main" id="{E2BF9F2C-632F-4D02-AB12-E16756CA837F}"/>
              </a:ext>
            </a:extLst>
          </p:cNvPr>
          <p:cNvGraphicFramePr>
            <a:graphicFrameLocks noGrp="1"/>
          </p:cNvGraphicFramePr>
          <p:nvPr>
            <p:extLst>
              <p:ext uri="{D42A27DB-BD31-4B8C-83A1-F6EECF244321}">
                <p14:modId xmlns:p14="http://schemas.microsoft.com/office/powerpoint/2010/main" val="4033866720"/>
              </p:ext>
            </p:extLst>
          </p:nvPr>
        </p:nvGraphicFramePr>
        <p:xfrm>
          <a:off x="2502540" y="4017535"/>
          <a:ext cx="7361894" cy="2133600"/>
        </p:xfrm>
        <a:graphic>
          <a:graphicData uri="http://schemas.openxmlformats.org/drawingml/2006/table">
            <a:tbl>
              <a:tblPr firstRow="1" firstCol="1" bandRow="1">
                <a:tableStyleId>{2D5ABB26-0587-4C30-8999-92F81FD0307C}</a:tableStyleId>
              </a:tblPr>
              <a:tblGrid>
                <a:gridCol w="283831">
                  <a:extLst>
                    <a:ext uri="{9D8B030D-6E8A-4147-A177-3AD203B41FA5}">
                      <a16:colId xmlns:a16="http://schemas.microsoft.com/office/drawing/2014/main" val="1539790279"/>
                    </a:ext>
                  </a:extLst>
                </a:gridCol>
                <a:gridCol w="1490118">
                  <a:extLst>
                    <a:ext uri="{9D8B030D-6E8A-4147-A177-3AD203B41FA5}">
                      <a16:colId xmlns:a16="http://schemas.microsoft.com/office/drawing/2014/main" val="4286561825"/>
                    </a:ext>
                  </a:extLst>
                </a:gridCol>
                <a:gridCol w="1246694">
                  <a:extLst>
                    <a:ext uri="{9D8B030D-6E8A-4147-A177-3AD203B41FA5}">
                      <a16:colId xmlns:a16="http://schemas.microsoft.com/office/drawing/2014/main" val="1931420238"/>
                    </a:ext>
                  </a:extLst>
                </a:gridCol>
                <a:gridCol w="1236837">
                  <a:extLst>
                    <a:ext uri="{9D8B030D-6E8A-4147-A177-3AD203B41FA5}">
                      <a16:colId xmlns:a16="http://schemas.microsoft.com/office/drawing/2014/main" val="3925526693"/>
                    </a:ext>
                  </a:extLst>
                </a:gridCol>
                <a:gridCol w="1419161">
                  <a:extLst>
                    <a:ext uri="{9D8B030D-6E8A-4147-A177-3AD203B41FA5}">
                      <a16:colId xmlns:a16="http://schemas.microsoft.com/office/drawing/2014/main" val="2201270804"/>
                    </a:ext>
                  </a:extLst>
                </a:gridCol>
                <a:gridCol w="1419161">
                  <a:extLst>
                    <a:ext uri="{9D8B030D-6E8A-4147-A177-3AD203B41FA5}">
                      <a16:colId xmlns:a16="http://schemas.microsoft.com/office/drawing/2014/main" val="3192874439"/>
                    </a:ext>
                  </a:extLst>
                </a:gridCol>
                <a:gridCol w="266092">
                  <a:extLst>
                    <a:ext uri="{9D8B030D-6E8A-4147-A177-3AD203B41FA5}">
                      <a16:colId xmlns:a16="http://schemas.microsoft.com/office/drawing/2014/main" val="1744176593"/>
                    </a:ext>
                  </a:extLst>
                </a:gridCol>
              </a:tblGrid>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gridSpan="5">
                  <a:txBody>
                    <a:bodyPr/>
                    <a:lstStyle/>
                    <a:p>
                      <a:pPr marL="0" marR="0" algn="ctr">
                        <a:spcBef>
                          <a:spcPts val="300"/>
                        </a:spcBef>
                        <a:spcAft>
                          <a:spcPts val="0"/>
                        </a:spcAft>
                      </a:pPr>
                      <a:r>
                        <a:rPr lang="en-US" sz="1400">
                          <a:effectLst/>
                        </a:rPr>
                        <a:t>Stockholders' Equity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37948306"/>
                  </a:ext>
                </a:extLst>
              </a:tr>
              <a:tr h="154305">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5">
                  <a:txBody>
                    <a:bodyPr/>
                    <a:lstStyle/>
                    <a:p>
                      <a:pPr marL="0" marR="0">
                        <a:spcBef>
                          <a:spcPts val="0"/>
                        </a:spcBef>
                        <a:spcAft>
                          <a:spcPts val="0"/>
                        </a:spcAft>
                      </a:pPr>
                      <a:r>
                        <a:rPr lang="en-US" sz="1400">
                          <a:effectLst/>
                        </a:rPr>
                        <a:t>Paid-in capital</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391101520"/>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Common stock..................................................</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400">
                          <a:effectLst/>
                        </a:rPr>
                        <a:t>$      4,000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541510942"/>
                  </a:ext>
                </a:extLst>
              </a:tr>
              <a:tr h="0">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Common stock subscribed...............................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400">
                          <a:effectLst/>
                        </a:rPr>
                        <a:t>         6,000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03406935"/>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Paid-in capital in excess of par, common..........</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400">
                          <a:effectLst/>
                        </a:rPr>
                        <a:t>  </a:t>
                      </a:r>
                      <a:r>
                        <a:rPr lang="en-US" sz="1400" u="sng">
                          <a:effectLst/>
                        </a:rPr>
                        <a:t>1,990,000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84359983"/>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Total paid-in capital......................................</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$ 2,000,000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71707007"/>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Retained earnings................................................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XXX</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338908352"/>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Less: Subscriptions receivable.............................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u="sng">
                          <a:effectLst/>
                        </a:rPr>
                        <a:t>(840,000)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44541877"/>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Total stockholders' equity..........................</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u="sng" dirty="0">
                          <a:effectLst/>
                        </a:rPr>
                        <a:t>$XXX</a:t>
                      </a:r>
                      <a:endParaRPr lang="en-US" sz="1400" u="sng"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953633490"/>
                  </a:ext>
                </a:extLst>
              </a:tr>
              <a:tr h="9144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29904400"/>
                  </a:ext>
                </a:extLst>
              </a:tr>
            </a:tbl>
          </a:graphicData>
        </a:graphic>
      </p:graphicFrame>
      <p:cxnSp>
        <p:nvCxnSpPr>
          <p:cNvPr id="10" name="Straight Connector 9">
            <a:extLst>
              <a:ext uri="{FF2B5EF4-FFF2-40B4-BE49-F238E27FC236}">
                <a16:creationId xmlns:a16="http://schemas.microsoft.com/office/drawing/2014/main" id="{DA3E4B07-572A-44EE-A7D5-62BED9BEC6B3}"/>
              </a:ext>
            </a:extLst>
          </p:cNvPr>
          <p:cNvCxnSpPr/>
          <p:nvPr/>
        </p:nvCxnSpPr>
        <p:spPr>
          <a:xfrm>
            <a:off x="9190989" y="5953620"/>
            <a:ext cx="330741"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55608A2C-49FB-4427-9374-970A95DD1F5A}"/>
              </a:ext>
            </a:extLst>
          </p:cNvPr>
          <p:cNvSpPr/>
          <p:nvPr/>
        </p:nvSpPr>
        <p:spPr>
          <a:xfrm>
            <a:off x="549082" y="5718084"/>
            <a:ext cx="6096000" cy="738664"/>
          </a:xfrm>
          <a:prstGeom prst="rect">
            <a:avLst/>
          </a:prstGeom>
        </p:spPr>
        <p:txBody>
          <a:bodyPr>
            <a:spAutoFit/>
          </a:bodyPr>
          <a:lstStyle/>
          <a:p>
            <a:r>
              <a:rPr lang="en-US" sz="2800" b="1" dirty="0">
                <a:effectLst/>
                <a:latin typeface="Times" panose="02020603050405020304" pitchFamily="18" charset="0"/>
                <a:ea typeface="MS Mincho" panose="02020609040205080304" pitchFamily="49" charset="-128"/>
                <a:cs typeface="Times New Roman" panose="02020603050405020304" pitchFamily="18" charset="0"/>
              </a:rPr>
              <a:t> </a:t>
            </a:r>
            <a:endParaRPr lang="en-US" sz="2400" dirty="0">
              <a:effectLst/>
              <a:latin typeface="Times" panose="02020603050405020304" pitchFamily="18" charset="0"/>
              <a:ea typeface="MS Mincho" panose="02020609040205080304" pitchFamily="49" charset="-128"/>
              <a:cs typeface="Times New Roman" panose="02020603050405020304" pitchFamily="18" charset="0"/>
            </a:endParaRPr>
          </a:p>
          <a:p>
            <a:pPr>
              <a:spcAft>
                <a:spcPts val="300"/>
              </a:spcAft>
            </a:pPr>
            <a:r>
              <a:rPr lang="en-US" sz="1400" dirty="0">
                <a:latin typeface="Times" panose="02020603050405020304" pitchFamily="18" charset="0"/>
                <a:ea typeface="MS Mincho" panose="02020609040205080304" pitchFamily="49" charset="-128"/>
                <a:cs typeface="Times New Roman" panose="02020603050405020304" pitchFamily="18" charset="0"/>
              </a:rPr>
              <a:t>Subscriptions Receivable: ($1,400,000 – $560,000 = $840,000)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95972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EF8FAEF-FECF-4439-85B1-74195E54E5E6}"/>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288744A3-2AA3-41AA-810B-D15782630A42}"/>
              </a:ext>
            </a:extLst>
          </p:cNvPr>
          <p:cNvSpPr/>
          <p:nvPr/>
        </p:nvSpPr>
        <p:spPr>
          <a:xfrm>
            <a:off x="2392505" y="0"/>
            <a:ext cx="7620997"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Example of Stock Sale on Installment,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3075757B-E259-4AB2-A8D2-50FE4D34EC22}"/>
              </a:ext>
            </a:extLst>
          </p:cNvPr>
          <p:cNvSpPr/>
          <p:nvPr/>
        </p:nvSpPr>
        <p:spPr>
          <a:xfrm>
            <a:off x="723089" y="766572"/>
            <a:ext cx="11809379" cy="646331"/>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 On October 10, the remaining subscribers pay the balance due.  Stock is issued to these investors.</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0E5470CB-D166-41CF-8585-4260B5584912}"/>
              </a:ext>
            </a:extLst>
          </p:cNvPr>
          <p:cNvGraphicFramePr>
            <a:graphicFrameLocks noGrp="1"/>
          </p:cNvGraphicFramePr>
          <p:nvPr>
            <p:extLst>
              <p:ext uri="{D42A27DB-BD31-4B8C-83A1-F6EECF244321}">
                <p14:modId xmlns:p14="http://schemas.microsoft.com/office/powerpoint/2010/main" val="915392902"/>
              </p:ext>
            </p:extLst>
          </p:nvPr>
        </p:nvGraphicFramePr>
        <p:xfrm>
          <a:off x="1857983" y="1818983"/>
          <a:ext cx="7315198" cy="1066800"/>
        </p:xfrm>
        <a:graphic>
          <a:graphicData uri="http://schemas.openxmlformats.org/drawingml/2006/table">
            <a:tbl>
              <a:tblPr firstRow="1" firstCol="1" bandRow="1">
                <a:tableStyleId>{5C22544A-7EE6-4342-B048-85BDC9FD1C3A}</a:tableStyleId>
              </a:tblPr>
              <a:tblGrid>
                <a:gridCol w="807195">
                  <a:extLst>
                    <a:ext uri="{9D8B030D-6E8A-4147-A177-3AD203B41FA5}">
                      <a16:colId xmlns:a16="http://schemas.microsoft.com/office/drawing/2014/main" val="3200477919"/>
                    </a:ext>
                  </a:extLst>
                </a:gridCol>
                <a:gridCol w="3670491">
                  <a:extLst>
                    <a:ext uri="{9D8B030D-6E8A-4147-A177-3AD203B41FA5}">
                      <a16:colId xmlns:a16="http://schemas.microsoft.com/office/drawing/2014/main" val="3075115998"/>
                    </a:ext>
                  </a:extLst>
                </a:gridCol>
                <a:gridCol w="1418195">
                  <a:extLst>
                    <a:ext uri="{9D8B030D-6E8A-4147-A177-3AD203B41FA5}">
                      <a16:colId xmlns:a16="http://schemas.microsoft.com/office/drawing/2014/main" val="3229940449"/>
                    </a:ext>
                  </a:extLst>
                </a:gridCol>
                <a:gridCol w="1419317">
                  <a:extLst>
                    <a:ext uri="{9D8B030D-6E8A-4147-A177-3AD203B41FA5}">
                      <a16:colId xmlns:a16="http://schemas.microsoft.com/office/drawing/2014/main" val="2698627845"/>
                    </a:ext>
                  </a:extLst>
                </a:gridCol>
              </a:tblGrid>
              <a:tr h="0">
                <a:tc>
                  <a:txBody>
                    <a:bodyPr/>
                    <a:lstStyle/>
                    <a:p>
                      <a:pPr marL="0" marR="0" algn="ctr">
                        <a:spcBef>
                          <a:spcPts val="0"/>
                        </a:spcBef>
                        <a:spcAft>
                          <a:spcPts val="0"/>
                        </a:spcAft>
                      </a:pPr>
                      <a:r>
                        <a:rPr lang="en-US" sz="1400" b="0">
                          <a:solidFill>
                            <a:schemeClr val="tx1"/>
                          </a:solidFill>
                          <a:effectLst/>
                        </a:rPr>
                        <a:t>10/10</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b="0">
                          <a:solidFill>
                            <a:schemeClr val="tx1"/>
                          </a:solidFill>
                          <a:effectLst/>
                        </a:rPr>
                        <a:t>Cash</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b="0" dirty="0">
                          <a:solidFill>
                            <a:schemeClr val="tx1"/>
                          </a:solidFill>
                          <a:effectLst/>
                        </a:rPr>
                        <a:t>840,000</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4239613617"/>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a:effectLst/>
                        </a:rPr>
                        <a:t>           Subscriptions Receivable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a:effectLst/>
                        </a:rPr>
                        <a:t>840,000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788561235"/>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964545610"/>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dirty="0">
                          <a:effectLst/>
                        </a:rPr>
                        <a:t>Common Stock Subscribed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a:effectLst/>
                        </a:rPr>
                        <a:t>6,000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869160113"/>
                  </a:ext>
                </a:extLst>
              </a:tr>
              <a:tr h="0">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dirty="0">
                          <a:effectLst/>
                        </a:rPr>
                        <a:t>     Common Stock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dirty="0">
                          <a:effectLst/>
                        </a:rPr>
                        <a:t>6,000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965901035"/>
                  </a:ext>
                </a:extLst>
              </a:tr>
            </a:tbl>
          </a:graphicData>
        </a:graphic>
      </p:graphicFrame>
      <p:graphicFrame>
        <p:nvGraphicFramePr>
          <p:cNvPr id="6" name="Table 5">
            <a:extLst>
              <a:ext uri="{FF2B5EF4-FFF2-40B4-BE49-F238E27FC236}">
                <a16:creationId xmlns:a16="http://schemas.microsoft.com/office/drawing/2014/main" id="{EAA82DEB-D09B-480D-85F3-2D5E86BBF69B}"/>
              </a:ext>
            </a:extLst>
          </p:cNvPr>
          <p:cNvGraphicFramePr>
            <a:graphicFrameLocks noGrp="1"/>
          </p:cNvGraphicFramePr>
          <p:nvPr>
            <p:extLst>
              <p:ext uri="{D42A27DB-BD31-4B8C-83A1-F6EECF244321}">
                <p14:modId xmlns:p14="http://schemas.microsoft.com/office/powerpoint/2010/main" val="2212791179"/>
              </p:ext>
            </p:extLst>
          </p:nvPr>
        </p:nvGraphicFramePr>
        <p:xfrm>
          <a:off x="1857983" y="3709990"/>
          <a:ext cx="7315199" cy="1706880"/>
        </p:xfrm>
        <a:graphic>
          <a:graphicData uri="http://schemas.openxmlformats.org/drawingml/2006/table">
            <a:tbl>
              <a:tblPr firstRow="1" firstCol="1" bandRow="1">
                <a:tableStyleId>{2D5ABB26-0587-4C30-8999-92F81FD0307C}</a:tableStyleId>
              </a:tblPr>
              <a:tblGrid>
                <a:gridCol w="282031">
                  <a:extLst>
                    <a:ext uri="{9D8B030D-6E8A-4147-A177-3AD203B41FA5}">
                      <a16:colId xmlns:a16="http://schemas.microsoft.com/office/drawing/2014/main" val="17968209"/>
                    </a:ext>
                  </a:extLst>
                </a:gridCol>
                <a:gridCol w="1480667">
                  <a:extLst>
                    <a:ext uri="{9D8B030D-6E8A-4147-A177-3AD203B41FA5}">
                      <a16:colId xmlns:a16="http://schemas.microsoft.com/office/drawing/2014/main" val="1215502460"/>
                    </a:ext>
                  </a:extLst>
                </a:gridCol>
                <a:gridCol w="1238785">
                  <a:extLst>
                    <a:ext uri="{9D8B030D-6E8A-4147-A177-3AD203B41FA5}">
                      <a16:colId xmlns:a16="http://schemas.microsoft.com/office/drawing/2014/main" val="4266655856"/>
                    </a:ext>
                  </a:extLst>
                </a:gridCol>
                <a:gridCol w="1228993">
                  <a:extLst>
                    <a:ext uri="{9D8B030D-6E8A-4147-A177-3AD203B41FA5}">
                      <a16:colId xmlns:a16="http://schemas.microsoft.com/office/drawing/2014/main" val="1410502950"/>
                    </a:ext>
                  </a:extLst>
                </a:gridCol>
                <a:gridCol w="1410159">
                  <a:extLst>
                    <a:ext uri="{9D8B030D-6E8A-4147-A177-3AD203B41FA5}">
                      <a16:colId xmlns:a16="http://schemas.microsoft.com/office/drawing/2014/main" val="2164226884"/>
                    </a:ext>
                  </a:extLst>
                </a:gridCol>
                <a:gridCol w="1410159">
                  <a:extLst>
                    <a:ext uri="{9D8B030D-6E8A-4147-A177-3AD203B41FA5}">
                      <a16:colId xmlns:a16="http://schemas.microsoft.com/office/drawing/2014/main" val="1827624128"/>
                    </a:ext>
                  </a:extLst>
                </a:gridCol>
                <a:gridCol w="264405">
                  <a:extLst>
                    <a:ext uri="{9D8B030D-6E8A-4147-A177-3AD203B41FA5}">
                      <a16:colId xmlns:a16="http://schemas.microsoft.com/office/drawing/2014/main" val="3897009404"/>
                    </a:ext>
                  </a:extLst>
                </a:gridCol>
              </a:tblGrid>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gridSpan="5">
                  <a:txBody>
                    <a:bodyPr/>
                    <a:lstStyle/>
                    <a:p>
                      <a:pPr marL="0" marR="0" algn="ctr">
                        <a:spcBef>
                          <a:spcPts val="300"/>
                        </a:spcBef>
                        <a:spcAft>
                          <a:spcPts val="0"/>
                        </a:spcAft>
                      </a:pPr>
                      <a:r>
                        <a:rPr lang="en-US" sz="1400" dirty="0">
                          <a:effectLst/>
                        </a:rPr>
                        <a:t>Stockholders' Equity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159488173"/>
                  </a:ext>
                </a:extLst>
              </a:tr>
              <a:tr h="154305">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5">
                  <a:txBody>
                    <a:bodyPr/>
                    <a:lstStyle/>
                    <a:p>
                      <a:pPr marL="0" marR="0">
                        <a:spcBef>
                          <a:spcPts val="0"/>
                        </a:spcBef>
                        <a:spcAft>
                          <a:spcPts val="0"/>
                        </a:spcAft>
                      </a:pPr>
                      <a:r>
                        <a:rPr lang="en-US" sz="1400" dirty="0">
                          <a:effectLst/>
                        </a:rPr>
                        <a:t>Paid-in capital</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8889159"/>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Common stock...................................................</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400" dirty="0">
                          <a:effectLst/>
                        </a:rPr>
                        <a:t>$      10,000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815328017"/>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Paid-in capital in excess of par, common..........</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400" dirty="0">
                          <a:effectLst/>
                        </a:rPr>
                        <a:t>  </a:t>
                      </a:r>
                      <a:r>
                        <a:rPr lang="en-US" sz="1400" u="sng" dirty="0">
                          <a:effectLst/>
                        </a:rPr>
                        <a:t>1,990,000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650607011"/>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Total paid-in capital......................................</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$ 2,000,000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40868607"/>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Retained earnings.................................................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u="sng" dirty="0">
                          <a:effectLst/>
                        </a:rPr>
                        <a:t>  XXX</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86861745"/>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Total stockholders' equity..........................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u="sng" dirty="0">
                          <a:effectLst/>
                        </a:rPr>
                        <a:t>$XXX</a:t>
                      </a:r>
                      <a:endParaRPr lang="en-US" sz="1400" u="sng"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05780303"/>
                  </a:ext>
                </a:extLst>
              </a:tr>
              <a:tr h="9144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0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4278515"/>
                  </a:ext>
                </a:extLst>
              </a:tr>
            </a:tbl>
          </a:graphicData>
        </a:graphic>
      </p:graphicFrame>
      <p:cxnSp>
        <p:nvCxnSpPr>
          <p:cNvPr id="8" name="Straight Connector 7">
            <a:extLst>
              <a:ext uri="{FF2B5EF4-FFF2-40B4-BE49-F238E27FC236}">
                <a16:creationId xmlns:a16="http://schemas.microsoft.com/office/drawing/2014/main" id="{91581880-C1D6-4023-9BBB-49E0E12B59EF}"/>
              </a:ext>
            </a:extLst>
          </p:cNvPr>
          <p:cNvCxnSpPr/>
          <p:nvPr/>
        </p:nvCxnSpPr>
        <p:spPr>
          <a:xfrm>
            <a:off x="8482519" y="5214023"/>
            <a:ext cx="398834"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10771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D486B82-64F5-419B-BC2F-F76FD6DB11B8}"/>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8A9C5D44-EBC8-4C88-BE30-EF00748BB52B}"/>
              </a:ext>
            </a:extLst>
          </p:cNvPr>
          <p:cNvSpPr/>
          <p:nvPr/>
        </p:nvSpPr>
        <p:spPr>
          <a:xfrm>
            <a:off x="4897890" y="248215"/>
            <a:ext cx="2590774"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Cash Dividends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F6246E08-896C-4077-BBC1-38A14F013A45}"/>
              </a:ext>
            </a:extLst>
          </p:cNvPr>
          <p:cNvSpPr/>
          <p:nvPr/>
        </p:nvSpPr>
        <p:spPr>
          <a:xfrm>
            <a:off x="1838527" y="1032430"/>
            <a:ext cx="10466962" cy="5062924"/>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 A cash dividend is a distribution of cash from a corporation to its stockholders.</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Before the stockholders can receive dividends, three requirements must be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satisfied:</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1) The board of directors must vote to approve a dividend.</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2) The balance in the retained earnings account must equal or exceed the amount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of dividend to be paid, because retained earnings is reduced by dividends.</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3) The corporation must have sufficient cash to pay the dividend.</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On the date that a board of directors declares a dividend, the dividend becomes</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 liability and must be recorded.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 dividend is not an expense.  It is simply a distribution of cash to stockholders.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a:spcAft>
                <a:spcPts val="300"/>
              </a:spcAft>
            </a:pPr>
            <a:r>
              <a:rPr lang="en-US" sz="1600" dirty="0">
                <a:effectLst/>
                <a:latin typeface="Times" panose="02020603050405020304" pitchFamily="18" charset="0"/>
                <a:ea typeface="MS Mincho" panose="02020609040205080304" pitchFamily="49" charset="-128"/>
                <a:cs typeface="Times New Roman" panose="02020603050405020304" pitchFamily="18" charset="0"/>
              </a:rPr>
              <a:t> </a:t>
            </a:r>
          </a:p>
          <a:p>
            <a:pPr>
              <a:spcAft>
                <a:spcPts val="300"/>
              </a:spcAft>
            </a:pPr>
            <a:r>
              <a:rPr lang="en-US" b="1" dirty="0">
                <a:latin typeface="Times" panose="02020603050405020304" pitchFamily="18" charset="0"/>
                <a:ea typeface="MS Mincho" panose="02020609040205080304" pitchFamily="49" charset="-128"/>
                <a:cs typeface="Times New Roman" panose="02020603050405020304" pitchFamily="18" charset="0"/>
              </a:rPr>
              <a:t>• Dividends are typically paid quarterly although other periods are also used.</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br>
              <a:rPr lang="en-US" sz="1600" dirty="0">
                <a:effectLst/>
                <a:latin typeface="Times" panose="02020603050405020304" pitchFamily="18" charset="0"/>
                <a:ea typeface="MS Mincho" panose="02020609040205080304" pitchFamily="49" charset="-128"/>
                <a:cs typeface="Times New Roman" panose="02020603050405020304" pitchFamily="18" charset="0"/>
              </a:rPr>
            </a:br>
            <a:r>
              <a:rPr lang="en-US" sz="1600" dirty="0">
                <a:effectLst/>
                <a:latin typeface="Times" panose="02020603050405020304" pitchFamily="18" charset="0"/>
                <a:ea typeface="MS Mincho" panose="02020609040205080304" pitchFamily="49" charset="-128"/>
                <a:cs typeface="Times New Roman" panose="02020603050405020304" pitchFamily="18" charset="0"/>
              </a:rPr>
              <a:t> </a:t>
            </a:r>
          </a:p>
        </p:txBody>
      </p:sp>
    </p:spTree>
    <p:extLst>
      <p:ext uri="{BB962C8B-B14F-4D97-AF65-F5344CB8AC3E}">
        <p14:creationId xmlns:p14="http://schemas.microsoft.com/office/powerpoint/2010/main" val="26900304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CBF8FC2-531B-45F1-9EF4-C3838C64698C}"/>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9D35087E-54A9-471C-933B-010A0AABC1F3}"/>
              </a:ext>
            </a:extLst>
          </p:cNvPr>
          <p:cNvSpPr/>
          <p:nvPr/>
        </p:nvSpPr>
        <p:spPr>
          <a:xfrm>
            <a:off x="4438202" y="248215"/>
            <a:ext cx="3028393" cy="523220"/>
          </a:xfrm>
          <a:prstGeom prst="rect">
            <a:avLst/>
          </a:prstGeom>
        </p:spPr>
        <p:txBody>
          <a:bodyPr wrap="none">
            <a:spAutoFit/>
          </a:bodyPr>
          <a:lstStyle/>
          <a:p>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Dividend Example</a:t>
            </a:r>
            <a:endParaRPr lang="en-US" sz="2800" dirty="0">
              <a:solidFill>
                <a:schemeClr val="accent1">
                  <a:lumMod val="50000"/>
                </a:schemeClr>
              </a:solidFill>
            </a:endParaRPr>
          </a:p>
        </p:txBody>
      </p:sp>
      <p:sp>
        <p:nvSpPr>
          <p:cNvPr id="4" name="Rectangle 3">
            <a:extLst>
              <a:ext uri="{FF2B5EF4-FFF2-40B4-BE49-F238E27FC236}">
                <a16:creationId xmlns:a16="http://schemas.microsoft.com/office/drawing/2014/main" id="{FD94C8C0-1AB3-4115-8B21-A908CFE8A12E}"/>
              </a:ext>
            </a:extLst>
          </p:cNvPr>
          <p:cNvSpPr/>
          <p:nvPr/>
        </p:nvSpPr>
        <p:spPr>
          <a:xfrm>
            <a:off x="943584" y="992620"/>
            <a:ext cx="10515600" cy="646331"/>
          </a:xfrm>
          <a:prstGeom prst="rect">
            <a:avLst/>
          </a:prstGeom>
        </p:spPr>
        <p:txBody>
          <a:bodyPr wrap="square">
            <a:spAutoFit/>
          </a:bodyPr>
          <a:lstStyle/>
          <a:p>
            <a:pPr marL="117475" indent="-117475"/>
            <a:r>
              <a:rPr lang="en-US" b="1" dirty="0">
                <a:latin typeface="Times" panose="02020603050405020304" pitchFamily="18" charset="0"/>
                <a:ea typeface="MS Mincho" panose="02020609040205080304" pitchFamily="49" charset="-128"/>
                <a:cs typeface="Times New Roman" panose="02020603050405020304" pitchFamily="18" charset="0"/>
              </a:rPr>
              <a:t>• On March 3 Nguyen Corporation declared a $500,000 dividend payable to owners of its common stock.  The dividend was paid on May 1.</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F6CDEE87-F61E-4EA4-9BE6-9352BC5500C9}"/>
              </a:ext>
            </a:extLst>
          </p:cNvPr>
          <p:cNvGraphicFramePr>
            <a:graphicFrameLocks noGrp="1"/>
          </p:cNvGraphicFramePr>
          <p:nvPr>
            <p:extLst>
              <p:ext uri="{D42A27DB-BD31-4B8C-83A1-F6EECF244321}">
                <p14:modId xmlns:p14="http://schemas.microsoft.com/office/powerpoint/2010/main" val="3120254440"/>
              </p:ext>
            </p:extLst>
          </p:nvPr>
        </p:nvGraphicFramePr>
        <p:xfrm>
          <a:off x="2655651" y="2362200"/>
          <a:ext cx="6270311" cy="1066800"/>
        </p:xfrm>
        <a:graphic>
          <a:graphicData uri="http://schemas.openxmlformats.org/drawingml/2006/table">
            <a:tbl>
              <a:tblPr firstRow="1" firstCol="1" bandRow="1">
                <a:tableStyleId>{5C22544A-7EE6-4342-B048-85BDC9FD1C3A}</a:tableStyleId>
              </a:tblPr>
              <a:tblGrid>
                <a:gridCol w="549872">
                  <a:extLst>
                    <a:ext uri="{9D8B030D-6E8A-4147-A177-3AD203B41FA5}">
                      <a16:colId xmlns:a16="http://schemas.microsoft.com/office/drawing/2014/main" val="2029081858"/>
                    </a:ext>
                  </a:extLst>
                </a:gridCol>
                <a:gridCol w="3226308">
                  <a:extLst>
                    <a:ext uri="{9D8B030D-6E8A-4147-A177-3AD203B41FA5}">
                      <a16:colId xmlns:a16="http://schemas.microsoft.com/office/drawing/2014/main" val="165731953"/>
                    </a:ext>
                  </a:extLst>
                </a:gridCol>
                <a:gridCol w="1246573">
                  <a:extLst>
                    <a:ext uri="{9D8B030D-6E8A-4147-A177-3AD203B41FA5}">
                      <a16:colId xmlns:a16="http://schemas.microsoft.com/office/drawing/2014/main" val="1693277968"/>
                    </a:ext>
                  </a:extLst>
                </a:gridCol>
                <a:gridCol w="1247558">
                  <a:extLst>
                    <a:ext uri="{9D8B030D-6E8A-4147-A177-3AD203B41FA5}">
                      <a16:colId xmlns:a16="http://schemas.microsoft.com/office/drawing/2014/main" val="1559181083"/>
                    </a:ext>
                  </a:extLst>
                </a:gridCol>
              </a:tblGrid>
              <a:tr h="0">
                <a:tc>
                  <a:txBody>
                    <a:bodyPr/>
                    <a:lstStyle/>
                    <a:p>
                      <a:pPr marL="0" marR="0" algn="ctr">
                        <a:spcBef>
                          <a:spcPts val="0"/>
                        </a:spcBef>
                        <a:spcAft>
                          <a:spcPts val="0"/>
                        </a:spcAft>
                      </a:pPr>
                      <a:r>
                        <a:rPr lang="en-US" sz="1400" b="0">
                          <a:solidFill>
                            <a:schemeClr val="tx1"/>
                          </a:solidFill>
                          <a:effectLst/>
                        </a:rPr>
                        <a:t>3/3</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b="0">
                          <a:solidFill>
                            <a:schemeClr val="tx1"/>
                          </a:solidFill>
                          <a:effectLst/>
                        </a:rPr>
                        <a:t>Retained Earnings</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b="0">
                          <a:solidFill>
                            <a:schemeClr val="tx1"/>
                          </a:solidFill>
                          <a:effectLst/>
                        </a:rPr>
                        <a:t>500,000</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b="0" dirty="0">
                          <a:solidFill>
                            <a:schemeClr val="tx1"/>
                          </a:solidFill>
                          <a:effectLst/>
                        </a:rPr>
                        <a:t> </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391088963"/>
                  </a:ext>
                </a:extLst>
              </a:tr>
              <a:tr h="0">
                <a:tc>
                  <a:txBody>
                    <a:bodyPr/>
                    <a:lstStyle/>
                    <a:p>
                      <a:pPr marL="0" marR="0" algn="ctr">
                        <a:spcBef>
                          <a:spcPts val="0"/>
                        </a:spcBef>
                        <a:spcAft>
                          <a:spcPts val="0"/>
                        </a:spcAft>
                      </a:pPr>
                      <a:r>
                        <a:rPr lang="en-US" sz="1400" b="0">
                          <a:solidFill>
                            <a:schemeClr val="tx1"/>
                          </a:solidFill>
                          <a:effectLst/>
                        </a:rPr>
                        <a:t> </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b="0">
                          <a:solidFill>
                            <a:schemeClr val="tx1"/>
                          </a:solidFill>
                          <a:effectLst/>
                        </a:rPr>
                        <a:t>           Dividends Payable</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b="0">
                          <a:solidFill>
                            <a:schemeClr val="tx1"/>
                          </a:solidFill>
                          <a:effectLst/>
                        </a:rPr>
                        <a:t> </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b="0" dirty="0">
                          <a:solidFill>
                            <a:schemeClr val="tx1"/>
                          </a:solidFill>
                          <a:effectLst/>
                        </a:rPr>
                        <a:t>500,000</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434943042"/>
                  </a:ext>
                </a:extLst>
              </a:tr>
              <a:tr h="0">
                <a:tc>
                  <a:txBody>
                    <a:bodyPr/>
                    <a:lstStyle/>
                    <a:p>
                      <a:pPr marL="0" marR="0" algn="ctr">
                        <a:spcBef>
                          <a:spcPts val="0"/>
                        </a:spcBef>
                        <a:spcAft>
                          <a:spcPts val="0"/>
                        </a:spcAft>
                      </a:pPr>
                      <a:r>
                        <a:rPr lang="en-US" sz="1400" b="0">
                          <a:solidFill>
                            <a:schemeClr val="tx1"/>
                          </a:solidFill>
                          <a:effectLst/>
                        </a:rPr>
                        <a:t> </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b="0">
                          <a:solidFill>
                            <a:schemeClr val="tx1"/>
                          </a:solidFill>
                          <a:effectLst/>
                        </a:rPr>
                        <a:t> </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b="0">
                          <a:solidFill>
                            <a:schemeClr val="tx1"/>
                          </a:solidFill>
                          <a:effectLst/>
                        </a:rPr>
                        <a:t> </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b="0" dirty="0">
                          <a:solidFill>
                            <a:schemeClr val="tx1"/>
                          </a:solidFill>
                          <a:effectLst/>
                        </a:rPr>
                        <a:t> </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510242077"/>
                  </a:ext>
                </a:extLst>
              </a:tr>
              <a:tr h="0">
                <a:tc>
                  <a:txBody>
                    <a:bodyPr/>
                    <a:lstStyle/>
                    <a:p>
                      <a:pPr marL="0" marR="0" algn="ctr">
                        <a:spcBef>
                          <a:spcPts val="0"/>
                        </a:spcBef>
                        <a:spcAft>
                          <a:spcPts val="0"/>
                        </a:spcAft>
                      </a:pPr>
                      <a:r>
                        <a:rPr lang="en-US" sz="1400" b="0">
                          <a:solidFill>
                            <a:schemeClr val="tx1"/>
                          </a:solidFill>
                          <a:effectLst/>
                        </a:rPr>
                        <a:t>5/1</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b="0" dirty="0">
                          <a:solidFill>
                            <a:schemeClr val="tx1"/>
                          </a:solidFill>
                          <a:effectLst/>
                        </a:rPr>
                        <a:t> Dividends Payable</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b="0">
                          <a:solidFill>
                            <a:schemeClr val="tx1"/>
                          </a:solidFill>
                          <a:effectLst/>
                        </a:rPr>
                        <a:t>       500,000</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b="0" dirty="0">
                          <a:solidFill>
                            <a:schemeClr val="tx1"/>
                          </a:solidFill>
                          <a:effectLst/>
                        </a:rPr>
                        <a:t> </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533203314"/>
                  </a:ext>
                </a:extLst>
              </a:tr>
              <a:tr h="0">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dirty="0">
                          <a:effectLst/>
                        </a:rPr>
                        <a:t>           Cash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dirty="0">
                          <a:effectLst/>
                        </a:rPr>
                        <a:t>500,000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547402679"/>
                  </a:ext>
                </a:extLst>
              </a:tr>
            </a:tbl>
          </a:graphicData>
        </a:graphic>
      </p:graphicFrame>
      <p:sp>
        <p:nvSpPr>
          <p:cNvPr id="6" name="Rectangle 5">
            <a:extLst>
              <a:ext uri="{FF2B5EF4-FFF2-40B4-BE49-F238E27FC236}">
                <a16:creationId xmlns:a16="http://schemas.microsoft.com/office/drawing/2014/main" id="{EE6C29AA-1C43-4BBA-9052-E26102277ADA}"/>
              </a:ext>
            </a:extLst>
          </p:cNvPr>
          <p:cNvSpPr/>
          <p:nvPr/>
        </p:nvSpPr>
        <p:spPr>
          <a:xfrm>
            <a:off x="1031133" y="3857715"/>
            <a:ext cx="9698476" cy="923330"/>
          </a:xfrm>
          <a:prstGeom prst="rect">
            <a:avLst/>
          </a:prstGeom>
        </p:spPr>
        <p:txBody>
          <a:bodyPr wrap="square">
            <a:spAutoFit/>
          </a:bodyPr>
          <a:lstStyle/>
          <a:p>
            <a:pPr marL="574675" indent="-574675"/>
            <a:r>
              <a:rPr lang="en-US" dirty="0">
                <a:latin typeface="Times" panose="02020603050405020304" pitchFamily="18" charset="0"/>
                <a:ea typeface="MS Mincho" panose="02020609040205080304" pitchFamily="49" charset="-128"/>
                <a:cs typeface="Times New Roman" panose="02020603050405020304" pitchFamily="18" charset="0"/>
              </a:rPr>
              <a:t>Note: Instead of debiting Retained Earnings, some companies debit a “Dividends” account that acts as an offset to Retained Earnings.</a:t>
            </a:r>
            <a:endParaRPr lang="en-US" sz="2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2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881839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8CC4A-4AB1-4EE6-B618-9A3741AB6F85}"/>
              </a:ext>
            </a:extLst>
          </p:cNvPr>
          <p:cNvSpPr>
            <a:spLocks noGrp="1"/>
          </p:cNvSpPr>
          <p:nvPr>
            <p:ph type="title"/>
          </p:nvPr>
        </p:nvSpPr>
        <p:spPr>
          <a:xfrm>
            <a:off x="702734" y="2371725"/>
            <a:ext cx="10515600" cy="1325563"/>
          </a:xfrm>
        </p:spPr>
        <p:txBody>
          <a:bodyPr/>
          <a:lstStyle/>
          <a:p>
            <a:pPr algn="ctr"/>
            <a:r>
              <a:rPr lang="en-US" b="1" dirty="0"/>
              <a:t>Learning Goal 29</a:t>
            </a:r>
            <a:br>
              <a:rPr lang="en-US" dirty="0"/>
            </a:br>
            <a:endParaRPr lang="en-US" dirty="0"/>
          </a:p>
        </p:txBody>
      </p:sp>
      <p:sp>
        <p:nvSpPr>
          <p:cNvPr id="3" name="Footer Placeholder 2">
            <a:extLst>
              <a:ext uri="{FF2B5EF4-FFF2-40B4-BE49-F238E27FC236}">
                <a16:creationId xmlns:a16="http://schemas.microsoft.com/office/drawing/2014/main" id="{7E66E48D-56E4-4459-B870-B64EE8AEDE8A}"/>
              </a:ext>
            </a:extLst>
          </p:cNvPr>
          <p:cNvSpPr>
            <a:spLocks noGrp="1"/>
          </p:cNvSpPr>
          <p:nvPr>
            <p:ph type="ftr" sz="quarter" idx="11"/>
          </p:nvPr>
        </p:nvSpPr>
        <p:spPr/>
        <p:txBody>
          <a:bodyPr/>
          <a:lstStyle/>
          <a:p>
            <a:r>
              <a:rPr lang="en-US" dirty="0"/>
              <a:t>© Copyright 2018 Worthy and James Publishing</a:t>
            </a:r>
          </a:p>
        </p:txBody>
      </p:sp>
    </p:spTree>
    <p:extLst>
      <p:ext uri="{BB962C8B-B14F-4D97-AF65-F5344CB8AC3E}">
        <p14:creationId xmlns:p14="http://schemas.microsoft.com/office/powerpoint/2010/main" val="37819261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0190A78-33A4-4F37-A444-C5496E5D708A}"/>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88A3DB59-BB4C-4DDD-BCDB-984B090F2719}"/>
              </a:ext>
            </a:extLst>
          </p:cNvPr>
          <p:cNvSpPr/>
          <p:nvPr/>
        </p:nvSpPr>
        <p:spPr>
          <a:xfrm>
            <a:off x="4733793" y="335764"/>
            <a:ext cx="2529860"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Dividend Dates</a:t>
            </a:r>
            <a:endParaRPr lang="en-US" sz="2800" b="1"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47D672C9-8AEC-4D9B-9271-CCD2C90602C6}"/>
              </a:ext>
            </a:extLst>
          </p:cNvPr>
          <p:cNvSpPr/>
          <p:nvPr/>
        </p:nvSpPr>
        <p:spPr>
          <a:xfrm>
            <a:off x="1157591" y="1443841"/>
            <a:ext cx="10175132" cy="3970318"/>
          </a:xfrm>
          <a:prstGeom prst="rect">
            <a:avLst/>
          </a:prstGeom>
        </p:spPr>
        <p:txBody>
          <a:bodyPr wrap="square">
            <a:spAutoFit/>
          </a:bodyPr>
          <a:lstStyle/>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Declaration date: The date the dividend is declared by the board of directors.  The dividend becomes a liability on this date.</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Date of record: The date by which an investor must be officially recorded as an owner of the stock in order to receive a dividend.</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Ex-dividend date: The date </a:t>
            </a:r>
            <a:r>
              <a:rPr lang="en-US" b="1" u="sng" dirty="0">
                <a:latin typeface="Times" panose="02020603050405020304" pitchFamily="18" charset="0"/>
                <a:ea typeface="MS Mincho" panose="02020609040205080304" pitchFamily="49" charset="-128"/>
                <a:cs typeface="Times New Roman" panose="02020603050405020304" pitchFamily="18" charset="0"/>
              </a:rPr>
              <a:t>before</a:t>
            </a:r>
            <a:r>
              <a:rPr lang="en-US" b="1" dirty="0">
                <a:latin typeface="Times" panose="02020603050405020304" pitchFamily="18" charset="0"/>
                <a:ea typeface="MS Mincho" panose="02020609040205080304" pitchFamily="49" charset="-128"/>
                <a:cs typeface="Times New Roman" panose="02020603050405020304" pitchFamily="18" charset="0"/>
              </a:rPr>
              <a:t> which the stock must be purchased in order to receive a dividend.  The ex-dividend date is typically several days before the date of record to allow time for the ownership to be recorded.</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Payment date: The date that a dividend is paid.</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br>
              <a:rPr lang="en-US" b="1" dirty="0">
                <a:latin typeface="Times" panose="02020603050405020304" pitchFamily="18" charset="0"/>
                <a:ea typeface="MS Mincho" panose="02020609040205080304" pitchFamily="49" charset="-128"/>
                <a:cs typeface="Times New Roman" panose="02020603050405020304" pitchFamily="18" charset="0"/>
              </a:rPr>
            </a:b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40690659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CE9CF04-8EB0-4A32-9E53-9B746F905A52}"/>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A462EA5E-947B-4335-9635-151DD585C78B}"/>
              </a:ext>
            </a:extLst>
          </p:cNvPr>
          <p:cNvSpPr/>
          <p:nvPr/>
        </p:nvSpPr>
        <p:spPr>
          <a:xfrm>
            <a:off x="4711635" y="209304"/>
            <a:ext cx="2613088"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Preferred Stock</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12A95FF3-EAC1-41F3-9CDD-1D38AA033D7D}"/>
              </a:ext>
            </a:extLst>
          </p:cNvPr>
          <p:cNvSpPr/>
          <p:nvPr/>
        </p:nvSpPr>
        <p:spPr>
          <a:xfrm>
            <a:off x="301557" y="1075627"/>
            <a:ext cx="11890443" cy="5078313"/>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As briefly mentioned, preferred stock is simply a different kind of stock with features designed to appeal to different types of investors than common stock.  There can be a variety of features, but these are most typical:</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Preferred stock has a fixed amount of dividends; it does not usually share in profits beyond this fixed amount.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Preferred stockholders receive their dividends before common stockholders.</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Preferred stock is usually “cumulative”.  This means that unpaid dividends cumulate.  The cumulative amount is called dividends “in arrears”. Although not a required liability, dividends in arrears must be fully paid before</a:t>
            </a: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common stockholders receive dividends.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If a company liquidates, preferred stockholders are paid before common stockholders; however, in practice this is usually of little or no value.  This is because often there is no cash remaining after creditors are paid.</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Typically preferred stock does not have voting rights.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br>
              <a:rPr lang="en-US" b="1" dirty="0">
                <a:latin typeface="Times" panose="02020603050405020304" pitchFamily="18" charset="0"/>
                <a:ea typeface="MS Mincho" panose="02020609040205080304" pitchFamily="49" charset="-128"/>
                <a:cs typeface="Times New Roman" panose="02020603050405020304" pitchFamily="18" charset="0"/>
              </a:rPr>
            </a:b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8203409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29EE2D8-321C-430B-A575-3B7207ECBDF3}"/>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AB1A8209-4607-4AE0-8215-D5EF880D9C7D}"/>
              </a:ext>
            </a:extLst>
          </p:cNvPr>
          <p:cNvSpPr/>
          <p:nvPr/>
        </p:nvSpPr>
        <p:spPr>
          <a:xfrm>
            <a:off x="2978063" y="345491"/>
            <a:ext cx="6235874"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Calculating a Preferred Stock Dividend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26FB0761-0039-435E-9405-8BD9B1FCACBE}"/>
              </a:ext>
            </a:extLst>
          </p:cNvPr>
          <p:cNvSpPr/>
          <p:nvPr/>
        </p:nvSpPr>
        <p:spPr>
          <a:xfrm>
            <a:off x="1935805" y="1275933"/>
            <a:ext cx="12013660" cy="5262979"/>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Preferred dividends are calculated as a percentage of par value or a fixed amount per share.</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sz="1200" dirty="0">
                <a:effectLst/>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1) Example: dividend as a percentage of par value.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ABC Company has issued 50,000 shares of $100 par, 5%preferred stock.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This means that annually the dividend is 5% of total par value.</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50,000 X $100 X .05 = $250,000 dividend paid annually.</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If paid quarterly: $250,000/4 = $62,500</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2) Example: dividend as a fixed amount per share.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XYZ Company has issued 50,000 shares of $100 par, $3 preferred stock.  This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means that annually the dividend is $3 per share for total number of shares.</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50,000 X $3 = $150,000 dividend paid annually.</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If paid quarterly: $150,000 /4 = $37,500</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br>
              <a:rPr lang="en-US" b="1" dirty="0">
                <a:latin typeface="Times" panose="02020603050405020304" pitchFamily="18" charset="0"/>
                <a:ea typeface="MS Mincho" panose="02020609040205080304" pitchFamily="49" charset="-128"/>
                <a:cs typeface="Times New Roman" panose="02020603050405020304" pitchFamily="18" charset="0"/>
              </a:rPr>
            </a:b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3499583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04D8D6D-FB00-4A36-B844-C6C0087F6E3E}"/>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336DC63C-5D62-491E-BE79-BBE27369402A}"/>
              </a:ext>
            </a:extLst>
          </p:cNvPr>
          <p:cNvSpPr/>
          <p:nvPr/>
        </p:nvSpPr>
        <p:spPr>
          <a:xfrm>
            <a:off x="2401647" y="345492"/>
            <a:ext cx="7933455"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Calculating a Preferred Stock Dividend,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1E9D334F-9704-4A4F-9007-6ADD9E94CC98}"/>
              </a:ext>
            </a:extLst>
          </p:cNvPr>
          <p:cNvSpPr/>
          <p:nvPr/>
        </p:nvSpPr>
        <p:spPr>
          <a:xfrm>
            <a:off x="2178995" y="1767006"/>
            <a:ext cx="11225719" cy="3323987"/>
          </a:xfrm>
          <a:prstGeom prst="rect">
            <a:avLst/>
          </a:prstGeom>
        </p:spPr>
        <p:txBody>
          <a:bodyPr wrap="square">
            <a:spAutoFit/>
          </a:bodyPr>
          <a:lstStyle/>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3) Example: preferred dividend in arrears.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DEF Company has issued 80,000 shares of $100 par, 4%cumulative preferred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stock.  Dividends have not been paid for two years.  What is the required current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year payment if common shareholders are to receive dividends?</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Annual preferred dividend: 80,000 X $100 X .04 = $320,000</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Required payment: prior two years and current year:</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$320,000 X 3 = $960,000</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sz="1200" dirty="0">
                <a:effectLst/>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sz="1200" dirty="0">
                <a:effectLst/>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br>
              <a:rPr lang="en-US" sz="1200" dirty="0">
                <a:effectLst/>
                <a:latin typeface="Times" panose="02020603050405020304" pitchFamily="18" charset="0"/>
                <a:ea typeface="MS Mincho" panose="02020609040205080304" pitchFamily="49" charset="-128"/>
                <a:cs typeface="Times New Roman" panose="02020603050405020304" pitchFamily="18" charset="0"/>
              </a:rPr>
            </a:br>
            <a:r>
              <a:rPr lang="en-US" sz="1200" dirty="0">
                <a:effectLst/>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8006113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1A545E3-E440-46BE-B26E-E40B231289BC}"/>
              </a:ext>
            </a:extLst>
          </p:cNvPr>
          <p:cNvSpPr>
            <a:spLocks noGrp="1"/>
          </p:cNvSpPr>
          <p:nvPr>
            <p:ph type="ftr" sz="quarter" idx="11"/>
          </p:nvPr>
        </p:nvSpPr>
        <p:spPr/>
        <p:txBody>
          <a:bodyPr/>
          <a:lstStyle/>
          <a:p>
            <a:r>
              <a:rPr lang="en-US" dirty="0"/>
              <a:t>© Copyright 2018 Worthy and James Publishing</a:t>
            </a:r>
          </a:p>
        </p:txBody>
      </p:sp>
      <p:sp>
        <p:nvSpPr>
          <p:cNvPr id="3" name="Rectangle 2">
            <a:extLst>
              <a:ext uri="{FF2B5EF4-FFF2-40B4-BE49-F238E27FC236}">
                <a16:creationId xmlns:a16="http://schemas.microsoft.com/office/drawing/2014/main" id="{603D863A-A806-498D-815D-7C0AEA55FF11}"/>
              </a:ext>
            </a:extLst>
          </p:cNvPr>
          <p:cNvSpPr/>
          <p:nvPr/>
        </p:nvSpPr>
        <p:spPr>
          <a:xfrm>
            <a:off x="3677332" y="433041"/>
            <a:ext cx="5031891"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Other Preferred Stock Features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619D6B67-42B7-4589-9335-8D013E9612C7}"/>
              </a:ext>
            </a:extLst>
          </p:cNvPr>
          <p:cNvSpPr/>
          <p:nvPr/>
        </p:nvSpPr>
        <p:spPr>
          <a:xfrm>
            <a:off x="1867710" y="1674673"/>
            <a:ext cx="8861898" cy="3785652"/>
          </a:xfrm>
          <a:prstGeom prst="rect">
            <a:avLst/>
          </a:prstGeom>
        </p:spPr>
        <p:txBody>
          <a:bodyPr wrap="square">
            <a:spAutoFit/>
          </a:bodyPr>
          <a:lstStyle/>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Conversion feature: Convertible preferred stock can be converted into common stock based on a ratio of common shares to preferred shares owned.  This is a relatively uncommon feature that adds value to preferred stock.  This is because if the common increases in value, the owners of preferred can switch to common at no cost.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Call feature:  Callable preferred stock allows the issuing company to buy back (“call”) the preferred stock at a fixed price per share after a specified date.  The call price is set around par value, often slightly below.</a:t>
            </a:r>
          </a:p>
          <a:p>
            <a:pPr marL="114300" marR="0" indent="-114300">
              <a:spcBef>
                <a:spcPts val="0"/>
              </a:spcBef>
              <a:spcAft>
                <a:spcPts val="0"/>
              </a:spcAft>
            </a:pPr>
            <a:endParaRPr lang="en-US" b="1" dirty="0">
              <a:latin typeface="Times" panose="02020603050405020304" pitchFamily="18" charset="0"/>
              <a:ea typeface="MS Mincho" panose="02020609040205080304" pitchFamily="49" charset="-128"/>
              <a:cs typeface="Times New Roman" panose="02020603050405020304" pitchFamily="18" charset="0"/>
            </a:endParaRPr>
          </a:p>
          <a:p>
            <a:pPr marL="117475"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This is always a disadvantage to the investor because the fixed price call feature places an upper limit on the value of the preferred stock. Also, the investor is forced to sell the stock because the dividends will stop at certain date.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1125"/>
            <a:br>
              <a:rPr lang="en-US" sz="1200" dirty="0">
                <a:effectLst/>
                <a:latin typeface="Times" panose="02020603050405020304" pitchFamily="18" charset="0"/>
                <a:ea typeface="MS Mincho" panose="02020609040205080304" pitchFamily="49" charset="-128"/>
                <a:cs typeface="Times New Roman" panose="02020603050405020304" pitchFamily="18" charset="0"/>
              </a:rPr>
            </a:br>
            <a:r>
              <a:rPr lang="en-US" sz="1200" dirty="0">
                <a:effectLst/>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8391623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8D526BB-8050-44BA-AB3D-8B524B3F3126}"/>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4973D6DD-6B1A-42B7-ACF4-5D727119624D}"/>
              </a:ext>
            </a:extLst>
          </p:cNvPr>
          <p:cNvSpPr/>
          <p:nvPr/>
        </p:nvSpPr>
        <p:spPr>
          <a:xfrm>
            <a:off x="1507787" y="136525"/>
            <a:ext cx="8356060" cy="954107"/>
          </a:xfrm>
          <a:prstGeom prst="rect">
            <a:avLst/>
          </a:prstGeom>
        </p:spPr>
        <p:txBody>
          <a:bodyPr wrap="squar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Example of Stockholders' Equity With </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Preferred and Common Stock</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E5B6AC91-400A-483F-91C2-0E4EC06581BE}"/>
              </a:ext>
            </a:extLst>
          </p:cNvPr>
          <p:cNvGraphicFramePr>
            <a:graphicFrameLocks noGrp="1"/>
          </p:cNvGraphicFramePr>
          <p:nvPr>
            <p:extLst>
              <p:ext uri="{D42A27DB-BD31-4B8C-83A1-F6EECF244321}">
                <p14:modId xmlns:p14="http://schemas.microsoft.com/office/powerpoint/2010/main" val="2408638457"/>
              </p:ext>
            </p:extLst>
          </p:nvPr>
        </p:nvGraphicFramePr>
        <p:xfrm>
          <a:off x="2402733" y="1486857"/>
          <a:ext cx="7898492" cy="2560320"/>
        </p:xfrm>
        <a:graphic>
          <a:graphicData uri="http://schemas.openxmlformats.org/drawingml/2006/table">
            <a:tbl>
              <a:tblPr firstRow="1" firstCol="1" bandRow="1">
                <a:tableStyleId>{2D5ABB26-0587-4C30-8999-92F81FD0307C}</a:tableStyleId>
              </a:tblPr>
              <a:tblGrid>
                <a:gridCol w="295452">
                  <a:extLst>
                    <a:ext uri="{9D8B030D-6E8A-4147-A177-3AD203B41FA5}">
                      <a16:colId xmlns:a16="http://schemas.microsoft.com/office/drawing/2014/main" val="1391587584"/>
                    </a:ext>
                  </a:extLst>
                </a:gridCol>
                <a:gridCol w="1551123">
                  <a:extLst>
                    <a:ext uri="{9D8B030D-6E8A-4147-A177-3AD203B41FA5}">
                      <a16:colId xmlns:a16="http://schemas.microsoft.com/office/drawing/2014/main" val="1690408353"/>
                    </a:ext>
                  </a:extLst>
                </a:gridCol>
                <a:gridCol w="1297732">
                  <a:extLst>
                    <a:ext uri="{9D8B030D-6E8A-4147-A177-3AD203B41FA5}">
                      <a16:colId xmlns:a16="http://schemas.microsoft.com/office/drawing/2014/main" val="3365377507"/>
                    </a:ext>
                  </a:extLst>
                </a:gridCol>
                <a:gridCol w="1297732">
                  <a:extLst>
                    <a:ext uri="{9D8B030D-6E8A-4147-A177-3AD203B41FA5}">
                      <a16:colId xmlns:a16="http://schemas.microsoft.com/office/drawing/2014/main" val="2659840660"/>
                    </a:ext>
                  </a:extLst>
                </a:gridCol>
                <a:gridCol w="1097687">
                  <a:extLst>
                    <a:ext uri="{9D8B030D-6E8A-4147-A177-3AD203B41FA5}">
                      <a16:colId xmlns:a16="http://schemas.microsoft.com/office/drawing/2014/main" val="963888327"/>
                    </a:ext>
                  </a:extLst>
                </a:gridCol>
                <a:gridCol w="1297732">
                  <a:extLst>
                    <a:ext uri="{9D8B030D-6E8A-4147-A177-3AD203B41FA5}">
                      <a16:colId xmlns:a16="http://schemas.microsoft.com/office/drawing/2014/main" val="3124803440"/>
                    </a:ext>
                  </a:extLst>
                </a:gridCol>
                <a:gridCol w="353678">
                  <a:extLst>
                    <a:ext uri="{9D8B030D-6E8A-4147-A177-3AD203B41FA5}">
                      <a16:colId xmlns:a16="http://schemas.microsoft.com/office/drawing/2014/main" val="2245579203"/>
                    </a:ext>
                  </a:extLst>
                </a:gridCol>
                <a:gridCol w="353678">
                  <a:extLst>
                    <a:ext uri="{9D8B030D-6E8A-4147-A177-3AD203B41FA5}">
                      <a16:colId xmlns:a16="http://schemas.microsoft.com/office/drawing/2014/main" val="4021727176"/>
                    </a:ext>
                  </a:extLst>
                </a:gridCol>
                <a:gridCol w="353678">
                  <a:extLst>
                    <a:ext uri="{9D8B030D-6E8A-4147-A177-3AD203B41FA5}">
                      <a16:colId xmlns:a16="http://schemas.microsoft.com/office/drawing/2014/main" val="3236234138"/>
                    </a:ext>
                  </a:extLst>
                </a:gridCol>
              </a:tblGrid>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gridSpan="5">
                  <a:txBody>
                    <a:bodyPr/>
                    <a:lstStyle/>
                    <a:p>
                      <a:pPr marL="0" marR="0" algn="ctr">
                        <a:spcBef>
                          <a:spcPts val="300"/>
                        </a:spcBef>
                        <a:spcAft>
                          <a:spcPts val="0"/>
                        </a:spcAft>
                      </a:pPr>
                      <a:r>
                        <a:rPr lang="en-US" sz="1400" dirty="0">
                          <a:effectLst/>
                        </a:rPr>
                        <a:t>Stockholders' Equity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hMerge="1">
                  <a:txBody>
                    <a:bodyPr/>
                    <a:lstStyle/>
                    <a:p>
                      <a:endParaRPr lang="en-US"/>
                    </a:p>
                  </a:txBody>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722202157"/>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6">
                  <a:txBody>
                    <a:bodyPr/>
                    <a:lstStyle/>
                    <a:p>
                      <a:pPr marL="0" marR="0">
                        <a:spcBef>
                          <a:spcPts val="0"/>
                        </a:spcBef>
                        <a:spcAft>
                          <a:spcPts val="0"/>
                        </a:spcAft>
                      </a:pPr>
                      <a:r>
                        <a:rPr lang="en-US" sz="1400" dirty="0">
                          <a:effectLst/>
                        </a:rPr>
                        <a:t>Paid-in capital</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hMerge="1">
                  <a:txBody>
                    <a:bodyPr/>
                    <a:lstStyle/>
                    <a:p>
                      <a:endParaRPr lang="en-US"/>
                    </a:p>
                  </a:txBody>
                  <a:tcPr/>
                </a:tc>
                <a:extLst>
                  <a:ext uri="{0D108BD9-81ED-4DB2-BD59-A6C34878D82A}">
                    <a16:rowId xmlns:a16="http://schemas.microsoft.com/office/drawing/2014/main" val="1277765116"/>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Preferred stock, $50 par, 5%, 8,000 shares </a:t>
                      </a:r>
                    </a:p>
                    <a:p>
                      <a:pPr marL="0" marR="0">
                        <a:spcBef>
                          <a:spcPts val="0"/>
                        </a:spcBef>
                        <a:spcAft>
                          <a:spcPts val="0"/>
                        </a:spcAft>
                      </a:pPr>
                      <a:r>
                        <a:rPr lang="en-US" sz="1400" dirty="0">
                          <a:effectLst/>
                        </a:rPr>
                        <a:t>       issued...........................................................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p>
                    <a:p>
                      <a:pPr marL="0" marR="0">
                        <a:spcBef>
                          <a:spcPts val="0"/>
                        </a:spcBef>
                        <a:spcAft>
                          <a:spcPts val="0"/>
                        </a:spcAft>
                      </a:pPr>
                      <a:r>
                        <a:rPr lang="en-US" sz="1400">
                          <a:effectLst/>
                        </a:rPr>
                        <a:t>  $400,000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11852453"/>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Paid-in capital in excess of par, preferred......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u="sng">
                          <a:effectLst/>
                        </a:rPr>
                        <a:t>      20,000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$ 420,000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42072161"/>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Common stock $.01 par value, 100,000 </a:t>
                      </a:r>
                    </a:p>
                    <a:p>
                      <a:pPr marL="0" marR="0">
                        <a:spcBef>
                          <a:spcPts val="0"/>
                        </a:spcBef>
                        <a:spcAft>
                          <a:spcPts val="0"/>
                        </a:spcAft>
                      </a:pPr>
                      <a:r>
                        <a:rPr lang="en-US" sz="1400" dirty="0">
                          <a:effectLst/>
                        </a:rPr>
                        <a:t>       shares issued...............................................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dirty="0">
                          <a:effectLst/>
                        </a:rPr>
                        <a:t> </a:t>
                      </a:r>
                    </a:p>
                    <a:p>
                      <a:pPr marL="0" marR="0">
                        <a:spcBef>
                          <a:spcPts val="0"/>
                        </a:spcBef>
                        <a:spcAft>
                          <a:spcPts val="0"/>
                        </a:spcAft>
                      </a:pPr>
                      <a:r>
                        <a:rPr lang="en-US" sz="1400" dirty="0">
                          <a:effectLst/>
                        </a:rPr>
                        <a:t>         1,000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392575691"/>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Paid-in capital in excess of par, common.......</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r>
                        <a:rPr lang="en-US" sz="1400" u="sng">
                          <a:effectLst/>
                        </a:rPr>
                        <a:t>855,000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r>
                        <a:rPr lang="en-US" sz="1400" u="sng">
                          <a:effectLst/>
                        </a:rPr>
                        <a:t>856,000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12689614"/>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Total paid-in capital...................................</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1,276,000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43769478"/>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Retained earnings..............................................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r>
                        <a:rPr lang="en-US" sz="1400" u="sng">
                          <a:effectLst/>
                        </a:rPr>
                        <a:t>1,812,500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15872971"/>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Total stockholders' equity.....................</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u="sng" dirty="0">
                          <a:effectLst/>
                        </a:rPr>
                        <a:t>$3,088,500</a:t>
                      </a:r>
                      <a:endParaRPr lang="en-US" sz="1400" u="sng"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55794889"/>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gridSpan="2">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5449178"/>
                  </a:ext>
                </a:extLst>
              </a:tr>
            </a:tbl>
          </a:graphicData>
        </a:graphic>
      </p:graphicFrame>
      <p:cxnSp>
        <p:nvCxnSpPr>
          <p:cNvPr id="6" name="Straight Connector 5">
            <a:extLst>
              <a:ext uri="{FF2B5EF4-FFF2-40B4-BE49-F238E27FC236}">
                <a16:creationId xmlns:a16="http://schemas.microsoft.com/office/drawing/2014/main" id="{4D9D3697-670F-4FD0-B026-2202CA96010D}"/>
              </a:ext>
            </a:extLst>
          </p:cNvPr>
          <p:cNvCxnSpPr/>
          <p:nvPr/>
        </p:nvCxnSpPr>
        <p:spPr>
          <a:xfrm flipH="1">
            <a:off x="8375515" y="3852151"/>
            <a:ext cx="826851"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3C2989AF-E5E2-45BD-A3E4-17CDF7481551}"/>
              </a:ext>
            </a:extLst>
          </p:cNvPr>
          <p:cNvSpPr/>
          <p:nvPr/>
        </p:nvSpPr>
        <p:spPr>
          <a:xfrm>
            <a:off x="2402733" y="4222333"/>
            <a:ext cx="8764621" cy="1938992"/>
          </a:xfrm>
          <a:prstGeom prst="rect">
            <a:avLst/>
          </a:prstGeom>
        </p:spPr>
        <p:txBody>
          <a:bodyPr wrap="square">
            <a:spAutoFit/>
          </a:bodyPr>
          <a:lstStyle/>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Questions:</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How much money did the company obtain from selling preferred stock?</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How much money did the company obtain from selling common stock?</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What is the annual dividend to preferred stockholders?</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What is the owners’ (investors’) claim on the wealth (assets) of the business?</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sz="1200" dirty="0">
                <a:effectLst/>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912500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5F2BFF2-B880-41DC-88F5-F50747F2D0BC}"/>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097E75AE-3F4F-413E-B6BA-DE6E7A74BF0B}"/>
              </a:ext>
            </a:extLst>
          </p:cNvPr>
          <p:cNvSpPr/>
          <p:nvPr/>
        </p:nvSpPr>
        <p:spPr>
          <a:xfrm>
            <a:off x="3323055" y="257942"/>
            <a:ext cx="5954452"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The Owners’ Equity of a Corporation</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DCAE3B85-1A01-4683-8D20-36A288FAFC04}"/>
              </a:ext>
            </a:extLst>
          </p:cNvPr>
          <p:cNvSpPr/>
          <p:nvPr/>
        </p:nvSpPr>
        <p:spPr>
          <a:xfrm>
            <a:off x="1926077" y="1521745"/>
            <a:ext cx="8570068" cy="5078313"/>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 Owners’ equity in a corporation is called “stockholders’ equity”.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The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total stockholders’ equity</a:t>
            </a:r>
            <a:r>
              <a:rPr lang="en-US" b="1" dirty="0">
                <a:latin typeface="Times" panose="02020603050405020304" pitchFamily="18" charset="0"/>
                <a:ea typeface="MS Mincho" panose="02020609040205080304" pitchFamily="49" charset="-128"/>
                <a:cs typeface="Times New Roman" panose="02020603050405020304" pitchFamily="18" charset="0"/>
              </a:rPr>
              <a:t> of a corporation is divided into two basic parts.</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Paid-in capital:  Paid-in capital (sometimes called contributed capital) is the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amount of stockholders’ equity that has been invested in the company by the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stockholders.  The amount received for each class of stock appears here.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Retained earnings: The accumulated amount of net income and net loss, minus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what has paid out to shareholders (called dividends).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  Legal capital</a:t>
            </a:r>
            <a:r>
              <a:rPr lang="en-US" b="1" dirty="0">
                <a:latin typeface="Times" panose="02020603050405020304" pitchFamily="18" charset="0"/>
                <a:ea typeface="MS Mincho" panose="02020609040205080304" pitchFamily="49" charset="-128"/>
                <a:cs typeface="Times New Roman" panose="02020603050405020304" pitchFamily="18" charset="0"/>
              </a:rPr>
              <a:t>: State laws (vary by state) require that a portion of total proceeds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received from investors must be maintained by a company as permanent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stockholders’ equity.  This is called “legal capital”, and the purpose is to help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protect creditors.</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br>
              <a:rPr lang="en-US" b="1" dirty="0">
                <a:latin typeface="Times" panose="02020603050405020304" pitchFamily="18" charset="0"/>
                <a:ea typeface="MS Mincho" panose="02020609040205080304" pitchFamily="49" charset="-128"/>
                <a:cs typeface="Times New Roman" panose="02020603050405020304" pitchFamily="18" charset="0"/>
              </a:rPr>
            </a:b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315967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A410373-11CE-42C8-A268-D179C6EE27BA}"/>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10EE2D43-E1BD-46A3-8943-20A64FB11947}"/>
              </a:ext>
            </a:extLst>
          </p:cNvPr>
          <p:cNvSpPr/>
          <p:nvPr/>
        </p:nvSpPr>
        <p:spPr>
          <a:xfrm>
            <a:off x="3225726" y="238487"/>
            <a:ext cx="5740547"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Common Stock and Preferred Stock</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35D36B5A-4A57-45F8-9DDA-504493AD06AE}"/>
              </a:ext>
            </a:extLst>
          </p:cNvPr>
          <p:cNvSpPr/>
          <p:nvPr/>
        </p:nvSpPr>
        <p:spPr>
          <a:xfrm>
            <a:off x="1293779" y="1305184"/>
            <a:ext cx="10175132" cy="4862870"/>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 The basic type of stock of every corporation is called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common stock</a:t>
            </a:r>
            <a:r>
              <a:rPr lang="en-US" b="1" dirty="0">
                <a:latin typeface="Times" panose="02020603050405020304" pitchFamily="18" charset="0"/>
                <a:ea typeface="MS Mincho" panose="02020609040205080304" pitchFamily="49" charset="-128"/>
                <a:cs typeface="Times New Roman" panose="02020603050405020304" pitchFamily="18" charset="0"/>
              </a:rPr>
              <a:t>.  It is the stock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that gives basic ownership rights to shareholders, which are the rights to:</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sz="1050" b="1" dirty="0">
                <a:effectLst/>
                <a:latin typeface="Times" panose="02020603050405020304" pitchFamily="18" charset="0"/>
                <a:ea typeface="MS Mincho" panose="02020609040205080304" pitchFamily="49" charset="-128"/>
                <a:cs typeface="Times New Roman" panose="02020603050405020304" pitchFamily="18" charset="0"/>
              </a:rPr>
              <a:t>•</a:t>
            </a:r>
            <a:r>
              <a:rPr lang="en-US" b="1" dirty="0">
                <a:latin typeface="Times" panose="02020603050405020304" pitchFamily="18" charset="0"/>
                <a:ea typeface="MS Mincho" panose="02020609040205080304" pitchFamily="49" charset="-128"/>
                <a:cs typeface="Times New Roman" panose="02020603050405020304" pitchFamily="18" charset="0"/>
              </a:rPr>
              <a:t> Vote</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sz="1050" b="1" dirty="0">
                <a:effectLst/>
                <a:latin typeface="Times" panose="02020603050405020304" pitchFamily="18" charset="0"/>
                <a:ea typeface="MS Mincho" panose="02020609040205080304" pitchFamily="49" charset="-128"/>
                <a:cs typeface="Times New Roman" panose="02020603050405020304" pitchFamily="18" charset="0"/>
              </a:rPr>
              <a:t>•</a:t>
            </a:r>
            <a:r>
              <a:rPr lang="en-US" b="1" dirty="0">
                <a:latin typeface="Times" panose="02020603050405020304" pitchFamily="18" charset="0"/>
                <a:ea typeface="MS Mincho" panose="02020609040205080304" pitchFamily="49" charset="-128"/>
                <a:cs typeface="Times New Roman" panose="02020603050405020304" pitchFamily="18" charset="0"/>
              </a:rPr>
              <a:t> Share profits and losses proportionately with other common shareholders</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sz="1050" b="1" dirty="0">
                <a:effectLst/>
                <a:latin typeface="Times" panose="02020603050405020304" pitchFamily="18" charset="0"/>
                <a:ea typeface="MS Mincho" panose="02020609040205080304" pitchFamily="49" charset="-128"/>
                <a:cs typeface="Times New Roman" panose="02020603050405020304" pitchFamily="18" charset="0"/>
              </a:rPr>
              <a:t>•</a:t>
            </a:r>
            <a:r>
              <a:rPr lang="en-US" b="1" dirty="0">
                <a:latin typeface="Times" panose="02020603050405020304" pitchFamily="18" charset="0"/>
                <a:ea typeface="MS Mincho" panose="02020609040205080304" pitchFamily="49" charset="-128"/>
                <a:cs typeface="Times New Roman" panose="02020603050405020304" pitchFamily="18" charset="0"/>
              </a:rPr>
              <a:t> Share proceeds proportionately when a company is liquidated</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 Preferred stock</a:t>
            </a:r>
            <a:r>
              <a:rPr lang="en-US" b="1" dirty="0">
                <a:latin typeface="Times" panose="02020603050405020304" pitchFamily="18" charset="0"/>
                <a:ea typeface="MS Mincho" panose="02020609040205080304" pitchFamily="49" charset="-128"/>
                <a:cs typeface="Times New Roman" panose="02020603050405020304" pitchFamily="18" charset="0"/>
              </a:rPr>
              <a:t> is another type of stock that has certain features designed to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attract other types of investors.  Generally these are more conservative than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common stock investors.   We discuss preferred stock in more detail later.</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Classes of stock: In larger, more complex corporations, there may be different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classes of stock.  For example, Class A common, Class B, common, Class A</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preferred, Class B preferred, and so on.  Each class will have certain rights or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features that are not given to other classes.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br>
              <a:rPr lang="en-US" sz="2000" b="1" dirty="0">
                <a:effectLst/>
                <a:latin typeface="Times" panose="02020603050405020304" pitchFamily="18" charset="0"/>
                <a:ea typeface="MS Mincho" panose="02020609040205080304" pitchFamily="49" charset="-128"/>
                <a:cs typeface="Times New Roman" panose="02020603050405020304" pitchFamily="18" charset="0"/>
              </a:rPr>
            </a:br>
            <a:r>
              <a:rPr lang="en-US" sz="2000" b="1" dirty="0">
                <a:effectLst/>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13483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186E471-4562-4BED-B010-4108C6313F09}"/>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D8270A55-7EF4-4B36-B40B-036EE2FE7D18}"/>
              </a:ext>
            </a:extLst>
          </p:cNvPr>
          <p:cNvSpPr/>
          <p:nvPr/>
        </p:nvSpPr>
        <p:spPr>
          <a:xfrm>
            <a:off x="4905946" y="238487"/>
            <a:ext cx="2633028"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Par Value Stock</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E5A30C7D-35C9-4F48-9ACF-AA9268DB5EFD}"/>
              </a:ext>
            </a:extLst>
          </p:cNvPr>
          <p:cNvSpPr/>
          <p:nvPr/>
        </p:nvSpPr>
        <p:spPr>
          <a:xfrm>
            <a:off x="1407268" y="881372"/>
            <a:ext cx="9377464" cy="5355312"/>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 Par value is a minimum fixed amount per share that becomes permanent capital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that cannot be distributed to shareholders.  Initial stock price is always higher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than par value.</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Historically, the concept of par value was to provide an amount legal capital that would protect creditors.  This was never effective, and today par value is not relevant for legal capital.  States use other methods to determine legal capital.</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However, par value stock is still sometimes issued and appears as part of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stockholders’ equity.</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 company can set par value at whatever amount it wants.  It is usually set at a</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very low value.</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Example:  Smith Company sells 1,000,000 shares of $.10 par value common stock for $5 per share.  Total amount received: $5,000,000.  Total par value: $10,000.</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Par value has </a:t>
            </a:r>
            <a:r>
              <a:rPr lang="en-US" b="1" dirty="0">
                <a:solidFill>
                  <a:srgbClr val="FF0000"/>
                </a:solidFill>
                <a:latin typeface="Times" panose="02020603050405020304" pitchFamily="18" charset="0"/>
                <a:ea typeface="MS Mincho" panose="02020609040205080304" pitchFamily="49" charset="-128"/>
                <a:cs typeface="Times New Roman" panose="02020603050405020304" pitchFamily="18" charset="0"/>
              </a:rPr>
              <a:t>NO CONNECTION TO STOCK PRICE</a:t>
            </a:r>
            <a:r>
              <a:rPr lang="en-US" b="1" dirty="0">
                <a:latin typeface="Times" panose="02020603050405020304" pitchFamily="18" charset="0"/>
                <a:ea typeface="MS Mincho" panose="02020609040205080304" pitchFamily="49" charset="-128"/>
                <a:cs typeface="Times New Roman" panose="02020603050405020304" pitchFamily="18" charset="0"/>
              </a:rPr>
              <a:t>.</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48599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E7F91C2-6158-4ACA-B62D-5DBB3DDD8C3D}"/>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834775AD-8804-4E4D-8835-487973D769AD}"/>
              </a:ext>
            </a:extLst>
          </p:cNvPr>
          <p:cNvSpPr/>
          <p:nvPr/>
        </p:nvSpPr>
        <p:spPr>
          <a:xfrm>
            <a:off x="4973769" y="296853"/>
            <a:ext cx="2244462"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No-Par Stock</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FF7C6346-1ADC-44D2-8730-A88395C4FF54}"/>
              </a:ext>
            </a:extLst>
          </p:cNvPr>
          <p:cNvSpPr/>
          <p:nvPr/>
        </p:nvSpPr>
        <p:spPr>
          <a:xfrm>
            <a:off x="2068749" y="1800974"/>
            <a:ext cx="8054502" cy="2308324"/>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 Corporations frequently sell no-par stock.</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The legal capital for no-par stock varies by state law.  One method is that the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initial issue(s) of no-par stock over a period of time all becomes legal capital.</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7475" indent="-117475"/>
            <a:r>
              <a:rPr lang="en-US" b="1" dirty="0">
                <a:latin typeface="Times" panose="02020603050405020304" pitchFamily="18" charset="0"/>
                <a:ea typeface="MS Mincho" panose="02020609040205080304" pitchFamily="49" charset="-128"/>
                <a:cs typeface="Times New Roman" panose="02020603050405020304" pitchFamily="18" charset="0"/>
              </a:rPr>
              <a:t>• Some states permit “stated value” value for no-par stock.  However, stated value is essentially the same as par value.</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7475" indent="-117475"/>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511238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575059C-8F61-48E2-A460-62D23433EFB2}"/>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F14F0E61-1320-46A1-B5CC-D65F7519C21B}"/>
              </a:ext>
            </a:extLst>
          </p:cNvPr>
          <p:cNvSpPr/>
          <p:nvPr/>
        </p:nvSpPr>
        <p:spPr>
          <a:xfrm>
            <a:off x="3574322" y="277398"/>
            <a:ext cx="5237909"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Example of Stockholders’ Equity</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1200B2C4-E74D-4118-AC0A-6BA940D03820}"/>
              </a:ext>
            </a:extLst>
          </p:cNvPr>
          <p:cNvSpPr/>
          <p:nvPr/>
        </p:nvSpPr>
        <p:spPr>
          <a:xfrm>
            <a:off x="875488" y="1031531"/>
            <a:ext cx="10107039" cy="646331"/>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The example below illustrates a basic stockholders’ equity section of a corporate balance sheet. The only paid-in capital is par value common stock.</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0052AF2C-0083-4875-B0C0-B9328EF70C97}"/>
              </a:ext>
            </a:extLst>
          </p:cNvPr>
          <p:cNvGraphicFramePr>
            <a:graphicFrameLocks noGrp="1"/>
          </p:cNvGraphicFramePr>
          <p:nvPr>
            <p:extLst>
              <p:ext uri="{D42A27DB-BD31-4B8C-83A1-F6EECF244321}">
                <p14:modId xmlns:p14="http://schemas.microsoft.com/office/powerpoint/2010/main" val="932583025"/>
              </p:ext>
            </p:extLst>
          </p:nvPr>
        </p:nvGraphicFramePr>
        <p:xfrm>
          <a:off x="2042808" y="2091447"/>
          <a:ext cx="8501609" cy="2261988"/>
        </p:xfrm>
        <a:graphic>
          <a:graphicData uri="http://schemas.openxmlformats.org/drawingml/2006/table">
            <a:tbl>
              <a:tblPr firstRow="1" firstCol="1" bandRow="1">
                <a:tableStyleId>{2D5ABB26-0587-4C30-8999-92F81FD0307C}</a:tableStyleId>
              </a:tblPr>
              <a:tblGrid>
                <a:gridCol w="318012">
                  <a:extLst>
                    <a:ext uri="{9D8B030D-6E8A-4147-A177-3AD203B41FA5}">
                      <a16:colId xmlns:a16="http://schemas.microsoft.com/office/drawing/2014/main" val="838646170"/>
                    </a:ext>
                  </a:extLst>
                </a:gridCol>
                <a:gridCol w="1669564">
                  <a:extLst>
                    <a:ext uri="{9D8B030D-6E8A-4147-A177-3AD203B41FA5}">
                      <a16:colId xmlns:a16="http://schemas.microsoft.com/office/drawing/2014/main" val="2668540379"/>
                    </a:ext>
                  </a:extLst>
                </a:gridCol>
                <a:gridCol w="1396825">
                  <a:extLst>
                    <a:ext uri="{9D8B030D-6E8A-4147-A177-3AD203B41FA5}">
                      <a16:colId xmlns:a16="http://schemas.microsoft.com/office/drawing/2014/main" val="1609882474"/>
                    </a:ext>
                  </a:extLst>
                </a:gridCol>
                <a:gridCol w="1396825">
                  <a:extLst>
                    <a:ext uri="{9D8B030D-6E8A-4147-A177-3AD203B41FA5}">
                      <a16:colId xmlns:a16="http://schemas.microsoft.com/office/drawing/2014/main" val="3758165149"/>
                    </a:ext>
                  </a:extLst>
                </a:gridCol>
                <a:gridCol w="1181503">
                  <a:extLst>
                    <a:ext uri="{9D8B030D-6E8A-4147-A177-3AD203B41FA5}">
                      <a16:colId xmlns:a16="http://schemas.microsoft.com/office/drawing/2014/main" val="2591431038"/>
                    </a:ext>
                  </a:extLst>
                </a:gridCol>
                <a:gridCol w="1396825">
                  <a:extLst>
                    <a:ext uri="{9D8B030D-6E8A-4147-A177-3AD203B41FA5}">
                      <a16:colId xmlns:a16="http://schemas.microsoft.com/office/drawing/2014/main" val="2456240793"/>
                    </a:ext>
                  </a:extLst>
                </a:gridCol>
                <a:gridCol w="380685">
                  <a:extLst>
                    <a:ext uri="{9D8B030D-6E8A-4147-A177-3AD203B41FA5}">
                      <a16:colId xmlns:a16="http://schemas.microsoft.com/office/drawing/2014/main" val="2699961610"/>
                    </a:ext>
                  </a:extLst>
                </a:gridCol>
                <a:gridCol w="380685">
                  <a:extLst>
                    <a:ext uri="{9D8B030D-6E8A-4147-A177-3AD203B41FA5}">
                      <a16:colId xmlns:a16="http://schemas.microsoft.com/office/drawing/2014/main" val="2115945082"/>
                    </a:ext>
                  </a:extLst>
                </a:gridCol>
                <a:gridCol w="380685">
                  <a:extLst>
                    <a:ext uri="{9D8B030D-6E8A-4147-A177-3AD203B41FA5}">
                      <a16:colId xmlns:a16="http://schemas.microsoft.com/office/drawing/2014/main" val="2389375258"/>
                    </a:ext>
                  </a:extLst>
                </a:gridCol>
              </a:tblGrid>
              <a:tr h="259186">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gridSpan="5">
                  <a:txBody>
                    <a:bodyPr/>
                    <a:lstStyle/>
                    <a:p>
                      <a:pPr marL="0" marR="0" algn="ctr">
                        <a:spcBef>
                          <a:spcPts val="300"/>
                        </a:spcBef>
                        <a:spcAft>
                          <a:spcPts val="0"/>
                        </a:spcAft>
                      </a:pPr>
                      <a:r>
                        <a:rPr lang="en-US" sz="1400" dirty="0">
                          <a:effectLst/>
                        </a:rPr>
                        <a:t>Stockholders' Equity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hMerge="1">
                  <a:txBody>
                    <a:bodyPr/>
                    <a:lstStyle/>
                    <a:p>
                      <a:endParaRPr lang="en-US"/>
                    </a:p>
                  </a:txBody>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726090085"/>
                  </a:ext>
                </a:extLst>
              </a:tr>
              <a:tr h="235624">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6">
                  <a:txBody>
                    <a:bodyPr/>
                    <a:lstStyle/>
                    <a:p>
                      <a:pPr marL="0" marR="0">
                        <a:spcBef>
                          <a:spcPts val="0"/>
                        </a:spcBef>
                        <a:spcAft>
                          <a:spcPts val="0"/>
                        </a:spcAft>
                      </a:pPr>
                      <a:r>
                        <a:rPr lang="en-US" sz="1400" b="1" dirty="0">
                          <a:solidFill>
                            <a:schemeClr val="accent1"/>
                          </a:solidFill>
                          <a:effectLst/>
                        </a:rPr>
                        <a:t>Paid-in capital</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hMerge="1">
                  <a:txBody>
                    <a:bodyPr/>
                    <a:lstStyle/>
                    <a:p>
                      <a:endParaRPr lang="en-US"/>
                    </a:p>
                  </a:txBody>
                  <a:tcPr/>
                </a:tc>
                <a:extLst>
                  <a:ext uri="{0D108BD9-81ED-4DB2-BD59-A6C34878D82A}">
                    <a16:rowId xmlns:a16="http://schemas.microsoft.com/office/drawing/2014/main" val="3044047031"/>
                  </a:ext>
                </a:extLst>
              </a:tr>
              <a:tr h="471248">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Common stock $.01 par value, 100,000 </a:t>
                      </a:r>
                    </a:p>
                    <a:p>
                      <a:pPr marL="0" marR="0">
                        <a:spcBef>
                          <a:spcPts val="0"/>
                        </a:spcBef>
                        <a:spcAft>
                          <a:spcPts val="0"/>
                        </a:spcAft>
                      </a:pPr>
                      <a:r>
                        <a:rPr lang="en-US" sz="1400" dirty="0">
                          <a:effectLst/>
                        </a:rPr>
                        <a:t>   shares issued...................................................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dirty="0">
                          <a:effectLst/>
                        </a:rPr>
                        <a:t> </a:t>
                      </a:r>
                    </a:p>
                    <a:p>
                      <a:pPr marL="0" marR="0">
                        <a:spcBef>
                          <a:spcPts val="0"/>
                        </a:spcBef>
                        <a:spcAft>
                          <a:spcPts val="0"/>
                        </a:spcAft>
                      </a:pPr>
                      <a:r>
                        <a:rPr lang="en-US" sz="1400" dirty="0">
                          <a:effectLst/>
                        </a:rPr>
                        <a:t>$      1,000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44193172"/>
                  </a:ext>
                </a:extLst>
              </a:tr>
              <a:tr h="259186">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a:effectLst/>
                        </a:rPr>
                        <a:t>   Paid-in capital in excess of par, common........</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dirty="0">
                          <a:effectLst/>
                        </a:rPr>
                        <a:t>    </a:t>
                      </a:r>
                      <a:r>
                        <a:rPr lang="en-US" sz="1400" u="sng" dirty="0">
                          <a:effectLst/>
                        </a:rPr>
                        <a:t>855,000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0188251"/>
                  </a:ext>
                </a:extLst>
              </a:tr>
              <a:tr h="259186">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Total paid-in capital.....................................</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856,000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6023900"/>
                  </a:ext>
                </a:extLst>
              </a:tr>
              <a:tr h="259186">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b="1" dirty="0">
                          <a:solidFill>
                            <a:schemeClr val="accent1"/>
                          </a:solidFill>
                          <a:effectLst/>
                        </a:rPr>
                        <a:t>Retained earnings</a:t>
                      </a:r>
                      <a:r>
                        <a:rPr lang="en-US" sz="1400" dirty="0">
                          <a:effectLst/>
                        </a:rPr>
                        <a: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r>
                        <a:rPr lang="en-US" sz="1400" u="sng" dirty="0">
                          <a:effectLst/>
                        </a:rPr>
                        <a:t>1,812,500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085534078"/>
                  </a:ext>
                </a:extLst>
              </a:tr>
              <a:tr h="259186">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Total stockholders' equity........................</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u="sng" dirty="0">
                          <a:effectLst/>
                        </a:rPr>
                        <a:t>$2,668,500</a:t>
                      </a:r>
                      <a:endParaRPr lang="en-US" sz="1400" u="sng"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15938610"/>
                  </a:ext>
                </a:extLst>
              </a:tr>
              <a:tr h="259186">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gridSpan="2">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532113"/>
                  </a:ext>
                </a:extLst>
              </a:tr>
            </a:tbl>
          </a:graphicData>
        </a:graphic>
      </p:graphicFrame>
      <p:cxnSp>
        <p:nvCxnSpPr>
          <p:cNvPr id="7" name="Straight Connector 6">
            <a:extLst>
              <a:ext uri="{FF2B5EF4-FFF2-40B4-BE49-F238E27FC236}">
                <a16:creationId xmlns:a16="http://schemas.microsoft.com/office/drawing/2014/main" id="{121A3142-4EAD-4165-9FB7-7CC618ECF7B4}"/>
              </a:ext>
            </a:extLst>
          </p:cNvPr>
          <p:cNvCxnSpPr>
            <a:cxnSpLocks/>
          </p:cNvCxnSpPr>
          <p:nvPr/>
        </p:nvCxnSpPr>
        <p:spPr>
          <a:xfrm>
            <a:off x="8531156" y="4066158"/>
            <a:ext cx="817124"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315C1A5F-BFD8-4621-8C0C-DECCB59A71D8}"/>
              </a:ext>
            </a:extLst>
          </p:cNvPr>
          <p:cNvSpPr/>
          <p:nvPr/>
        </p:nvSpPr>
        <p:spPr>
          <a:xfrm>
            <a:off x="1139757" y="4669169"/>
            <a:ext cx="10107038" cy="1554272"/>
          </a:xfrm>
          <a:prstGeom prst="rect">
            <a:avLst/>
          </a:prstGeom>
        </p:spPr>
        <p:txBody>
          <a:bodyPr wrap="square">
            <a:spAutoFit/>
          </a:bodyPr>
          <a:lstStyle/>
          <a:p>
            <a:pPr>
              <a:spcAft>
                <a:spcPts val="300"/>
              </a:spcAft>
            </a:pPr>
            <a:r>
              <a:rPr lang="en-US" b="1" dirty="0">
                <a:latin typeface="Times" panose="02020603050405020304" pitchFamily="18" charset="0"/>
                <a:ea typeface="MS Mincho" panose="02020609040205080304" pitchFamily="49" charset="-128"/>
                <a:cs typeface="Times New Roman" panose="02020603050405020304" pitchFamily="18" charset="0"/>
              </a:rPr>
              <a:t>• Total stockholders' equity is divided into two basic parts.</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a:spcAft>
                <a:spcPts val="300"/>
              </a:spcAft>
            </a:pPr>
            <a:r>
              <a:rPr lang="en-US" b="1" dirty="0">
                <a:latin typeface="Times" panose="02020603050405020304" pitchFamily="18" charset="0"/>
                <a:ea typeface="MS Mincho" panose="02020609040205080304" pitchFamily="49" charset="-128"/>
                <a:cs typeface="Times New Roman" panose="02020603050405020304" pitchFamily="18" charset="0"/>
              </a:rPr>
              <a:t>• The total amount received from investors is $856,000.</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The common stock investment is reported as par value and the excess above par value.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The accumulated undistributed profits are $1,812,500.</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592822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F91E284-DBAD-4B63-BD2B-C840E68AC888}"/>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3F514EBA-58E2-4543-B67C-BBA0A495F61A}"/>
              </a:ext>
            </a:extLst>
          </p:cNvPr>
          <p:cNvSpPr/>
          <p:nvPr/>
        </p:nvSpPr>
        <p:spPr>
          <a:xfrm>
            <a:off x="3671598" y="296853"/>
            <a:ext cx="5237909"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Example of Stockholders’ Equity</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881D1DA1-F7E1-429B-9AD1-58B835EB92B1}"/>
              </a:ext>
            </a:extLst>
          </p:cNvPr>
          <p:cNvSpPr/>
          <p:nvPr/>
        </p:nvSpPr>
        <p:spPr>
          <a:xfrm>
            <a:off x="564204" y="1352544"/>
            <a:ext cx="10856068" cy="646331"/>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The illustration below illustrates the stockholders' equity of the balance sheet of the same company, assuming the stock is no-par stock.</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0F2D0602-901C-43BC-BA55-4D2DFF4A808A}"/>
              </a:ext>
            </a:extLst>
          </p:cNvPr>
          <p:cNvGraphicFramePr>
            <a:graphicFrameLocks noGrp="1"/>
          </p:cNvGraphicFramePr>
          <p:nvPr>
            <p:extLst>
              <p:ext uri="{D42A27DB-BD31-4B8C-83A1-F6EECF244321}">
                <p14:modId xmlns:p14="http://schemas.microsoft.com/office/powerpoint/2010/main" val="3277781201"/>
              </p:ext>
            </p:extLst>
          </p:nvPr>
        </p:nvGraphicFramePr>
        <p:xfrm>
          <a:off x="2613680" y="2531346"/>
          <a:ext cx="6964639" cy="1280160"/>
        </p:xfrm>
        <a:graphic>
          <a:graphicData uri="http://schemas.openxmlformats.org/drawingml/2006/table">
            <a:tbl>
              <a:tblPr firstRow="1" firstCol="1" bandRow="1">
                <a:tableStyleId>{2D5ABB26-0587-4C30-8999-92F81FD0307C}</a:tableStyleId>
              </a:tblPr>
              <a:tblGrid>
                <a:gridCol w="260520">
                  <a:extLst>
                    <a:ext uri="{9D8B030D-6E8A-4147-A177-3AD203B41FA5}">
                      <a16:colId xmlns:a16="http://schemas.microsoft.com/office/drawing/2014/main" val="881577890"/>
                    </a:ext>
                  </a:extLst>
                </a:gridCol>
                <a:gridCol w="1367731">
                  <a:extLst>
                    <a:ext uri="{9D8B030D-6E8A-4147-A177-3AD203B41FA5}">
                      <a16:colId xmlns:a16="http://schemas.microsoft.com/office/drawing/2014/main" val="2162587061"/>
                    </a:ext>
                  </a:extLst>
                </a:gridCol>
                <a:gridCol w="1144299">
                  <a:extLst>
                    <a:ext uri="{9D8B030D-6E8A-4147-A177-3AD203B41FA5}">
                      <a16:colId xmlns:a16="http://schemas.microsoft.com/office/drawing/2014/main" val="3697136836"/>
                    </a:ext>
                  </a:extLst>
                </a:gridCol>
                <a:gridCol w="1144299">
                  <a:extLst>
                    <a:ext uri="{9D8B030D-6E8A-4147-A177-3AD203B41FA5}">
                      <a16:colId xmlns:a16="http://schemas.microsoft.com/office/drawing/2014/main" val="3280048633"/>
                    </a:ext>
                  </a:extLst>
                </a:gridCol>
                <a:gridCol w="967905">
                  <a:extLst>
                    <a:ext uri="{9D8B030D-6E8A-4147-A177-3AD203B41FA5}">
                      <a16:colId xmlns:a16="http://schemas.microsoft.com/office/drawing/2014/main" val="1083112165"/>
                    </a:ext>
                  </a:extLst>
                </a:gridCol>
                <a:gridCol w="1144299">
                  <a:extLst>
                    <a:ext uri="{9D8B030D-6E8A-4147-A177-3AD203B41FA5}">
                      <a16:colId xmlns:a16="http://schemas.microsoft.com/office/drawing/2014/main" val="2650020764"/>
                    </a:ext>
                  </a:extLst>
                </a:gridCol>
                <a:gridCol w="311862">
                  <a:extLst>
                    <a:ext uri="{9D8B030D-6E8A-4147-A177-3AD203B41FA5}">
                      <a16:colId xmlns:a16="http://schemas.microsoft.com/office/drawing/2014/main" val="561847329"/>
                    </a:ext>
                  </a:extLst>
                </a:gridCol>
                <a:gridCol w="311862">
                  <a:extLst>
                    <a:ext uri="{9D8B030D-6E8A-4147-A177-3AD203B41FA5}">
                      <a16:colId xmlns:a16="http://schemas.microsoft.com/office/drawing/2014/main" val="4169657392"/>
                    </a:ext>
                  </a:extLst>
                </a:gridCol>
                <a:gridCol w="311862">
                  <a:extLst>
                    <a:ext uri="{9D8B030D-6E8A-4147-A177-3AD203B41FA5}">
                      <a16:colId xmlns:a16="http://schemas.microsoft.com/office/drawing/2014/main" val="3039153953"/>
                    </a:ext>
                  </a:extLst>
                </a:gridCol>
              </a:tblGrid>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gridSpan="5">
                  <a:txBody>
                    <a:bodyPr/>
                    <a:lstStyle/>
                    <a:p>
                      <a:pPr marL="0" marR="0" algn="ctr">
                        <a:spcBef>
                          <a:spcPts val="300"/>
                        </a:spcBef>
                        <a:spcAft>
                          <a:spcPts val="0"/>
                        </a:spcAft>
                      </a:pPr>
                      <a:r>
                        <a:rPr lang="en-US" sz="1400" dirty="0">
                          <a:effectLst/>
                        </a:rPr>
                        <a:t>Stockholders' Equity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hMerge="1">
                  <a:txBody>
                    <a:bodyPr/>
                    <a:lstStyle/>
                    <a:p>
                      <a:endParaRPr lang="en-US"/>
                    </a:p>
                  </a:txBody>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838869067"/>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6">
                  <a:txBody>
                    <a:bodyPr/>
                    <a:lstStyle/>
                    <a:p>
                      <a:pPr marL="0" marR="0">
                        <a:spcBef>
                          <a:spcPts val="0"/>
                        </a:spcBef>
                        <a:spcAft>
                          <a:spcPts val="0"/>
                        </a:spcAft>
                      </a:pPr>
                      <a:r>
                        <a:rPr lang="en-US" sz="1400" dirty="0">
                          <a:effectLst/>
                        </a:rPr>
                        <a:t>Paid-in capital</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hMerge="1">
                  <a:txBody>
                    <a:bodyPr/>
                    <a:lstStyle/>
                    <a:p>
                      <a:endParaRPr lang="en-US"/>
                    </a:p>
                  </a:txBody>
                  <a:tcPr/>
                </a:tc>
                <a:extLst>
                  <a:ext uri="{0D108BD9-81ED-4DB2-BD59-A6C34878D82A}">
                    <a16:rowId xmlns:a16="http://schemas.microsoft.com/office/drawing/2014/main" val="776866653"/>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Common stock, 100,000 shares issued.......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856,000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99807762"/>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Retained earnings..........................................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r>
                        <a:rPr lang="en-US" sz="1400" u="sng">
                          <a:effectLst/>
                        </a:rPr>
                        <a:t>1,812,500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60159596"/>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Total stockholders' equity........................</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u="sng" dirty="0">
                          <a:effectLst/>
                        </a:rPr>
                        <a:t>$2,668,500</a:t>
                      </a:r>
                      <a:endParaRPr lang="en-US" sz="1400" u="sng"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349418749"/>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gridSpan="2">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9730306"/>
                  </a:ext>
                </a:extLst>
              </a:tr>
            </a:tbl>
          </a:graphicData>
        </a:graphic>
      </p:graphicFrame>
      <p:cxnSp>
        <p:nvCxnSpPr>
          <p:cNvPr id="6" name="Straight Connector 5">
            <a:extLst>
              <a:ext uri="{FF2B5EF4-FFF2-40B4-BE49-F238E27FC236}">
                <a16:creationId xmlns:a16="http://schemas.microsoft.com/office/drawing/2014/main" id="{110CB24B-E7EF-4914-88AA-76DA76C9562A}"/>
              </a:ext>
            </a:extLst>
          </p:cNvPr>
          <p:cNvCxnSpPr>
            <a:cxnSpLocks/>
          </p:cNvCxnSpPr>
          <p:nvPr/>
        </p:nvCxnSpPr>
        <p:spPr>
          <a:xfrm>
            <a:off x="7744838" y="3608958"/>
            <a:ext cx="817124"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8486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F91E284-DBAD-4B63-BD2B-C840E68AC888}"/>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3F514EBA-58E2-4543-B67C-BBA0A495F61A}"/>
              </a:ext>
            </a:extLst>
          </p:cNvPr>
          <p:cNvSpPr/>
          <p:nvPr/>
        </p:nvSpPr>
        <p:spPr>
          <a:xfrm>
            <a:off x="3671598" y="296853"/>
            <a:ext cx="5237909"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Example of Stockholders’ Equity</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cxnSp>
        <p:nvCxnSpPr>
          <p:cNvPr id="6" name="Straight Connector 5">
            <a:extLst>
              <a:ext uri="{FF2B5EF4-FFF2-40B4-BE49-F238E27FC236}">
                <a16:creationId xmlns:a16="http://schemas.microsoft.com/office/drawing/2014/main" id="{110CB24B-E7EF-4914-88AA-76DA76C9562A}"/>
              </a:ext>
            </a:extLst>
          </p:cNvPr>
          <p:cNvCxnSpPr>
            <a:cxnSpLocks/>
          </p:cNvCxnSpPr>
          <p:nvPr/>
        </p:nvCxnSpPr>
        <p:spPr>
          <a:xfrm>
            <a:off x="7404370" y="4192617"/>
            <a:ext cx="81712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ED160E59-E7EE-473A-B0A4-1B2EB09C7838}"/>
              </a:ext>
            </a:extLst>
          </p:cNvPr>
          <p:cNvSpPr/>
          <p:nvPr/>
        </p:nvSpPr>
        <p:spPr>
          <a:xfrm>
            <a:off x="371272" y="1002348"/>
            <a:ext cx="11449455" cy="646331"/>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The example below illustrates a basic stockholders’ equity section of a corporate balance sheet. There are two kinds of paid-in capital, common and preferred.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C926A78-D388-4CC2-B40D-72AAFB71F169}"/>
              </a:ext>
            </a:extLst>
          </p:cNvPr>
          <p:cNvGraphicFramePr>
            <a:graphicFrameLocks noGrp="1"/>
          </p:cNvGraphicFramePr>
          <p:nvPr>
            <p:extLst>
              <p:ext uri="{D42A27DB-BD31-4B8C-83A1-F6EECF244321}">
                <p14:modId xmlns:p14="http://schemas.microsoft.com/office/powerpoint/2010/main" val="4166583321"/>
              </p:ext>
            </p:extLst>
          </p:nvPr>
        </p:nvGraphicFramePr>
        <p:xfrm>
          <a:off x="2402731" y="1801376"/>
          <a:ext cx="6750998" cy="2656162"/>
        </p:xfrm>
        <a:graphic>
          <a:graphicData uri="http://schemas.openxmlformats.org/drawingml/2006/table">
            <a:tbl>
              <a:tblPr firstRow="1" firstCol="1" bandRow="1">
                <a:tableStyleId>{2D5ABB26-0587-4C30-8999-92F81FD0307C}</a:tableStyleId>
              </a:tblPr>
              <a:tblGrid>
                <a:gridCol w="252529">
                  <a:extLst>
                    <a:ext uri="{9D8B030D-6E8A-4147-A177-3AD203B41FA5}">
                      <a16:colId xmlns:a16="http://schemas.microsoft.com/office/drawing/2014/main" val="3884877124"/>
                    </a:ext>
                  </a:extLst>
                </a:gridCol>
                <a:gridCol w="1325776">
                  <a:extLst>
                    <a:ext uri="{9D8B030D-6E8A-4147-A177-3AD203B41FA5}">
                      <a16:colId xmlns:a16="http://schemas.microsoft.com/office/drawing/2014/main" val="2447113398"/>
                    </a:ext>
                  </a:extLst>
                </a:gridCol>
                <a:gridCol w="1109197">
                  <a:extLst>
                    <a:ext uri="{9D8B030D-6E8A-4147-A177-3AD203B41FA5}">
                      <a16:colId xmlns:a16="http://schemas.microsoft.com/office/drawing/2014/main" val="3163145988"/>
                    </a:ext>
                  </a:extLst>
                </a:gridCol>
                <a:gridCol w="1109197">
                  <a:extLst>
                    <a:ext uri="{9D8B030D-6E8A-4147-A177-3AD203B41FA5}">
                      <a16:colId xmlns:a16="http://schemas.microsoft.com/office/drawing/2014/main" val="587167821"/>
                    </a:ext>
                  </a:extLst>
                </a:gridCol>
                <a:gridCol w="938214">
                  <a:extLst>
                    <a:ext uri="{9D8B030D-6E8A-4147-A177-3AD203B41FA5}">
                      <a16:colId xmlns:a16="http://schemas.microsoft.com/office/drawing/2014/main" val="470275807"/>
                    </a:ext>
                  </a:extLst>
                </a:gridCol>
                <a:gridCol w="1109197">
                  <a:extLst>
                    <a:ext uri="{9D8B030D-6E8A-4147-A177-3AD203B41FA5}">
                      <a16:colId xmlns:a16="http://schemas.microsoft.com/office/drawing/2014/main" val="3860035868"/>
                    </a:ext>
                  </a:extLst>
                </a:gridCol>
                <a:gridCol w="302296">
                  <a:extLst>
                    <a:ext uri="{9D8B030D-6E8A-4147-A177-3AD203B41FA5}">
                      <a16:colId xmlns:a16="http://schemas.microsoft.com/office/drawing/2014/main" val="2749334176"/>
                    </a:ext>
                  </a:extLst>
                </a:gridCol>
                <a:gridCol w="302296">
                  <a:extLst>
                    <a:ext uri="{9D8B030D-6E8A-4147-A177-3AD203B41FA5}">
                      <a16:colId xmlns:a16="http://schemas.microsoft.com/office/drawing/2014/main" val="88895649"/>
                    </a:ext>
                  </a:extLst>
                </a:gridCol>
                <a:gridCol w="302296">
                  <a:extLst>
                    <a:ext uri="{9D8B030D-6E8A-4147-A177-3AD203B41FA5}">
                      <a16:colId xmlns:a16="http://schemas.microsoft.com/office/drawing/2014/main" val="500592019"/>
                    </a:ext>
                  </a:extLst>
                </a:gridCol>
              </a:tblGrid>
              <a:tr h="21336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gridSpan="5">
                  <a:txBody>
                    <a:bodyPr/>
                    <a:lstStyle/>
                    <a:p>
                      <a:pPr marL="0" marR="0" algn="ctr">
                        <a:spcBef>
                          <a:spcPts val="300"/>
                        </a:spcBef>
                        <a:spcAft>
                          <a:spcPts val="0"/>
                        </a:spcAft>
                      </a:pPr>
                      <a:r>
                        <a:rPr lang="en-US" sz="1400" dirty="0">
                          <a:effectLst/>
                        </a:rPr>
                        <a:t>Stockholders' Equity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hMerge="1">
                  <a:txBody>
                    <a:bodyPr/>
                    <a:lstStyle/>
                    <a:p>
                      <a:endParaRPr lang="en-US"/>
                    </a:p>
                  </a:txBody>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63371153"/>
                  </a:ext>
                </a:extLst>
              </a:tr>
              <a:tr h="21336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6">
                  <a:txBody>
                    <a:bodyPr/>
                    <a:lstStyle/>
                    <a:p>
                      <a:pPr marL="0" marR="0">
                        <a:spcBef>
                          <a:spcPts val="0"/>
                        </a:spcBef>
                        <a:spcAft>
                          <a:spcPts val="0"/>
                        </a:spcAft>
                      </a:pPr>
                      <a:r>
                        <a:rPr lang="en-US" sz="1400" dirty="0">
                          <a:effectLst/>
                        </a:rPr>
                        <a:t>Paid-in capital</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hMerge="1">
                  <a:txBody>
                    <a:bodyPr/>
                    <a:lstStyle/>
                    <a:p>
                      <a:endParaRPr lang="en-US"/>
                    </a:p>
                  </a:txBody>
                  <a:tcPr/>
                </a:tc>
                <a:extLst>
                  <a:ext uri="{0D108BD9-81ED-4DB2-BD59-A6C34878D82A}">
                    <a16:rowId xmlns:a16="http://schemas.microsoft.com/office/drawing/2014/main" val="4247932386"/>
                  </a:ext>
                </a:extLst>
              </a:tr>
              <a:tr h="426721">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a:t>
                      </a:r>
                      <a:r>
                        <a:rPr lang="en-US" sz="1400" b="1" dirty="0">
                          <a:solidFill>
                            <a:schemeClr val="accent1"/>
                          </a:solidFill>
                          <a:effectLst/>
                        </a:rPr>
                        <a:t>Preferred stock</a:t>
                      </a:r>
                      <a:r>
                        <a:rPr lang="en-US" sz="1400" dirty="0">
                          <a:effectLst/>
                        </a:rPr>
                        <a:t>, $50 par, 5%, 8,000 shares </a:t>
                      </a:r>
                    </a:p>
                    <a:p>
                      <a:pPr marL="0" marR="0">
                        <a:spcBef>
                          <a:spcPts val="0"/>
                        </a:spcBef>
                        <a:spcAft>
                          <a:spcPts val="0"/>
                        </a:spcAft>
                      </a:pPr>
                      <a:r>
                        <a:rPr lang="en-US" sz="1400" dirty="0">
                          <a:effectLst/>
                        </a:rPr>
                        <a:t>       issued...........................................................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dirty="0">
                          <a:effectLst/>
                        </a:rPr>
                        <a:t> </a:t>
                      </a:r>
                    </a:p>
                    <a:p>
                      <a:pPr marL="0" marR="0">
                        <a:spcBef>
                          <a:spcPts val="0"/>
                        </a:spcBef>
                        <a:spcAft>
                          <a:spcPts val="0"/>
                        </a:spcAft>
                      </a:pPr>
                      <a:r>
                        <a:rPr lang="en-US" sz="1400" dirty="0">
                          <a:effectLst/>
                        </a:rPr>
                        <a:t>  $400,000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622410860"/>
                  </a:ext>
                </a:extLst>
              </a:tr>
              <a:tr h="21336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a:effectLst/>
                        </a:rPr>
                        <a:t>    Paid-in capital in excess of par, preferred......</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u="sng">
                          <a:effectLst/>
                        </a:rPr>
                        <a:t>      20,000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$ 420,000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943287326"/>
                  </a:ext>
                </a:extLst>
              </a:tr>
              <a:tr h="426721">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a:t>
                      </a:r>
                      <a:r>
                        <a:rPr lang="en-US" sz="1400" b="1" dirty="0">
                          <a:solidFill>
                            <a:schemeClr val="accent1"/>
                          </a:solidFill>
                          <a:effectLst/>
                        </a:rPr>
                        <a:t>Common stock </a:t>
                      </a:r>
                      <a:r>
                        <a:rPr lang="en-US" sz="1400" dirty="0">
                          <a:effectLst/>
                        </a:rPr>
                        <a:t>$.01 par value, 100,000 </a:t>
                      </a:r>
                    </a:p>
                    <a:p>
                      <a:pPr marL="0" marR="0">
                        <a:spcBef>
                          <a:spcPts val="0"/>
                        </a:spcBef>
                        <a:spcAft>
                          <a:spcPts val="0"/>
                        </a:spcAft>
                      </a:pPr>
                      <a:r>
                        <a:rPr lang="en-US" sz="1400" dirty="0">
                          <a:effectLst/>
                        </a:rPr>
                        <a:t>       shares issued................................................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dirty="0">
                          <a:effectLst/>
                        </a:rPr>
                        <a:t> </a:t>
                      </a:r>
                    </a:p>
                    <a:p>
                      <a:pPr marL="0" marR="0">
                        <a:spcBef>
                          <a:spcPts val="0"/>
                        </a:spcBef>
                        <a:spcAft>
                          <a:spcPts val="0"/>
                        </a:spcAft>
                      </a:pPr>
                      <a:r>
                        <a:rPr lang="en-US" sz="1400" dirty="0">
                          <a:effectLst/>
                        </a:rPr>
                        <a:t>        1,000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6859198"/>
                  </a:ext>
                </a:extLst>
              </a:tr>
              <a:tr h="21336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a:effectLst/>
                        </a:rPr>
                        <a:t>    Paid-in capital in excess of par, common.......</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r>
                        <a:rPr lang="en-US" sz="1400" u="sng">
                          <a:effectLst/>
                        </a:rPr>
                        <a:t>855,000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r>
                        <a:rPr lang="en-US" sz="1400" u="sng" dirty="0">
                          <a:effectLst/>
                        </a:rPr>
                        <a:t>856,000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681495940"/>
                  </a:ext>
                </a:extLst>
              </a:tr>
              <a:tr h="21336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Total paid-in capital....................................</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1,276,000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773818119"/>
                  </a:ext>
                </a:extLst>
              </a:tr>
              <a:tr h="21336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Retained earnings...............................................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r>
                        <a:rPr lang="en-US" sz="1400" u="sng" dirty="0">
                          <a:effectLst/>
                        </a:rPr>
                        <a:t>1,812,500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46095758"/>
                  </a:ext>
                </a:extLst>
              </a:tr>
              <a:tr h="35492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Total </a:t>
                      </a:r>
                      <a:r>
                        <a:rPr lang="en-US" sz="1400" dirty="0" err="1">
                          <a:effectLst/>
                        </a:rPr>
                        <a:t>stockholders'equity</a:t>
                      </a: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u="sng" dirty="0">
                          <a:effectLst/>
                        </a:rPr>
                        <a:t>$3,088,500</a:t>
                      </a:r>
                      <a:endParaRPr lang="en-US" sz="1400" u="sng"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000" u="sng" dirty="0">
                          <a:effectLst/>
                        </a:rPr>
                        <a:t> </a:t>
                      </a:r>
                      <a:endParaRPr lang="en-US" sz="1100" u="sng"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46678781"/>
                  </a:ext>
                </a:extLst>
              </a:tr>
              <a:tr h="16764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0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0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gridSpan="2">
                  <a:txBody>
                    <a:bodyPr/>
                    <a:lstStyle/>
                    <a:p>
                      <a:pPr marL="0" marR="0">
                        <a:spcBef>
                          <a:spcPts val="0"/>
                        </a:spcBef>
                        <a:spcAft>
                          <a:spcPts val="0"/>
                        </a:spcAft>
                      </a:pPr>
                      <a:r>
                        <a:rPr lang="en-US" sz="10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2256337"/>
                  </a:ext>
                </a:extLst>
              </a:tr>
            </a:tbl>
          </a:graphicData>
        </a:graphic>
      </p:graphicFrame>
      <p:sp>
        <p:nvSpPr>
          <p:cNvPr id="9" name="Rectangle 8">
            <a:extLst>
              <a:ext uri="{FF2B5EF4-FFF2-40B4-BE49-F238E27FC236}">
                <a16:creationId xmlns:a16="http://schemas.microsoft.com/office/drawing/2014/main" id="{06B33637-F4AD-4E0D-8FB1-3197AEF4CBA4}"/>
              </a:ext>
            </a:extLst>
          </p:cNvPr>
          <p:cNvSpPr/>
          <p:nvPr/>
        </p:nvSpPr>
        <p:spPr>
          <a:xfrm>
            <a:off x="2402731" y="4459000"/>
            <a:ext cx="9172154" cy="1754326"/>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 The paid-in capital identifies the two types of stock sold to investors.</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Total paid-in capital is $1,276,000.</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Total stockholders' equity is $3,088,500.</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2959776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TotalTime>
  <Words>1822</Words>
  <Application>Microsoft Office PowerPoint</Application>
  <PresentationFormat>Widescreen</PresentationFormat>
  <Paragraphs>734</Paragraphs>
  <Slides>25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MS Mincho</vt:lpstr>
      <vt:lpstr>Arial</vt:lpstr>
      <vt:lpstr>Calibri</vt:lpstr>
      <vt:lpstr>Calibri Light</vt:lpstr>
      <vt:lpstr>Times</vt:lpstr>
      <vt:lpstr>Times New Roman</vt:lpstr>
      <vt:lpstr>Office Theme</vt:lpstr>
      <vt:lpstr>Basic Accounting Concepts Principles and Procedures, 2nd Edition, Volume 1  </vt:lpstr>
      <vt:lpstr>Learning Goal 29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Accounting Concepts Principles and Procedures, 2nd Edition, Volume 1</dc:title>
  <dc:creator>djudie</dc:creator>
  <cp:lastModifiedBy>djudie</cp:lastModifiedBy>
  <cp:revision>43</cp:revision>
  <dcterms:created xsi:type="dcterms:W3CDTF">2018-11-12T21:20:09Z</dcterms:created>
  <dcterms:modified xsi:type="dcterms:W3CDTF">2018-11-16T21:38:19Z</dcterms:modified>
</cp:coreProperties>
</file>