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6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79" d="100"/>
          <a:sy n="79" d="100"/>
        </p:scale>
        <p:origin x="773" y="82"/>
      </p:cViewPr>
      <p:guideLst>
        <p:guide orient="horz" pos="2184"/>
        <p:guide pos="36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3EC293-FFCB-4E1E-BE16-48AB38697039}" type="datetimeFigureOut">
              <a:rPr lang="en-US" smtClean="0"/>
              <a:t>11/18/2018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B3E441-9B28-4456-A954-77135D452CA6}" type="slidenum">
              <a:rPr lang="en-US" smtClean="0"/>
              <a:t>‹#›</a:t>
            </a:fld>
            <a:endParaRPr lang="en-US"/>
          </a:p>
        </p:txBody>
      </p:sp>
    </p:spTree>
    <p:extLst>
      <p:ext uri="{BB962C8B-B14F-4D97-AF65-F5344CB8AC3E}">
        <p14:creationId xmlns:p14="http://schemas.microsoft.com/office/powerpoint/2010/main" val="3512406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2BD1D89-2610-4B9D-B920-DED6EA8CBCD5}" type="datetime1">
              <a:rPr lang="en-US" smtClean="0"/>
              <a:t>11/18/2018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56E4B2F9-3735-4321-9CF1-7EBC82E4EE94}" type="slidenum">
              <a:rPr lang="en-US" smtClean="0"/>
              <a:t>‹#›</a:t>
            </a:fld>
            <a:endParaRPr lang="en-US"/>
          </a:p>
        </p:txBody>
      </p:sp>
    </p:spTree>
    <p:extLst>
      <p:ext uri="{BB962C8B-B14F-4D97-AF65-F5344CB8AC3E}">
        <p14:creationId xmlns:p14="http://schemas.microsoft.com/office/powerpoint/2010/main" val="3173401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6AD24F-BC34-419F-A2E2-B3FE1466AD8E}" type="datetime1">
              <a:rPr lang="en-US" smtClean="0"/>
              <a:t>11/18/2018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56E4B2F9-3735-4321-9CF1-7EBC82E4EE94}" type="slidenum">
              <a:rPr lang="en-US" smtClean="0"/>
              <a:t>‹#›</a:t>
            </a:fld>
            <a:endParaRPr lang="en-US"/>
          </a:p>
        </p:txBody>
      </p:sp>
    </p:spTree>
    <p:extLst>
      <p:ext uri="{BB962C8B-B14F-4D97-AF65-F5344CB8AC3E}">
        <p14:creationId xmlns:p14="http://schemas.microsoft.com/office/powerpoint/2010/main" val="177646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E331C7-4C6A-40A1-976B-B0396DBF70A6}" type="datetime1">
              <a:rPr lang="en-US" smtClean="0"/>
              <a:t>11/18/2018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56E4B2F9-3735-4321-9CF1-7EBC82E4EE94}" type="slidenum">
              <a:rPr lang="en-US" smtClean="0"/>
              <a:t>‹#›</a:t>
            </a:fld>
            <a:endParaRPr lang="en-US"/>
          </a:p>
        </p:txBody>
      </p:sp>
    </p:spTree>
    <p:extLst>
      <p:ext uri="{BB962C8B-B14F-4D97-AF65-F5344CB8AC3E}">
        <p14:creationId xmlns:p14="http://schemas.microsoft.com/office/powerpoint/2010/main" val="248733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EB87E8-23B6-4D3A-B33B-DE981192A98F}" type="datetime1">
              <a:rPr lang="en-US" smtClean="0"/>
              <a:t>11/18/2018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56E4B2F9-3735-4321-9CF1-7EBC82E4EE94}" type="slidenum">
              <a:rPr lang="en-US" smtClean="0"/>
              <a:t>‹#›</a:t>
            </a:fld>
            <a:endParaRPr lang="en-US"/>
          </a:p>
        </p:txBody>
      </p:sp>
    </p:spTree>
    <p:extLst>
      <p:ext uri="{BB962C8B-B14F-4D97-AF65-F5344CB8AC3E}">
        <p14:creationId xmlns:p14="http://schemas.microsoft.com/office/powerpoint/2010/main" val="4123363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1B43F82-57DF-46B4-82C9-05E7536AEEF9}" type="datetime1">
              <a:rPr lang="en-US" smtClean="0"/>
              <a:t>11/18/2018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56E4B2F9-3735-4321-9CF1-7EBC82E4EE94}" type="slidenum">
              <a:rPr lang="en-US" smtClean="0"/>
              <a:t>‹#›</a:t>
            </a:fld>
            <a:endParaRPr lang="en-US"/>
          </a:p>
        </p:txBody>
      </p:sp>
    </p:spTree>
    <p:extLst>
      <p:ext uri="{BB962C8B-B14F-4D97-AF65-F5344CB8AC3E}">
        <p14:creationId xmlns:p14="http://schemas.microsoft.com/office/powerpoint/2010/main" val="2881525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11B5AE-F023-4E54-B1BB-B9C7C0F38E1E}" type="datetime1">
              <a:rPr lang="en-US" smtClean="0"/>
              <a:t>11/18/2018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56E4B2F9-3735-4321-9CF1-7EBC82E4EE94}" type="slidenum">
              <a:rPr lang="en-US" smtClean="0"/>
              <a:t>‹#›</a:t>
            </a:fld>
            <a:endParaRPr lang="en-US"/>
          </a:p>
        </p:txBody>
      </p:sp>
    </p:spTree>
    <p:extLst>
      <p:ext uri="{BB962C8B-B14F-4D97-AF65-F5344CB8AC3E}">
        <p14:creationId xmlns:p14="http://schemas.microsoft.com/office/powerpoint/2010/main" val="183155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13C5AB-B546-4734-8C41-0697FFB3756F}" type="datetime1">
              <a:rPr lang="en-US" smtClean="0"/>
              <a:t>11/18/2018</a:t>
            </a:fld>
            <a:endParaRPr lang="en-US"/>
          </a:p>
        </p:txBody>
      </p:sp>
      <p:sp>
        <p:nvSpPr>
          <p:cNvPr id="8" name="Footer Placeholder 7"/>
          <p:cNvSpPr>
            <a:spLocks noGrp="1"/>
          </p:cNvSpPr>
          <p:nvPr>
            <p:ph type="ftr" sz="quarter" idx="11"/>
          </p:nvPr>
        </p:nvSpPr>
        <p:spPr/>
        <p:txBody>
          <a:bodyPr/>
          <a:lstStyle/>
          <a:p>
            <a:r>
              <a:rPr lang="en-US"/>
              <a:t>© Copyright 2018 Worthy and James Publishing</a:t>
            </a:r>
          </a:p>
        </p:txBody>
      </p:sp>
      <p:sp>
        <p:nvSpPr>
          <p:cNvPr id="9" name="Slide Number Placeholder 8"/>
          <p:cNvSpPr>
            <a:spLocks noGrp="1"/>
          </p:cNvSpPr>
          <p:nvPr>
            <p:ph type="sldNum" sz="quarter" idx="12"/>
          </p:nvPr>
        </p:nvSpPr>
        <p:spPr/>
        <p:txBody>
          <a:bodyPr/>
          <a:lstStyle/>
          <a:p>
            <a:fld id="{56E4B2F9-3735-4321-9CF1-7EBC82E4EE94}" type="slidenum">
              <a:rPr lang="en-US" smtClean="0"/>
              <a:t>‹#›</a:t>
            </a:fld>
            <a:endParaRPr lang="en-US"/>
          </a:p>
        </p:txBody>
      </p:sp>
    </p:spTree>
    <p:extLst>
      <p:ext uri="{BB962C8B-B14F-4D97-AF65-F5344CB8AC3E}">
        <p14:creationId xmlns:p14="http://schemas.microsoft.com/office/powerpoint/2010/main" val="1648966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B3F7BC9-865D-4582-AEAC-83FD6823F935}" type="datetime1">
              <a:rPr lang="en-US" smtClean="0"/>
              <a:t>11/18/2018</a:t>
            </a:fld>
            <a:endParaRPr lang="en-US"/>
          </a:p>
        </p:txBody>
      </p:sp>
      <p:sp>
        <p:nvSpPr>
          <p:cNvPr id="4" name="Footer Placeholder 3"/>
          <p:cNvSpPr>
            <a:spLocks noGrp="1"/>
          </p:cNvSpPr>
          <p:nvPr>
            <p:ph type="ftr" sz="quarter" idx="11"/>
          </p:nvPr>
        </p:nvSpPr>
        <p:spPr/>
        <p:txBody>
          <a:bodyPr/>
          <a:lstStyle/>
          <a:p>
            <a:r>
              <a:rPr lang="en-US"/>
              <a:t>© Copyright 2018 Worthy and James Publishing</a:t>
            </a:r>
          </a:p>
        </p:txBody>
      </p:sp>
      <p:sp>
        <p:nvSpPr>
          <p:cNvPr id="5" name="Slide Number Placeholder 4"/>
          <p:cNvSpPr>
            <a:spLocks noGrp="1"/>
          </p:cNvSpPr>
          <p:nvPr>
            <p:ph type="sldNum" sz="quarter" idx="12"/>
          </p:nvPr>
        </p:nvSpPr>
        <p:spPr/>
        <p:txBody>
          <a:bodyPr/>
          <a:lstStyle/>
          <a:p>
            <a:fld id="{56E4B2F9-3735-4321-9CF1-7EBC82E4EE94}" type="slidenum">
              <a:rPr lang="en-US" smtClean="0"/>
              <a:t>‹#›</a:t>
            </a:fld>
            <a:endParaRPr lang="en-US"/>
          </a:p>
        </p:txBody>
      </p:sp>
    </p:spTree>
    <p:extLst>
      <p:ext uri="{BB962C8B-B14F-4D97-AF65-F5344CB8AC3E}">
        <p14:creationId xmlns:p14="http://schemas.microsoft.com/office/powerpoint/2010/main" val="4251971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AA21B7-7FD0-48E3-B2BC-CF1AB9AAE4DB}" type="datetime1">
              <a:rPr lang="en-US" smtClean="0"/>
              <a:t>11/18/2018</a:t>
            </a:fld>
            <a:endParaRPr lang="en-US"/>
          </a:p>
        </p:txBody>
      </p:sp>
      <p:sp>
        <p:nvSpPr>
          <p:cNvPr id="3" name="Footer Placeholder 2"/>
          <p:cNvSpPr>
            <a:spLocks noGrp="1"/>
          </p:cNvSpPr>
          <p:nvPr>
            <p:ph type="ftr" sz="quarter" idx="11"/>
          </p:nvPr>
        </p:nvSpPr>
        <p:spPr/>
        <p:txBody>
          <a:bodyPr/>
          <a:lstStyle/>
          <a:p>
            <a:r>
              <a:rPr lang="en-US"/>
              <a:t>© Copyright 2018 Worthy and James Publishing</a:t>
            </a:r>
          </a:p>
        </p:txBody>
      </p:sp>
      <p:sp>
        <p:nvSpPr>
          <p:cNvPr id="4" name="Slide Number Placeholder 3"/>
          <p:cNvSpPr>
            <a:spLocks noGrp="1"/>
          </p:cNvSpPr>
          <p:nvPr>
            <p:ph type="sldNum" sz="quarter" idx="12"/>
          </p:nvPr>
        </p:nvSpPr>
        <p:spPr/>
        <p:txBody>
          <a:bodyPr/>
          <a:lstStyle/>
          <a:p>
            <a:fld id="{56E4B2F9-3735-4321-9CF1-7EBC82E4EE94}" type="slidenum">
              <a:rPr lang="en-US" smtClean="0"/>
              <a:t>‹#›</a:t>
            </a:fld>
            <a:endParaRPr lang="en-US"/>
          </a:p>
        </p:txBody>
      </p:sp>
    </p:spTree>
    <p:extLst>
      <p:ext uri="{BB962C8B-B14F-4D97-AF65-F5344CB8AC3E}">
        <p14:creationId xmlns:p14="http://schemas.microsoft.com/office/powerpoint/2010/main" val="1140810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CDD06E0-6513-4F3A-A999-921F2B88F0B2}" type="datetime1">
              <a:rPr lang="en-US" smtClean="0"/>
              <a:t>11/18/2018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56E4B2F9-3735-4321-9CF1-7EBC82E4EE94}" type="slidenum">
              <a:rPr lang="en-US" smtClean="0"/>
              <a:t>‹#›</a:t>
            </a:fld>
            <a:endParaRPr lang="en-US"/>
          </a:p>
        </p:txBody>
      </p:sp>
    </p:spTree>
    <p:extLst>
      <p:ext uri="{BB962C8B-B14F-4D97-AF65-F5344CB8AC3E}">
        <p14:creationId xmlns:p14="http://schemas.microsoft.com/office/powerpoint/2010/main" val="172341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F57FF97-9B6F-46B1-BCC4-798C72DD75B7}" type="datetime1">
              <a:rPr lang="en-US" smtClean="0"/>
              <a:t>11/18/2018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56E4B2F9-3735-4321-9CF1-7EBC82E4EE94}" type="slidenum">
              <a:rPr lang="en-US" smtClean="0"/>
              <a:t>‹#›</a:t>
            </a:fld>
            <a:endParaRPr lang="en-US"/>
          </a:p>
        </p:txBody>
      </p:sp>
    </p:spTree>
    <p:extLst>
      <p:ext uri="{BB962C8B-B14F-4D97-AF65-F5344CB8AC3E}">
        <p14:creationId xmlns:p14="http://schemas.microsoft.com/office/powerpoint/2010/main" val="379522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75C63-7DFC-4E9E-8463-6BB0D665594C}" type="datetime1">
              <a:rPr lang="en-US" smtClean="0"/>
              <a:t>11/18/2018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4B2F9-3735-4321-9CF1-7EBC82E4EE94}" type="slidenum">
              <a:rPr lang="en-US" smtClean="0"/>
              <a:t>‹#›</a:t>
            </a:fld>
            <a:endParaRPr lang="en-US"/>
          </a:p>
        </p:txBody>
      </p:sp>
    </p:spTree>
    <p:extLst>
      <p:ext uri="{BB962C8B-B14F-4D97-AF65-F5344CB8AC3E}">
        <p14:creationId xmlns:p14="http://schemas.microsoft.com/office/powerpoint/2010/main" val="505424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a:solidFill>
                  <a:schemeClr val="bg1"/>
                </a:solidFill>
              </a:rPr>
              <a:t>Basic Accounting Concepts Principles and Procedures, 2</a:t>
            </a:r>
            <a:r>
              <a:rPr lang="en-US" sz="4700" b="1" baseline="30000">
                <a:solidFill>
                  <a:schemeClr val="bg1"/>
                </a:solidFill>
              </a:rPr>
              <a:t>nd</a:t>
            </a:r>
            <a:r>
              <a:rPr lang="en-US" sz="4700" b="1">
                <a:solidFill>
                  <a:schemeClr val="bg1"/>
                </a:solidFill>
              </a:rPr>
              <a:t> Edition, Volume 1 </a:t>
            </a:r>
            <a:br>
              <a:rPr lang="en-US" sz="4700">
                <a:solidFill>
                  <a:schemeClr val="bg1"/>
                </a:solidFill>
              </a:rPr>
            </a:br>
            <a:endParaRPr lang="en-US" sz="4700" dirty="0">
              <a:solidFill>
                <a:schemeClr val="bg1"/>
              </a:solidFill>
            </a:endParaRPr>
          </a:p>
        </p:txBody>
      </p:sp>
    </p:spTree>
    <p:extLst>
      <p:ext uri="{BB962C8B-B14F-4D97-AF65-F5344CB8AC3E}">
        <p14:creationId xmlns:p14="http://schemas.microsoft.com/office/powerpoint/2010/main" val="320344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37782" y="159302"/>
            <a:ext cx="727205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Treasury Stock Reissue Below Cost,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3" name="Rectangle 2"/>
          <p:cNvSpPr/>
          <p:nvPr/>
        </p:nvSpPr>
        <p:spPr>
          <a:xfrm>
            <a:off x="3019994" y="1070995"/>
            <a:ext cx="5406160" cy="369332"/>
          </a:xfrm>
          <a:prstGeom prst="rect">
            <a:avLst/>
          </a:prstGeom>
        </p:spPr>
        <p:txBody>
          <a:bodyPr wrap="none">
            <a:spAutoFit/>
          </a:bodyPr>
          <a:lstStyle/>
          <a:p>
            <a:r>
              <a:rPr lang="en-US" b="1" dirty="0">
                <a:latin typeface="Times" panose="02020603050405020304" pitchFamily="18" charset="0"/>
                <a:ea typeface="MS Mincho"/>
                <a:cs typeface="Times New Roman" panose="02020603050405020304" pitchFamily="18" charset="0"/>
              </a:rPr>
              <a:t>The new stockholders’ equity section is shown below:</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62984879"/>
              </p:ext>
            </p:extLst>
          </p:nvPr>
        </p:nvGraphicFramePr>
        <p:xfrm>
          <a:off x="2087481" y="2033899"/>
          <a:ext cx="7271185" cy="3200400"/>
        </p:xfrm>
        <a:graphic>
          <a:graphicData uri="http://schemas.openxmlformats.org/drawingml/2006/table">
            <a:tbl>
              <a:tblPr firstRow="1" firstCol="1" bandRow="1">
                <a:tableStyleId>{2D5ABB26-0587-4C30-8999-92F81FD0307C}</a:tableStyleId>
              </a:tblPr>
              <a:tblGrid>
                <a:gridCol w="287605">
                  <a:extLst>
                    <a:ext uri="{9D8B030D-6E8A-4147-A177-3AD203B41FA5}">
                      <a16:colId xmlns:a16="http://schemas.microsoft.com/office/drawing/2014/main" val="1330215070"/>
                    </a:ext>
                  </a:extLst>
                </a:gridCol>
                <a:gridCol w="1509924">
                  <a:extLst>
                    <a:ext uri="{9D8B030D-6E8A-4147-A177-3AD203B41FA5}">
                      <a16:colId xmlns:a16="http://schemas.microsoft.com/office/drawing/2014/main" val="1120455663"/>
                    </a:ext>
                  </a:extLst>
                </a:gridCol>
                <a:gridCol w="1263263">
                  <a:extLst>
                    <a:ext uri="{9D8B030D-6E8A-4147-A177-3AD203B41FA5}">
                      <a16:colId xmlns:a16="http://schemas.microsoft.com/office/drawing/2014/main" val="3850431461"/>
                    </a:ext>
                  </a:extLst>
                </a:gridCol>
                <a:gridCol w="1343153">
                  <a:extLst>
                    <a:ext uri="{9D8B030D-6E8A-4147-A177-3AD203B41FA5}">
                      <a16:colId xmlns:a16="http://schemas.microsoft.com/office/drawing/2014/main" val="4122509756"/>
                    </a:ext>
                  </a:extLst>
                </a:gridCol>
                <a:gridCol w="1068531">
                  <a:extLst>
                    <a:ext uri="{9D8B030D-6E8A-4147-A177-3AD203B41FA5}">
                      <a16:colId xmlns:a16="http://schemas.microsoft.com/office/drawing/2014/main" val="3355377401"/>
                    </a:ext>
                  </a:extLst>
                </a:gridCol>
                <a:gridCol w="1187367">
                  <a:extLst>
                    <a:ext uri="{9D8B030D-6E8A-4147-A177-3AD203B41FA5}">
                      <a16:colId xmlns:a16="http://schemas.microsoft.com/office/drawing/2014/main" val="2162353823"/>
                    </a:ext>
                  </a:extLst>
                </a:gridCol>
                <a:gridCol w="611342">
                  <a:extLst>
                    <a:ext uri="{9D8B030D-6E8A-4147-A177-3AD203B41FA5}">
                      <a16:colId xmlns:a16="http://schemas.microsoft.com/office/drawing/2014/main" val="3480209508"/>
                    </a:ext>
                  </a:extLst>
                </a:gridCol>
              </a:tblGrid>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5">
                  <a:txBody>
                    <a:bodyPr/>
                    <a:lstStyle/>
                    <a:p>
                      <a:pPr marL="0" marR="0" algn="ctr">
                        <a:spcBef>
                          <a:spcPts val="300"/>
                        </a:spcBef>
                        <a:spcAft>
                          <a:spcPts val="0"/>
                        </a:spcAft>
                      </a:pPr>
                      <a:r>
                        <a:rPr lang="en-US" sz="1400" b="1" dirty="0">
                          <a:effectLst/>
                        </a:rPr>
                        <a:t>Stockholders' Equity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8942154"/>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5">
                  <a:txBody>
                    <a:bodyPr/>
                    <a:lstStyle/>
                    <a:p>
                      <a:pPr marL="0" marR="0">
                        <a:spcBef>
                          <a:spcPts val="0"/>
                        </a:spcBef>
                        <a:spcAft>
                          <a:spcPts val="0"/>
                        </a:spcAft>
                      </a:pPr>
                      <a:r>
                        <a:rPr lang="en-US" sz="1400" dirty="0">
                          <a:effectLst/>
                        </a:rPr>
                        <a:t>Paid-in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84744213"/>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    Preferred stock, $50 par, 5%, 8,000 shares </a:t>
                      </a:r>
                    </a:p>
                    <a:p>
                      <a:pPr marL="0" marR="0">
                        <a:spcBef>
                          <a:spcPts val="0"/>
                        </a:spcBef>
                        <a:spcAft>
                          <a:spcPts val="0"/>
                        </a:spcAft>
                      </a:pPr>
                      <a:r>
                        <a:rPr lang="en-US" sz="1400" dirty="0">
                          <a:effectLst/>
                        </a:rPr>
                        <a:t>       issued...........................................................</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  $400,000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3014424"/>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a:effectLst/>
                        </a:rPr>
                        <a:t>    Paid-in capital in excess of par, preferred......</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u="sng"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a:effectLst/>
                        </a:rPr>
                        <a:t>   $ 420,000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07931621"/>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    Common stock $.01 par value, 100,000 </a:t>
                      </a:r>
                    </a:p>
                    <a:p>
                      <a:pPr marL="0" marR="0">
                        <a:spcBef>
                          <a:spcPts val="0"/>
                        </a:spcBef>
                        <a:spcAft>
                          <a:spcPts val="0"/>
                        </a:spcAft>
                      </a:pPr>
                      <a:r>
                        <a:rPr lang="en-US" sz="1400" dirty="0">
                          <a:effectLst/>
                        </a:rPr>
                        <a:t>       shares issued, </a:t>
                      </a:r>
                      <a:r>
                        <a:rPr lang="en-US" sz="1400" b="1" dirty="0">
                          <a:solidFill>
                            <a:schemeClr val="accent5"/>
                          </a:solidFill>
                          <a:effectLst/>
                        </a:rPr>
                        <a:t>96,600 shares outstanding</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         1,000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4629864"/>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    Paid-in capital in excess of par, common.......</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855,000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97538194"/>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    </a:t>
                      </a:r>
                      <a:r>
                        <a:rPr lang="en-US" sz="1400" b="1" kern="1200" dirty="0">
                          <a:solidFill>
                            <a:schemeClr val="accent5"/>
                          </a:solidFill>
                          <a:effectLst/>
                          <a:latin typeface="+mn-lt"/>
                          <a:ea typeface="+mn-ea"/>
                          <a:cs typeface="+mn-cs"/>
                        </a:rPr>
                        <a:t>Paid-in capital from treasury stock</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u="sng" dirty="0">
                          <a:solidFill>
                            <a:schemeClr val="accent5"/>
                          </a:solidFill>
                          <a:effectLst/>
                        </a:rPr>
                        <a:t>         </a:t>
                      </a:r>
                      <a:r>
                        <a:rPr lang="en-US" sz="1400" u="sng" dirty="0">
                          <a:effectLst/>
                        </a:rPr>
                        <a:t>   </a:t>
                      </a:r>
                      <a:r>
                        <a:rPr lang="en-US" sz="1400" b="1" u="sng" kern="1200" dirty="0">
                          <a:solidFill>
                            <a:schemeClr val="accent5"/>
                          </a:solidFill>
                          <a:effectLst/>
                          <a:latin typeface="+mn-lt"/>
                          <a:ea typeface="+mn-ea"/>
                          <a:cs typeface="+mn-cs"/>
                        </a:rPr>
                        <a:t>800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u="sng" dirty="0">
                          <a:effectLst/>
                        </a:rPr>
                        <a:t>856,800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6763336"/>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         Total paid-in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1,276,800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9703931"/>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    Retained earnings...........................................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   </a:t>
                      </a:r>
                      <a:r>
                        <a:rPr lang="en-US" sz="1400" u="sng" dirty="0">
                          <a:effectLst/>
                        </a:rPr>
                        <a:t>1,812,500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36744465"/>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    Total paid-in capital and retained earning.....</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dirty="0">
                          <a:effectLst/>
                        </a:rPr>
                        <a:t>3,089,300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28195336"/>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b="1" kern="1200" dirty="0">
                          <a:solidFill>
                            <a:schemeClr val="accent5"/>
                          </a:solidFill>
                          <a:effectLst/>
                          <a:latin typeface="+mn-lt"/>
                          <a:ea typeface="+mn-ea"/>
                          <a:cs typeface="+mn-cs"/>
                        </a:rPr>
                        <a:t>     Less: treasury stock at cost</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b="1" u="sng" kern="1200" dirty="0">
                          <a:solidFill>
                            <a:schemeClr val="accent5"/>
                          </a:solidFill>
                          <a:effectLst/>
                          <a:latin typeface="+mn-lt"/>
                          <a:ea typeface="+mn-ea"/>
                          <a:cs typeface="+mn-cs"/>
                        </a:rPr>
                        <a:t>(23,800)</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80755557"/>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3">
                  <a:txBody>
                    <a:bodyPr/>
                    <a:lstStyle/>
                    <a:p>
                      <a:pPr marL="0" marR="0">
                        <a:spcBef>
                          <a:spcPts val="0"/>
                        </a:spcBef>
                        <a:spcAft>
                          <a:spcPts val="0"/>
                        </a:spcAft>
                      </a:pPr>
                      <a:r>
                        <a:rPr lang="en-US" sz="1400" dirty="0">
                          <a:effectLst/>
                        </a:rPr>
                        <a:t>              Total stockholders' equity......................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400" u="sng" dirty="0">
                          <a:effectLst/>
                        </a:rPr>
                        <a:t>$3,065,500</a:t>
                      </a:r>
                      <a:endParaRPr lang="en-US" sz="1400" u="sng"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8133032"/>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801799"/>
                  </a:ext>
                </a:extLst>
              </a:tr>
            </a:tbl>
          </a:graphicData>
        </a:graphic>
      </p:graphicFrame>
      <p:cxnSp>
        <p:nvCxnSpPr>
          <p:cNvPr id="5" name="Straight Connector 4"/>
          <p:cNvCxnSpPr/>
          <p:nvPr/>
        </p:nvCxnSpPr>
        <p:spPr>
          <a:xfrm>
            <a:off x="7836496" y="5042016"/>
            <a:ext cx="82894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1704583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30247" y="116573"/>
            <a:ext cx="325114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Retirement of Stock</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3" name="Rectangle 2"/>
          <p:cNvSpPr/>
          <p:nvPr/>
        </p:nvSpPr>
        <p:spPr>
          <a:xfrm>
            <a:off x="1939895" y="1170280"/>
            <a:ext cx="8656890" cy="3600986"/>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Stock can also be “retired”.  This means that a company purchases its stock and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cancels the shares so that they can never be reissued.</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a:cs typeface="Times New Roman" panose="02020603050405020304" pitchFamily="18" charset="0"/>
              </a:rPr>
              <a:t>• Par value and paid in capital in excess of par accounts are permanently reduced in the same proportion as the number of shares reacquired to total shares issued.  For any difference between the cash paid and the reduction in paid in capital, retained earnings will be reduced.</a:t>
            </a:r>
            <a:endParaRPr lang="en-US" sz="16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a:cs typeface="Times New Roman" panose="02020603050405020304" pitchFamily="18" charset="0"/>
              </a:rPr>
              <a:t>• Retirement results in a permanent reduction of stockholders' equity.</a:t>
            </a:r>
            <a:endParaRPr lang="en-US" sz="1600" dirty="0">
              <a:effectLst/>
              <a:latin typeface="Times" panose="02020603050405020304" pitchFamily="18" charset="0"/>
              <a:ea typeface="MS Mincho"/>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br>
              <a:rPr lang="en-US" sz="2400" b="1" dirty="0">
                <a:effectLst/>
                <a:latin typeface="Times" panose="02020603050405020304" pitchFamily="18" charset="0"/>
                <a:ea typeface="MS Mincho"/>
                <a:cs typeface="Times New Roman" panose="02020603050405020304" pitchFamily="18" charset="0"/>
              </a:rPr>
            </a:br>
            <a:r>
              <a:rPr lang="en-US" sz="2400" b="1" dirty="0">
                <a:effectLst/>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3397982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0"/>
            <a:ext cx="6096000" cy="800219"/>
          </a:xfrm>
          <a:prstGeom prst="rect">
            <a:avLst/>
          </a:prstGeom>
        </p:spPr>
        <p:txBody>
          <a:bodyPr>
            <a:spAutoFit/>
          </a:bodyPr>
          <a:lstStyle/>
          <a:p>
            <a:pPr algn="ctr"/>
            <a:r>
              <a:rPr lang="en-US" b="1" dirty="0">
                <a:latin typeface="Times" panose="02020603050405020304" pitchFamily="18" charset="0"/>
                <a:ea typeface="MS Mincho"/>
                <a:cs typeface="Times New Roman" panose="02020603050405020304" pitchFamily="18" charset="0"/>
              </a:rPr>
              <a:t> </a:t>
            </a:r>
            <a:endParaRPr lang="en-US" sz="1200" dirty="0">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Stock Dividends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3" name="Rectangle 2"/>
          <p:cNvSpPr/>
          <p:nvPr/>
        </p:nvSpPr>
        <p:spPr>
          <a:xfrm>
            <a:off x="1697765" y="1420118"/>
            <a:ext cx="10494235" cy="4324261"/>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A stock dividend is a proportional distribution of  company shares of stock among its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existing stockholders, with no change in par value of stated value.</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Example: A company has 200,000 shares of stock outstanding.  The company</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declares a 6% stock dividend.   If an investor owns 100 shares, that investor will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receive 6 new shares.  12,000 total shares will be distributed.</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Stock dividends might be declared for the following reasons: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sz="1100" b="1" dirty="0">
                <a:effectLst/>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Stock dividends conserve cash, yet still offer something stockholders like to </a:t>
            </a:r>
            <a:endParaRPr lang="en-US" sz="1600" dirty="0">
              <a:effectLst/>
              <a:latin typeface="Times" panose="02020603050405020304" pitchFamily="18" charset="0"/>
              <a:ea typeface="MS Mincho"/>
              <a:cs typeface="Times New Roman" panose="02020603050405020304" pitchFamily="18" charset="0"/>
            </a:endParaRPr>
          </a:p>
          <a:p>
            <a:pPr>
              <a:spcAft>
                <a:spcPts val="300"/>
              </a:spcAft>
            </a:pPr>
            <a:r>
              <a:rPr lang="en-US" b="1" dirty="0">
                <a:latin typeface="Times" panose="02020603050405020304" pitchFamily="18" charset="0"/>
                <a:ea typeface="MS Mincho"/>
                <a:cs typeface="Times New Roman" panose="02020603050405020304" pitchFamily="18" charset="0"/>
              </a:rPr>
              <a:t>     receive.</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sz="1100" b="1" dirty="0">
                <a:effectLst/>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Large stock dividends reduce the market price of stock.  Companies may wish to </a:t>
            </a:r>
            <a:endParaRPr lang="en-US" sz="1600" dirty="0">
              <a:effectLst/>
              <a:latin typeface="Times" panose="02020603050405020304" pitchFamily="18" charset="0"/>
              <a:ea typeface="MS Mincho"/>
              <a:cs typeface="Times New Roman" panose="02020603050405020304" pitchFamily="18" charset="0"/>
            </a:endParaRPr>
          </a:p>
          <a:p>
            <a:pPr>
              <a:spcAft>
                <a:spcPts val="300"/>
              </a:spcAft>
            </a:pPr>
            <a:r>
              <a:rPr lang="en-US" b="1" dirty="0">
                <a:latin typeface="Times" panose="02020603050405020304" pitchFamily="18" charset="0"/>
                <a:ea typeface="MS Mincho"/>
                <a:cs typeface="Times New Roman" panose="02020603050405020304" pitchFamily="18" charset="0"/>
              </a:rPr>
              <a:t>     do this if they want to make their stock more affordable to small investors.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sz="1100" b="1" dirty="0">
                <a:effectLst/>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Stock dividends increase paid-in capital and reduce retained earnings, which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makes less retained earnings available for cash dividends.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704317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366884" y="150756"/>
            <a:ext cx="588552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Value to Use for Stock Dividends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076629" y="769300"/>
            <a:ext cx="9018661" cy="646331"/>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A stock dividend is a proportional distribution of company shares of stock among its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existing stockholders, with no change in par value of stated value.</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611880254"/>
              </p:ext>
            </p:extLst>
          </p:nvPr>
        </p:nvGraphicFramePr>
        <p:xfrm>
          <a:off x="3426828" y="2255520"/>
          <a:ext cx="5509260" cy="2636520"/>
        </p:xfrm>
        <a:graphic>
          <a:graphicData uri="http://schemas.openxmlformats.org/drawingml/2006/table">
            <a:tbl>
              <a:tblPr firstRow="1" firstCol="1" bandRow="1">
                <a:tableStyleId>{2D5ABB26-0587-4C30-8999-92F81FD0307C}</a:tableStyleId>
              </a:tblPr>
              <a:tblGrid>
                <a:gridCol w="2757170">
                  <a:extLst>
                    <a:ext uri="{9D8B030D-6E8A-4147-A177-3AD203B41FA5}">
                      <a16:colId xmlns:a16="http://schemas.microsoft.com/office/drawing/2014/main" val="1849769129"/>
                    </a:ext>
                  </a:extLst>
                </a:gridCol>
                <a:gridCol w="2752090">
                  <a:extLst>
                    <a:ext uri="{9D8B030D-6E8A-4147-A177-3AD203B41FA5}">
                      <a16:colId xmlns:a16="http://schemas.microsoft.com/office/drawing/2014/main" val="3317795927"/>
                    </a:ext>
                  </a:extLst>
                </a:gridCol>
              </a:tblGrid>
              <a:tr h="0">
                <a:tc>
                  <a:txBody>
                    <a:bodyPr/>
                    <a:lstStyle/>
                    <a:p>
                      <a:pPr marL="0" marR="0" algn="ctr">
                        <a:spcBef>
                          <a:spcPts val="0"/>
                        </a:spcBef>
                        <a:spcAft>
                          <a:spcPts val="0"/>
                        </a:spcAft>
                      </a:pPr>
                      <a:r>
                        <a:rPr lang="en-US" sz="1400" b="1" dirty="0">
                          <a:effectLst/>
                        </a:rPr>
                        <a:t>IF...</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1" dirty="0">
                          <a:effectLst/>
                        </a:rPr>
                        <a:t>THEN...</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0007344"/>
                  </a:ext>
                </a:extLst>
              </a:tr>
              <a:tr h="1026350">
                <a:tc>
                  <a:txBody>
                    <a:bodyPr/>
                    <a:lstStyle/>
                    <a:p>
                      <a:pPr marL="0" marR="0" algn="ctr">
                        <a:spcBef>
                          <a:spcPts val="300"/>
                        </a:spcBef>
                        <a:spcAft>
                          <a:spcPts val="300"/>
                        </a:spcAft>
                      </a:pPr>
                      <a:r>
                        <a:rPr lang="en-US" sz="1400" b="1" dirty="0">
                          <a:effectLst/>
                        </a:rPr>
                        <a:t>Small Stock Dividend</a:t>
                      </a:r>
                    </a:p>
                    <a:p>
                      <a:pPr marL="0" marR="0">
                        <a:spcBef>
                          <a:spcPts val="0"/>
                        </a:spcBef>
                        <a:spcAft>
                          <a:spcPts val="0"/>
                        </a:spcAft>
                      </a:pPr>
                      <a:r>
                        <a:rPr lang="en-US" sz="1400" b="1" dirty="0">
                          <a:effectLst/>
                        </a:rPr>
                        <a:t>The dividend is less than about 20-25% of the outstanding shares before the dividends are declared ...</a:t>
                      </a:r>
                    </a:p>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b="1" dirty="0">
                          <a:effectLst/>
                        </a:rPr>
                        <a:t> </a:t>
                      </a:r>
                    </a:p>
                    <a:p>
                      <a:pPr marL="0" marR="0">
                        <a:spcBef>
                          <a:spcPts val="0"/>
                        </a:spcBef>
                        <a:spcAft>
                          <a:spcPts val="0"/>
                        </a:spcAft>
                      </a:pPr>
                      <a:r>
                        <a:rPr lang="en-US" sz="1400" b="1" dirty="0">
                          <a:effectLst/>
                        </a:rPr>
                        <a:t>Use the market value per share at the time of the dividend</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1374636"/>
                  </a:ext>
                </a:extLst>
              </a:tr>
              <a:tr h="0">
                <a:tc>
                  <a:txBody>
                    <a:bodyPr/>
                    <a:lstStyle/>
                    <a:p>
                      <a:pPr marL="0" marR="0" algn="ctr">
                        <a:spcBef>
                          <a:spcPts val="300"/>
                        </a:spcBef>
                        <a:spcAft>
                          <a:spcPts val="300"/>
                        </a:spcAft>
                      </a:pPr>
                      <a:r>
                        <a:rPr lang="en-US" sz="1400" b="1" dirty="0">
                          <a:effectLst/>
                        </a:rPr>
                        <a:t>Large Stock Dividend</a:t>
                      </a:r>
                    </a:p>
                    <a:p>
                      <a:pPr marL="0" marR="0">
                        <a:spcBef>
                          <a:spcPts val="0"/>
                        </a:spcBef>
                        <a:spcAft>
                          <a:spcPts val="0"/>
                        </a:spcAft>
                      </a:pPr>
                      <a:r>
                        <a:rPr lang="en-US" sz="1400" b="1" dirty="0">
                          <a:effectLst/>
                        </a:rPr>
                        <a:t>The dividend is greater 25% of the outstanding shares before the dividends are declared... </a:t>
                      </a:r>
                    </a:p>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b="1" dirty="0">
                          <a:effectLst/>
                        </a:rPr>
                        <a:t> </a:t>
                      </a:r>
                    </a:p>
                    <a:p>
                      <a:pPr marL="0" marR="0">
                        <a:spcBef>
                          <a:spcPts val="0"/>
                        </a:spcBef>
                        <a:spcAft>
                          <a:spcPts val="0"/>
                        </a:spcAft>
                      </a:pPr>
                      <a:r>
                        <a:rPr lang="en-US" sz="1400" b="1" dirty="0">
                          <a:effectLst/>
                        </a:rPr>
                        <a:t>Use the par or stated value of the stock.  (For no-par stock, check state law.)</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2701811"/>
                  </a:ext>
                </a:extLst>
              </a:tr>
            </a:tbl>
          </a:graphicData>
        </a:graphic>
      </p:graphicFrame>
    </p:spTree>
    <p:extLst>
      <p:ext uri="{BB962C8B-B14F-4D97-AF65-F5344CB8AC3E}">
        <p14:creationId xmlns:p14="http://schemas.microsoft.com/office/powerpoint/2010/main" val="3540397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6BC5BF9-AAEE-410C-966B-8B4B9E0DDCD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846D72E-B0AF-40D9-A3DB-BA6ACBAE4B8C}"/>
              </a:ext>
            </a:extLst>
          </p:cNvPr>
          <p:cNvSpPr/>
          <p:nvPr/>
        </p:nvSpPr>
        <p:spPr>
          <a:xfrm>
            <a:off x="3701028" y="136525"/>
            <a:ext cx="4945586"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Small Stock Dividend Example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019A940-CA3D-48C8-A5FE-7079015FD340}"/>
              </a:ext>
            </a:extLst>
          </p:cNvPr>
          <p:cNvSpPr/>
          <p:nvPr/>
        </p:nvSpPr>
        <p:spPr>
          <a:xfrm>
            <a:off x="542924" y="696818"/>
            <a:ext cx="7749703" cy="369332"/>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The stockholders' equity of Watson Company is shown below.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3024F6C-41BA-4C0D-BC00-A13BD3936261}"/>
              </a:ext>
            </a:extLst>
          </p:cNvPr>
          <p:cNvGraphicFramePr>
            <a:graphicFrameLocks noGrp="1"/>
          </p:cNvGraphicFramePr>
          <p:nvPr>
            <p:extLst>
              <p:ext uri="{D42A27DB-BD31-4B8C-83A1-F6EECF244321}">
                <p14:modId xmlns:p14="http://schemas.microsoft.com/office/powerpoint/2010/main" val="2033780125"/>
              </p:ext>
            </p:extLst>
          </p:nvPr>
        </p:nvGraphicFramePr>
        <p:xfrm>
          <a:off x="2898843" y="1249254"/>
          <a:ext cx="6329197" cy="1920240"/>
        </p:xfrm>
        <a:graphic>
          <a:graphicData uri="http://schemas.openxmlformats.org/drawingml/2006/table">
            <a:tbl>
              <a:tblPr firstRow="1" firstCol="1" bandRow="1">
                <a:tableStyleId>{2D5ABB26-0587-4C30-8999-92F81FD0307C}</a:tableStyleId>
              </a:tblPr>
              <a:tblGrid>
                <a:gridCol w="245873">
                  <a:extLst>
                    <a:ext uri="{9D8B030D-6E8A-4147-A177-3AD203B41FA5}">
                      <a16:colId xmlns:a16="http://schemas.microsoft.com/office/drawing/2014/main" val="3445360938"/>
                    </a:ext>
                  </a:extLst>
                </a:gridCol>
                <a:gridCol w="1290832">
                  <a:extLst>
                    <a:ext uri="{9D8B030D-6E8A-4147-A177-3AD203B41FA5}">
                      <a16:colId xmlns:a16="http://schemas.microsoft.com/office/drawing/2014/main" val="215997903"/>
                    </a:ext>
                  </a:extLst>
                </a:gridCol>
                <a:gridCol w="1079962">
                  <a:extLst>
                    <a:ext uri="{9D8B030D-6E8A-4147-A177-3AD203B41FA5}">
                      <a16:colId xmlns:a16="http://schemas.microsoft.com/office/drawing/2014/main" val="3361857541"/>
                    </a:ext>
                  </a:extLst>
                </a:gridCol>
                <a:gridCol w="1148260">
                  <a:extLst>
                    <a:ext uri="{9D8B030D-6E8A-4147-A177-3AD203B41FA5}">
                      <a16:colId xmlns:a16="http://schemas.microsoft.com/office/drawing/2014/main" val="473198872"/>
                    </a:ext>
                  </a:extLst>
                </a:gridCol>
                <a:gridCol w="959586">
                  <a:extLst>
                    <a:ext uri="{9D8B030D-6E8A-4147-A177-3AD203B41FA5}">
                      <a16:colId xmlns:a16="http://schemas.microsoft.com/office/drawing/2014/main" val="382240031"/>
                    </a:ext>
                  </a:extLst>
                </a:gridCol>
                <a:gridCol w="1092627">
                  <a:extLst>
                    <a:ext uri="{9D8B030D-6E8A-4147-A177-3AD203B41FA5}">
                      <a16:colId xmlns:a16="http://schemas.microsoft.com/office/drawing/2014/main" val="2031211856"/>
                    </a:ext>
                  </a:extLst>
                </a:gridCol>
                <a:gridCol w="512057">
                  <a:extLst>
                    <a:ext uri="{9D8B030D-6E8A-4147-A177-3AD203B41FA5}">
                      <a16:colId xmlns:a16="http://schemas.microsoft.com/office/drawing/2014/main" val="970326981"/>
                    </a:ext>
                  </a:extLst>
                </a:gridCol>
              </a:tblGrid>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5">
                  <a:txBody>
                    <a:bodyPr/>
                    <a:lstStyle/>
                    <a:p>
                      <a:pPr marL="0" marR="0" algn="ctr">
                        <a:spcBef>
                          <a:spcPts val="300"/>
                        </a:spcBef>
                        <a:spcAft>
                          <a:spcPts val="0"/>
                        </a:spcAft>
                      </a:pPr>
                      <a:r>
                        <a:rPr lang="en-US" sz="1400" dirty="0">
                          <a:effectLst/>
                        </a:rPr>
                        <a:t>Stockholders' Equity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51317228"/>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5">
                  <a:txBody>
                    <a:bodyPr/>
                    <a:lstStyle/>
                    <a:p>
                      <a:pPr marL="0" marR="0">
                        <a:spcBef>
                          <a:spcPts val="0"/>
                        </a:spcBef>
                        <a:spcAft>
                          <a:spcPts val="0"/>
                        </a:spcAft>
                      </a:pPr>
                      <a:r>
                        <a:rPr lang="en-US" sz="1400" dirty="0">
                          <a:effectLst/>
                        </a:rPr>
                        <a:t>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98625283"/>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Common stock $.01 par value, 300,000 </a:t>
                      </a:r>
                    </a:p>
                    <a:p>
                      <a:pPr marL="0" marR="0">
                        <a:spcBef>
                          <a:spcPts val="0"/>
                        </a:spcBef>
                        <a:spcAft>
                          <a:spcPts val="0"/>
                        </a:spcAft>
                      </a:pPr>
                      <a:r>
                        <a:rPr lang="en-US" sz="1400" dirty="0">
                          <a:effectLst/>
                        </a:rPr>
                        <a:t>       shares issued and outstanding..................</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p>
                    <a:p>
                      <a:pPr marL="0" marR="0" indent="0" algn="ctr">
                        <a:spcBef>
                          <a:spcPts val="0"/>
                        </a:spcBef>
                        <a:spcAft>
                          <a:spcPts val="0"/>
                        </a:spcAft>
                      </a:pPr>
                      <a:r>
                        <a:rPr lang="en-US" sz="1400" dirty="0">
                          <a:effectLst/>
                        </a:rPr>
                        <a:t>      $ 3,000</a:t>
                      </a: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67327974"/>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Paid-in capital in excess of par, common.....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r>
                        <a:rPr lang="en-US" sz="1400" u="sng" dirty="0">
                          <a:effectLst/>
                        </a:rPr>
                        <a:t>5,430,000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905810602"/>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paid-in capital..................................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$ 5,433,000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581932005"/>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Retained earnings.........................................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u="sng" dirty="0">
                          <a:effectLst/>
                        </a:rPr>
                        <a:t>510,000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74154956"/>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stockholders' equity.....................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$ 5,943,000</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u="sng" dirty="0">
                          <a:effectLst/>
                        </a:rPr>
                        <a:t> </a:t>
                      </a:r>
                      <a:endParaRPr lang="en-US" sz="11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63389795"/>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1297590"/>
                  </a:ext>
                </a:extLst>
              </a:tr>
            </a:tbl>
          </a:graphicData>
        </a:graphic>
      </p:graphicFrame>
      <p:cxnSp>
        <p:nvCxnSpPr>
          <p:cNvPr id="7" name="Straight Connector 6">
            <a:extLst>
              <a:ext uri="{FF2B5EF4-FFF2-40B4-BE49-F238E27FC236}">
                <a16:creationId xmlns:a16="http://schemas.microsoft.com/office/drawing/2014/main" id="{C97B3A0E-B402-463A-9C42-6B027BAD2AF8}"/>
              </a:ext>
            </a:extLst>
          </p:cNvPr>
          <p:cNvCxnSpPr/>
          <p:nvPr/>
        </p:nvCxnSpPr>
        <p:spPr>
          <a:xfrm>
            <a:off x="7830766" y="2986389"/>
            <a:ext cx="80612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A4D8D456-C2A9-4814-8A23-DD9314E558CF}"/>
              </a:ext>
            </a:extLst>
          </p:cNvPr>
          <p:cNvSpPr/>
          <p:nvPr/>
        </p:nvSpPr>
        <p:spPr>
          <a:xfrm>
            <a:off x="560960" y="3323555"/>
            <a:ext cx="12451405" cy="338554"/>
          </a:xfrm>
          <a:prstGeom prst="rect">
            <a:avLst/>
          </a:prstGeom>
        </p:spPr>
        <p:txBody>
          <a:bodyPr wrap="square">
            <a:spAutoFit/>
          </a:bodyPr>
          <a:lstStyle/>
          <a:p>
            <a:r>
              <a:rPr lang="en-US" sz="1600" b="1" dirty="0">
                <a:latin typeface="Times" panose="02020603050405020304" pitchFamily="18" charset="0"/>
                <a:ea typeface="MS Mincho" panose="02020609040205080304" pitchFamily="49" charset="-128"/>
                <a:cs typeface="Times New Roman" panose="02020603050405020304" pitchFamily="18" charset="0"/>
              </a:rPr>
              <a:t>On October 29, the board of directors declares a 3% stock dividend at the time the market price of the stock is $19 per share.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9" name="Table 8">
            <a:extLst>
              <a:ext uri="{FF2B5EF4-FFF2-40B4-BE49-F238E27FC236}">
                <a16:creationId xmlns:a16="http://schemas.microsoft.com/office/drawing/2014/main" id="{0C922F51-6A81-4B05-982D-63D7E3DD85F8}"/>
              </a:ext>
            </a:extLst>
          </p:cNvPr>
          <p:cNvGraphicFramePr>
            <a:graphicFrameLocks noGrp="1"/>
          </p:cNvGraphicFramePr>
          <p:nvPr>
            <p:extLst>
              <p:ext uri="{D42A27DB-BD31-4B8C-83A1-F6EECF244321}">
                <p14:modId xmlns:p14="http://schemas.microsoft.com/office/powerpoint/2010/main" val="4163809125"/>
              </p:ext>
            </p:extLst>
          </p:nvPr>
        </p:nvGraphicFramePr>
        <p:xfrm>
          <a:off x="2883441" y="3773299"/>
          <a:ext cx="6322978" cy="640080"/>
        </p:xfrm>
        <a:graphic>
          <a:graphicData uri="http://schemas.openxmlformats.org/drawingml/2006/table">
            <a:tbl>
              <a:tblPr firstRow="1" firstCol="1" bandRow="1">
                <a:tableStyleId>{5C22544A-7EE6-4342-B048-85BDC9FD1C3A}</a:tableStyleId>
              </a:tblPr>
              <a:tblGrid>
                <a:gridCol w="819640">
                  <a:extLst>
                    <a:ext uri="{9D8B030D-6E8A-4147-A177-3AD203B41FA5}">
                      <a16:colId xmlns:a16="http://schemas.microsoft.com/office/drawing/2014/main" val="3150727437"/>
                    </a:ext>
                  </a:extLst>
                </a:gridCol>
                <a:gridCol w="3141902">
                  <a:extLst>
                    <a:ext uri="{9D8B030D-6E8A-4147-A177-3AD203B41FA5}">
                      <a16:colId xmlns:a16="http://schemas.microsoft.com/office/drawing/2014/main" val="2794863317"/>
                    </a:ext>
                  </a:extLst>
                </a:gridCol>
                <a:gridCol w="1180251">
                  <a:extLst>
                    <a:ext uri="{9D8B030D-6E8A-4147-A177-3AD203B41FA5}">
                      <a16:colId xmlns:a16="http://schemas.microsoft.com/office/drawing/2014/main" val="1554275331"/>
                    </a:ext>
                  </a:extLst>
                </a:gridCol>
                <a:gridCol w="1181185">
                  <a:extLst>
                    <a:ext uri="{9D8B030D-6E8A-4147-A177-3AD203B41FA5}">
                      <a16:colId xmlns:a16="http://schemas.microsoft.com/office/drawing/2014/main" val="1905652171"/>
                    </a:ext>
                  </a:extLst>
                </a:gridCol>
              </a:tblGrid>
              <a:tr h="0">
                <a:tc>
                  <a:txBody>
                    <a:bodyPr/>
                    <a:lstStyle/>
                    <a:p>
                      <a:pPr marL="0" marR="0" algn="ctr">
                        <a:spcBef>
                          <a:spcPts val="0"/>
                        </a:spcBef>
                        <a:spcAft>
                          <a:spcPts val="0"/>
                        </a:spcAft>
                      </a:pPr>
                      <a:r>
                        <a:rPr lang="en-US" sz="1400" b="0" dirty="0">
                          <a:solidFill>
                            <a:schemeClr val="tx1"/>
                          </a:solidFill>
                          <a:effectLst/>
                        </a:rPr>
                        <a:t>10/29</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b="0" dirty="0">
                          <a:solidFill>
                            <a:schemeClr val="tx1"/>
                          </a:solidFill>
                          <a:effectLst/>
                        </a:rPr>
                        <a:t>Retained Earnings</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dirty="0">
                          <a:solidFill>
                            <a:schemeClr val="tx1"/>
                          </a:solidFill>
                          <a:effectLst/>
                        </a:rPr>
                        <a:t>171,000</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dirty="0">
                          <a:solidFill>
                            <a:schemeClr val="tx1"/>
                          </a:solidFill>
                          <a:effectLst/>
                        </a:rPr>
                        <a:t> </a:t>
                      </a:r>
                      <a:endParaRPr lang="en-US" sz="1400" b="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367628018"/>
                  </a:ext>
                </a:extLst>
              </a:tr>
              <a:tr h="0">
                <a:tc>
                  <a:txBody>
                    <a:bodyPr/>
                    <a:lstStyle/>
                    <a:p>
                      <a:pPr marL="0" marR="0" algn="ctr">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Common Stock Distributable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90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247319739"/>
                  </a:ext>
                </a:extLst>
              </a:tr>
              <a:tr h="0">
                <a:tc>
                  <a:txBody>
                    <a:bodyPr/>
                    <a:lstStyle/>
                    <a:p>
                      <a:pPr marL="0" marR="0" algn="ctr">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Paid-in Capital in Excess of Par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170,910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848340668"/>
                  </a:ext>
                </a:extLst>
              </a:tr>
            </a:tbl>
          </a:graphicData>
        </a:graphic>
      </p:graphicFrame>
      <p:sp>
        <p:nvSpPr>
          <p:cNvPr id="10" name="Rectangle 9">
            <a:extLst>
              <a:ext uri="{FF2B5EF4-FFF2-40B4-BE49-F238E27FC236}">
                <a16:creationId xmlns:a16="http://schemas.microsoft.com/office/drawing/2014/main" id="{A8A9CB71-9D44-4847-80CE-91B2EE1BB16E}"/>
              </a:ext>
            </a:extLst>
          </p:cNvPr>
          <p:cNvSpPr/>
          <p:nvPr/>
        </p:nvSpPr>
        <p:spPr>
          <a:xfrm>
            <a:off x="2883441" y="4513973"/>
            <a:ext cx="4491935" cy="338554"/>
          </a:xfrm>
          <a:prstGeom prst="rect">
            <a:avLst/>
          </a:prstGeom>
        </p:spPr>
        <p:txBody>
          <a:bodyPr wrap="none">
            <a:spAutoFit/>
          </a:bodyPr>
          <a:lstStyle/>
          <a:p>
            <a:pPr marL="1143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Retained earnings: 300,000 X .03 X $19 = $171,000</a:t>
            </a:r>
          </a:p>
        </p:txBody>
      </p:sp>
      <p:sp>
        <p:nvSpPr>
          <p:cNvPr id="11" name="Rectangle 10">
            <a:extLst>
              <a:ext uri="{FF2B5EF4-FFF2-40B4-BE49-F238E27FC236}">
                <a16:creationId xmlns:a16="http://schemas.microsoft.com/office/drawing/2014/main" id="{0587824E-86AF-4D31-A0EF-1112204D25E1}"/>
              </a:ext>
            </a:extLst>
          </p:cNvPr>
          <p:cNvSpPr/>
          <p:nvPr/>
        </p:nvSpPr>
        <p:spPr>
          <a:xfrm>
            <a:off x="646102" y="5217369"/>
            <a:ext cx="3771674" cy="338554"/>
          </a:xfrm>
          <a:prstGeom prst="rect">
            <a:avLst/>
          </a:prstGeom>
        </p:spPr>
        <p:txBody>
          <a:bodyPr wrap="none">
            <a:spAutoFit/>
          </a:bodyPr>
          <a:lstStyle/>
          <a:p>
            <a:r>
              <a:rPr lang="en-US" sz="1600" b="1" dirty="0">
                <a:latin typeface="Times" panose="02020603050405020304" pitchFamily="18" charset="0"/>
                <a:ea typeface="MS Mincho" panose="02020609040205080304" pitchFamily="49" charset="-128"/>
                <a:cs typeface="Times New Roman" panose="02020603050405020304" pitchFamily="18" charset="0"/>
              </a:rPr>
              <a:t>On November 15, the stock is distributed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12" name="Table 11">
            <a:extLst>
              <a:ext uri="{FF2B5EF4-FFF2-40B4-BE49-F238E27FC236}">
                <a16:creationId xmlns:a16="http://schemas.microsoft.com/office/drawing/2014/main" id="{831EA263-5E74-4817-98B3-43A6A0486AD8}"/>
              </a:ext>
            </a:extLst>
          </p:cNvPr>
          <p:cNvGraphicFramePr>
            <a:graphicFrameLocks noGrp="1"/>
          </p:cNvGraphicFramePr>
          <p:nvPr>
            <p:extLst>
              <p:ext uri="{D42A27DB-BD31-4B8C-83A1-F6EECF244321}">
                <p14:modId xmlns:p14="http://schemas.microsoft.com/office/powerpoint/2010/main" val="272567750"/>
              </p:ext>
            </p:extLst>
          </p:nvPr>
        </p:nvGraphicFramePr>
        <p:xfrm>
          <a:off x="2883441" y="5764818"/>
          <a:ext cx="6263035" cy="426720"/>
        </p:xfrm>
        <a:graphic>
          <a:graphicData uri="http://schemas.openxmlformats.org/drawingml/2006/table">
            <a:tbl>
              <a:tblPr firstRow="1" firstCol="1" bandRow="1">
                <a:tableStyleId>{2D5ABB26-0587-4C30-8999-92F81FD0307C}</a:tableStyleId>
              </a:tblPr>
              <a:tblGrid>
                <a:gridCol w="611822">
                  <a:extLst>
                    <a:ext uri="{9D8B030D-6E8A-4147-A177-3AD203B41FA5}">
                      <a16:colId xmlns:a16="http://schemas.microsoft.com/office/drawing/2014/main" val="731346240"/>
                    </a:ext>
                  </a:extLst>
                </a:gridCol>
                <a:gridCol w="3289777">
                  <a:extLst>
                    <a:ext uri="{9D8B030D-6E8A-4147-A177-3AD203B41FA5}">
                      <a16:colId xmlns:a16="http://schemas.microsoft.com/office/drawing/2014/main" val="3569553899"/>
                    </a:ext>
                  </a:extLst>
                </a:gridCol>
                <a:gridCol w="1180251">
                  <a:extLst>
                    <a:ext uri="{9D8B030D-6E8A-4147-A177-3AD203B41FA5}">
                      <a16:colId xmlns:a16="http://schemas.microsoft.com/office/drawing/2014/main" val="3844514321"/>
                    </a:ext>
                  </a:extLst>
                </a:gridCol>
                <a:gridCol w="1181185">
                  <a:extLst>
                    <a:ext uri="{9D8B030D-6E8A-4147-A177-3AD203B41FA5}">
                      <a16:colId xmlns:a16="http://schemas.microsoft.com/office/drawing/2014/main" val="363955280"/>
                    </a:ext>
                  </a:extLst>
                </a:gridCol>
              </a:tblGrid>
              <a:tr h="0">
                <a:tc>
                  <a:txBody>
                    <a:bodyPr/>
                    <a:lstStyle/>
                    <a:p>
                      <a:pPr marL="0" marR="0" algn="ctr">
                        <a:spcBef>
                          <a:spcPts val="0"/>
                        </a:spcBef>
                        <a:spcAft>
                          <a:spcPts val="0"/>
                        </a:spcAft>
                      </a:pPr>
                      <a:r>
                        <a:rPr lang="en-US" sz="1400" dirty="0">
                          <a:effectLst/>
                        </a:rPr>
                        <a:t>11/15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Common Stock Distributable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90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923732892"/>
                  </a:ext>
                </a:extLst>
              </a:tr>
              <a:tr h="0">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Common Stock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90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462001932"/>
                  </a:ext>
                </a:extLst>
              </a:tr>
            </a:tbl>
          </a:graphicData>
        </a:graphic>
      </p:graphicFrame>
    </p:spTree>
    <p:extLst>
      <p:ext uri="{BB962C8B-B14F-4D97-AF65-F5344CB8AC3E}">
        <p14:creationId xmlns:p14="http://schemas.microsoft.com/office/powerpoint/2010/main" val="2396193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DF6BBE2-F3AB-4521-A96F-70E6E75E617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8391D8C-A677-439D-848F-F4DB8E0D1967}"/>
              </a:ext>
            </a:extLst>
          </p:cNvPr>
          <p:cNvSpPr/>
          <p:nvPr/>
        </p:nvSpPr>
        <p:spPr>
          <a:xfrm>
            <a:off x="3828509" y="136525"/>
            <a:ext cx="498245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Large Stock Dividend Example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9229C6D-2C0A-42C9-8041-D6FC9245440B}"/>
              </a:ext>
            </a:extLst>
          </p:cNvPr>
          <p:cNvSpPr/>
          <p:nvPr/>
        </p:nvSpPr>
        <p:spPr>
          <a:xfrm>
            <a:off x="987314" y="1239312"/>
            <a:ext cx="10340502" cy="1200329"/>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Instead of 3%, assume that Watson company declares and distributes a 30% stock dividend.</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On October 29, the board of directors declares a 30% stock dividend at the time the market price of the stock is $19 per share.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44FA2B2C-F5D5-4428-B65F-0EF3003DC94C}"/>
              </a:ext>
            </a:extLst>
          </p:cNvPr>
          <p:cNvGraphicFramePr>
            <a:graphicFrameLocks noGrp="1"/>
          </p:cNvGraphicFramePr>
          <p:nvPr>
            <p:extLst>
              <p:ext uri="{D42A27DB-BD31-4B8C-83A1-F6EECF244321}">
                <p14:modId xmlns:p14="http://schemas.microsoft.com/office/powerpoint/2010/main" val="3384406924"/>
              </p:ext>
            </p:extLst>
          </p:nvPr>
        </p:nvGraphicFramePr>
        <p:xfrm>
          <a:off x="2957206" y="3002280"/>
          <a:ext cx="5504497" cy="426720"/>
        </p:xfrm>
        <a:graphic>
          <a:graphicData uri="http://schemas.openxmlformats.org/drawingml/2006/table">
            <a:tbl>
              <a:tblPr firstRow="1" firstCol="1" bandRow="1">
                <a:tableStyleId>{2D5ABB26-0587-4C30-8999-92F81FD0307C}</a:tableStyleId>
              </a:tblPr>
              <a:tblGrid>
                <a:gridCol w="584807">
                  <a:extLst>
                    <a:ext uri="{9D8B030D-6E8A-4147-A177-3AD203B41FA5}">
                      <a16:colId xmlns:a16="http://schemas.microsoft.com/office/drawing/2014/main" val="3366008728"/>
                    </a:ext>
                  </a:extLst>
                </a:gridCol>
                <a:gridCol w="2863930">
                  <a:extLst>
                    <a:ext uri="{9D8B030D-6E8A-4147-A177-3AD203B41FA5}">
                      <a16:colId xmlns:a16="http://schemas.microsoft.com/office/drawing/2014/main" val="469399160"/>
                    </a:ext>
                  </a:extLst>
                </a:gridCol>
                <a:gridCol w="1027474">
                  <a:extLst>
                    <a:ext uri="{9D8B030D-6E8A-4147-A177-3AD203B41FA5}">
                      <a16:colId xmlns:a16="http://schemas.microsoft.com/office/drawing/2014/main" val="3667606397"/>
                    </a:ext>
                  </a:extLst>
                </a:gridCol>
                <a:gridCol w="1028286">
                  <a:extLst>
                    <a:ext uri="{9D8B030D-6E8A-4147-A177-3AD203B41FA5}">
                      <a16:colId xmlns:a16="http://schemas.microsoft.com/office/drawing/2014/main" val="2152822302"/>
                    </a:ext>
                  </a:extLst>
                </a:gridCol>
              </a:tblGrid>
              <a:tr h="0">
                <a:tc>
                  <a:txBody>
                    <a:bodyPr/>
                    <a:lstStyle/>
                    <a:p>
                      <a:pPr marL="0" marR="0" algn="ctr">
                        <a:spcBef>
                          <a:spcPts val="0"/>
                        </a:spcBef>
                        <a:spcAft>
                          <a:spcPts val="0"/>
                        </a:spcAft>
                      </a:pPr>
                      <a:r>
                        <a:rPr lang="en-US" sz="1400">
                          <a:effectLst/>
                        </a:rPr>
                        <a:t>10/29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effectLst/>
                        </a:rPr>
                        <a:t>Retained Earnings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88142293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effectLst/>
                        </a:rPr>
                        <a:t>    Common Stock Distributable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900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934064090"/>
                  </a:ext>
                </a:extLst>
              </a:tr>
            </a:tbl>
          </a:graphicData>
        </a:graphic>
      </p:graphicFrame>
      <p:sp>
        <p:nvSpPr>
          <p:cNvPr id="6" name="Rectangle 5">
            <a:extLst>
              <a:ext uri="{FF2B5EF4-FFF2-40B4-BE49-F238E27FC236}">
                <a16:creationId xmlns:a16="http://schemas.microsoft.com/office/drawing/2014/main" id="{E5AB5BCA-9DB9-4184-9802-6B2ED2978BDC}"/>
              </a:ext>
            </a:extLst>
          </p:cNvPr>
          <p:cNvSpPr/>
          <p:nvPr/>
        </p:nvSpPr>
        <p:spPr>
          <a:xfrm>
            <a:off x="925749" y="4068361"/>
            <a:ext cx="4213654" cy="369332"/>
          </a:xfrm>
          <a:prstGeom prst="rect">
            <a:avLst/>
          </a:prstGeom>
        </p:spPr>
        <p:txBody>
          <a:bodyPr wrap="non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On November 15, the stock is distributed</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C45D9800-31E9-4C39-B907-809EDD0B6838}"/>
              </a:ext>
            </a:extLst>
          </p:cNvPr>
          <p:cNvGraphicFramePr>
            <a:graphicFrameLocks noGrp="1"/>
          </p:cNvGraphicFramePr>
          <p:nvPr>
            <p:extLst>
              <p:ext uri="{D42A27DB-BD31-4B8C-83A1-F6EECF244321}">
                <p14:modId xmlns:p14="http://schemas.microsoft.com/office/powerpoint/2010/main" val="2183856546"/>
              </p:ext>
            </p:extLst>
          </p:nvPr>
        </p:nvGraphicFramePr>
        <p:xfrm>
          <a:off x="2957207" y="4804353"/>
          <a:ext cx="5504497" cy="426720"/>
        </p:xfrm>
        <a:graphic>
          <a:graphicData uri="http://schemas.openxmlformats.org/drawingml/2006/table">
            <a:tbl>
              <a:tblPr firstRow="1" firstCol="1" bandRow="1">
                <a:tableStyleId>{2D5ABB26-0587-4C30-8999-92F81FD0307C}</a:tableStyleId>
              </a:tblPr>
              <a:tblGrid>
                <a:gridCol w="584808">
                  <a:extLst>
                    <a:ext uri="{9D8B030D-6E8A-4147-A177-3AD203B41FA5}">
                      <a16:colId xmlns:a16="http://schemas.microsoft.com/office/drawing/2014/main" val="768729927"/>
                    </a:ext>
                  </a:extLst>
                </a:gridCol>
                <a:gridCol w="2863930">
                  <a:extLst>
                    <a:ext uri="{9D8B030D-6E8A-4147-A177-3AD203B41FA5}">
                      <a16:colId xmlns:a16="http://schemas.microsoft.com/office/drawing/2014/main" val="4167717145"/>
                    </a:ext>
                  </a:extLst>
                </a:gridCol>
                <a:gridCol w="1027474">
                  <a:extLst>
                    <a:ext uri="{9D8B030D-6E8A-4147-A177-3AD203B41FA5}">
                      <a16:colId xmlns:a16="http://schemas.microsoft.com/office/drawing/2014/main" val="1430330843"/>
                    </a:ext>
                  </a:extLst>
                </a:gridCol>
                <a:gridCol w="1028285">
                  <a:extLst>
                    <a:ext uri="{9D8B030D-6E8A-4147-A177-3AD203B41FA5}">
                      <a16:colId xmlns:a16="http://schemas.microsoft.com/office/drawing/2014/main" val="3392991422"/>
                    </a:ext>
                  </a:extLst>
                </a:gridCol>
              </a:tblGrid>
              <a:tr h="0">
                <a:tc>
                  <a:txBody>
                    <a:bodyPr/>
                    <a:lstStyle/>
                    <a:p>
                      <a:pPr marL="0" marR="0" algn="ctr">
                        <a:spcBef>
                          <a:spcPts val="0"/>
                        </a:spcBef>
                        <a:spcAft>
                          <a:spcPts val="0"/>
                        </a:spcAft>
                      </a:pPr>
                      <a:r>
                        <a:rPr lang="en-US" sz="1400">
                          <a:effectLst/>
                        </a:rPr>
                        <a:t>11/15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effectLst/>
                        </a:rPr>
                        <a:t>Common Stock Distributable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900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43679068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effectLst/>
                        </a:rPr>
                        <a:t>    Common Stock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900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7379421"/>
                  </a:ext>
                </a:extLst>
              </a:tr>
            </a:tbl>
          </a:graphicData>
        </a:graphic>
      </p:graphicFrame>
    </p:spTree>
    <p:extLst>
      <p:ext uri="{BB962C8B-B14F-4D97-AF65-F5344CB8AC3E}">
        <p14:creationId xmlns:p14="http://schemas.microsoft.com/office/powerpoint/2010/main" val="946396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ED8AA65-48DB-4991-8E3C-7B9B1DE1BE4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281A1A6-16D1-4090-AB59-84C45463ECE7}"/>
              </a:ext>
            </a:extLst>
          </p:cNvPr>
          <p:cNvSpPr/>
          <p:nvPr/>
        </p:nvSpPr>
        <p:spPr>
          <a:xfrm>
            <a:off x="4337648" y="219032"/>
            <a:ext cx="413927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Stock Dividend Summary</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452D33E5-E961-40E9-8F3A-EEABA51ADBE3}"/>
              </a:ext>
            </a:extLst>
          </p:cNvPr>
          <p:cNvSpPr/>
          <p:nvPr/>
        </p:nvSpPr>
        <p:spPr>
          <a:xfrm>
            <a:off x="2071992" y="1221063"/>
            <a:ext cx="9630382" cy="4247317"/>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“Common stock distributable” is part of paid-in capital.  The dividend has been </a:t>
            </a:r>
          </a:p>
          <a:p>
            <a:r>
              <a:rPr lang="en-US" b="1" dirty="0">
                <a:latin typeface="Times" panose="02020603050405020304" pitchFamily="18" charset="0"/>
                <a:ea typeface="MS Mincho" panose="02020609040205080304" pitchFamily="49" charset="-128"/>
                <a:cs typeface="Times New Roman" panose="02020603050405020304" pitchFamily="18" charset="0"/>
              </a:rPr>
              <a:t>   declared, so paid-in capital is increased to show that the distribution will be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coming.</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When the stock is distributed Common Stock Distributable changes to Common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Stock.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All dividends come out of retained earnings, so retained earnings is debited to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reduce retained earnings.</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There is no change in the value of the business.  There is simply an amount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transferred between stockholders' equity accounts from retained earnings into</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paid-in capital accounts.  Retained earnings is permanently reduced.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 number of outstanding shares increases.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494644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2A767B3-4D81-4BD5-87D1-44304EF70FD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4323A2B-2582-4571-95D6-36FF6DDF0325}"/>
              </a:ext>
            </a:extLst>
          </p:cNvPr>
          <p:cNvSpPr/>
          <p:nvPr/>
        </p:nvSpPr>
        <p:spPr>
          <a:xfrm>
            <a:off x="5213873" y="228759"/>
            <a:ext cx="1992853"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Stock Splits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F9C6AC2-DFB4-4FAD-85E6-EB8E3A3EDA05}"/>
              </a:ext>
            </a:extLst>
          </p:cNvPr>
          <p:cNvSpPr/>
          <p:nvPr/>
        </p:nvSpPr>
        <p:spPr>
          <a:xfrm>
            <a:off x="2169268" y="951398"/>
            <a:ext cx="9144000" cy="4955203"/>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 stock split is a simultaneous increase in the number of shares issued and a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decrease in the par or stated value per share.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Effects of a stock split:</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indent="114300"/>
            <a:r>
              <a:rPr lang="en-US" sz="1100" b="1"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Total shares issued increases.  This includes shares outstanding and treasury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indent="118745">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stock.  There is no change in authorized shares.</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indent="118745"/>
            <a:r>
              <a:rPr lang="en-US" sz="1100" b="1"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Par or stated value per share is reduced but there is no change in total par or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indent="118745">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stated value.</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indent="114300"/>
            <a:r>
              <a:rPr lang="en-US" sz="1100" b="1"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Stockholders receive new shares that replace old shares.</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indent="114300"/>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Reasons for a stock split:</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indent="114300"/>
            <a:r>
              <a:rPr lang="en-US" sz="1100" b="1"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Splits do not require cash but are perceived by stockholders as something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indent="118745">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valuable (Even though the value of the company is unchanged).</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sz="1100" b="1"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Splits usually involve more shares than stock dividends, but splits do not reduce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indent="118745">
              <a:spcAft>
                <a:spcPts val="300"/>
              </a:spcAft>
            </a:pPr>
            <a:r>
              <a:rPr lang="en-US" b="1" dirty="0">
                <a:latin typeface="Times" panose="02020603050405020304" pitchFamily="18" charset="0"/>
                <a:ea typeface="MS Mincho" panose="02020609040205080304" pitchFamily="49" charset="-128"/>
                <a:cs typeface="Times New Roman" panose="02020603050405020304" pitchFamily="18" charset="0"/>
              </a:rPr>
              <a:t>  retained earnings.</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sz="1100" b="1" dirty="0">
                <a:latin typeface="Times" panose="02020603050405020304" pitchFamily="18" charset="0"/>
                <a:ea typeface="MS Mincho" panose="02020609040205080304" pitchFamily="49" charset="-128"/>
                <a:cs typeface="Times New Roman" panose="02020603050405020304" pitchFamily="18" charset="0"/>
              </a:rPr>
              <a:t>    • </a:t>
            </a:r>
            <a:r>
              <a:rPr lang="en-US" b="1" dirty="0">
                <a:latin typeface="Times" panose="02020603050405020304" pitchFamily="18" charset="0"/>
                <a:ea typeface="MS Mincho" panose="02020609040205080304" pitchFamily="49" charset="-128"/>
                <a:cs typeface="Times New Roman" panose="02020603050405020304" pitchFamily="18" charset="0"/>
              </a:rPr>
              <a:t>More shares outstanding reduces the price of the stock from what it otherwise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would have been.  This makes the stock more accessible to smaller investors.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149101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7AC2DE4-6AAD-40AA-8576-17B8A584A31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FACB476-4B30-4D70-92FE-2913A4D4CB76}"/>
              </a:ext>
            </a:extLst>
          </p:cNvPr>
          <p:cNvSpPr/>
          <p:nvPr/>
        </p:nvSpPr>
        <p:spPr>
          <a:xfrm>
            <a:off x="4568480" y="136525"/>
            <a:ext cx="367761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Recording Stock Splits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21BBF57-D420-437F-873C-08A5F86F4EAE}"/>
              </a:ext>
            </a:extLst>
          </p:cNvPr>
          <p:cNvSpPr/>
          <p:nvPr/>
        </p:nvSpPr>
        <p:spPr>
          <a:xfrm>
            <a:off x="2308698" y="741065"/>
            <a:ext cx="9883302" cy="1754326"/>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 stock split does not have any effect on the amounts of any account balances.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Therefore only a notation is required to record a split.  The notation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should identify the date, the number of new shares for old shares, and change in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par or stated value per share.  Account balances are unchanged.</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 of different stock splits: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32A3D6C5-FA88-4FA3-B9D7-A50D58306190}"/>
              </a:ext>
            </a:extLst>
          </p:cNvPr>
          <p:cNvGraphicFramePr>
            <a:graphicFrameLocks noGrp="1"/>
          </p:cNvGraphicFramePr>
          <p:nvPr>
            <p:extLst>
              <p:ext uri="{D42A27DB-BD31-4B8C-83A1-F6EECF244321}">
                <p14:modId xmlns:p14="http://schemas.microsoft.com/office/powerpoint/2010/main" val="3194826529"/>
              </p:ext>
            </p:extLst>
          </p:nvPr>
        </p:nvGraphicFramePr>
        <p:xfrm>
          <a:off x="3194161" y="2739176"/>
          <a:ext cx="5585792" cy="1754324"/>
        </p:xfrm>
        <a:graphic>
          <a:graphicData uri="http://schemas.openxmlformats.org/drawingml/2006/table">
            <a:tbl>
              <a:tblPr firstRow="1" firstCol="1" bandRow="1">
                <a:tableStyleId>{2D5ABB26-0587-4C30-8999-92F81FD0307C}</a:tableStyleId>
              </a:tblPr>
              <a:tblGrid>
                <a:gridCol w="1324807">
                  <a:extLst>
                    <a:ext uri="{9D8B030D-6E8A-4147-A177-3AD203B41FA5}">
                      <a16:colId xmlns:a16="http://schemas.microsoft.com/office/drawing/2014/main" val="4084190861"/>
                    </a:ext>
                  </a:extLst>
                </a:gridCol>
                <a:gridCol w="1208887">
                  <a:extLst>
                    <a:ext uri="{9D8B030D-6E8A-4147-A177-3AD203B41FA5}">
                      <a16:colId xmlns:a16="http://schemas.microsoft.com/office/drawing/2014/main" val="714293895"/>
                    </a:ext>
                  </a:extLst>
                </a:gridCol>
                <a:gridCol w="269282">
                  <a:extLst>
                    <a:ext uri="{9D8B030D-6E8A-4147-A177-3AD203B41FA5}">
                      <a16:colId xmlns:a16="http://schemas.microsoft.com/office/drawing/2014/main" val="2445357084"/>
                    </a:ext>
                  </a:extLst>
                </a:gridCol>
                <a:gridCol w="1208887">
                  <a:extLst>
                    <a:ext uri="{9D8B030D-6E8A-4147-A177-3AD203B41FA5}">
                      <a16:colId xmlns:a16="http://schemas.microsoft.com/office/drawing/2014/main" val="492588100"/>
                    </a:ext>
                  </a:extLst>
                </a:gridCol>
                <a:gridCol w="244802">
                  <a:extLst>
                    <a:ext uri="{9D8B030D-6E8A-4147-A177-3AD203B41FA5}">
                      <a16:colId xmlns:a16="http://schemas.microsoft.com/office/drawing/2014/main" val="3430587448"/>
                    </a:ext>
                  </a:extLst>
                </a:gridCol>
                <a:gridCol w="1329127">
                  <a:extLst>
                    <a:ext uri="{9D8B030D-6E8A-4147-A177-3AD203B41FA5}">
                      <a16:colId xmlns:a16="http://schemas.microsoft.com/office/drawing/2014/main" val="610766758"/>
                    </a:ext>
                  </a:extLst>
                </a:gridCol>
              </a:tblGrid>
              <a:tr h="584776">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Par Value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Shares Issued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Total $ Par Value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648179717"/>
                  </a:ext>
                </a:extLst>
              </a:tr>
              <a:tr h="292387">
                <a:tc>
                  <a:txBody>
                    <a:bodyPr/>
                    <a:lstStyle/>
                    <a:p>
                      <a:pPr marL="0" marR="0" algn="ctr">
                        <a:spcBef>
                          <a:spcPts val="0"/>
                        </a:spcBef>
                        <a:spcAft>
                          <a:spcPts val="0"/>
                        </a:spcAft>
                      </a:pPr>
                      <a:r>
                        <a:rPr lang="en-US" sz="1400" dirty="0">
                          <a:effectLst/>
                        </a:rPr>
                        <a:t>Before split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20,000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$2,000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910930"/>
                  </a:ext>
                </a:extLst>
              </a:tr>
              <a:tr h="292387">
                <a:tc>
                  <a:txBody>
                    <a:bodyPr/>
                    <a:lstStyle/>
                    <a:p>
                      <a:pPr marL="0" marR="0" algn="ctr">
                        <a:spcBef>
                          <a:spcPts val="0"/>
                        </a:spcBef>
                        <a:spcAft>
                          <a:spcPts val="0"/>
                        </a:spcAft>
                      </a:pPr>
                      <a:r>
                        <a:rPr lang="en-US" sz="1400" dirty="0">
                          <a:effectLst/>
                        </a:rPr>
                        <a:t>2 for 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.05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40,000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2,000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025031924"/>
                  </a:ext>
                </a:extLst>
              </a:tr>
              <a:tr h="292387">
                <a:tc>
                  <a:txBody>
                    <a:bodyPr/>
                    <a:lstStyle/>
                    <a:p>
                      <a:pPr marL="0" marR="0" algn="ctr">
                        <a:spcBef>
                          <a:spcPts val="0"/>
                        </a:spcBef>
                        <a:spcAft>
                          <a:spcPts val="0"/>
                        </a:spcAft>
                      </a:pPr>
                      <a:r>
                        <a:rPr lang="en-US" sz="1400" dirty="0">
                          <a:effectLst/>
                        </a:rPr>
                        <a:t>3 for 2</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.06667</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30,000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2,000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7474974"/>
                  </a:ext>
                </a:extLst>
              </a:tr>
              <a:tr h="292387">
                <a:tc>
                  <a:txBody>
                    <a:bodyPr/>
                    <a:lstStyle/>
                    <a:p>
                      <a:pPr marL="0" marR="0" algn="ctr">
                        <a:spcBef>
                          <a:spcPts val="0"/>
                        </a:spcBef>
                        <a:spcAft>
                          <a:spcPts val="0"/>
                        </a:spcAft>
                      </a:pPr>
                      <a:r>
                        <a:rPr lang="en-US" sz="1400" dirty="0">
                          <a:effectLst/>
                        </a:rPr>
                        <a:t>5 for 4</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.08</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25,000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2,000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097925502"/>
                  </a:ext>
                </a:extLst>
              </a:tr>
            </a:tbl>
          </a:graphicData>
        </a:graphic>
      </p:graphicFrame>
      <p:sp>
        <p:nvSpPr>
          <p:cNvPr id="6" name="Rectangle 1">
            <a:extLst>
              <a:ext uri="{FF2B5EF4-FFF2-40B4-BE49-F238E27FC236}">
                <a16:creationId xmlns:a16="http://schemas.microsoft.com/office/drawing/2014/main" id="{B9F52D79-735B-4475-B3D1-04616D4AC6E6}"/>
              </a:ext>
            </a:extLst>
          </p:cNvPr>
          <p:cNvSpPr>
            <a:spLocks noChangeArrowheads="1"/>
          </p:cNvSpPr>
          <p:nvPr/>
        </p:nvSpPr>
        <p:spPr bwMode="auto">
          <a:xfrm>
            <a:off x="3701774" y="2971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6">
            <a:extLst>
              <a:ext uri="{FF2B5EF4-FFF2-40B4-BE49-F238E27FC236}">
                <a16:creationId xmlns:a16="http://schemas.microsoft.com/office/drawing/2014/main" id="{FB9DB9A8-C2A1-4B20-8605-89B49E2362E2}"/>
              </a:ext>
            </a:extLst>
          </p:cNvPr>
          <p:cNvSpPr/>
          <p:nvPr/>
        </p:nvSpPr>
        <p:spPr>
          <a:xfrm>
            <a:off x="2308698" y="4916606"/>
            <a:ext cx="8083051" cy="1200329"/>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Stockholder example: If a stockholder owns 200 shares, after a 3:2 stock split the stockholder will own 200 X 3/2 = 300 new shares.  The par value per share will be 2/3 of the old par value.</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47063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D9EA596-033E-4DB8-9541-B36657489A0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34F80D6-450B-46E5-8E75-C43481FE4F7E}"/>
              </a:ext>
            </a:extLst>
          </p:cNvPr>
          <p:cNvSpPr/>
          <p:nvPr/>
        </p:nvSpPr>
        <p:spPr>
          <a:xfrm>
            <a:off x="4038600" y="257942"/>
            <a:ext cx="453515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More On Retained Earnings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4FDF9D1-6B06-4E6C-B155-6467AE11D590}"/>
              </a:ext>
            </a:extLst>
          </p:cNvPr>
          <p:cNvSpPr/>
          <p:nvPr/>
        </p:nvSpPr>
        <p:spPr>
          <a:xfrm>
            <a:off x="1799616" y="979659"/>
            <a:ext cx="9348281" cy="4247317"/>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Retained earnings is not a claim on any particular asset and has no relationship to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 amount of cash (or any other asset).  Retained earnings is the total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stockholders' claim on assets, after creditors.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Retained earnings has a normal credit balance, but can have a debit balance if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losses exceed profits.</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There must be credit balance in retained earnings for there to be dividends.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However, retained earnings can be restricted or appropriated.</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Restriction: makes an amount of retained earnings unavailable for dividends.  This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must be disclosed in footnotes.</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Appropriation: makes an amount of retained earnings unavailable for dividends,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and records the amount as a formal journal entry. Also disclosed in notes.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E456CB07-7C70-406C-B9E9-0E7F6D824715}"/>
              </a:ext>
            </a:extLst>
          </p:cNvPr>
          <p:cNvGraphicFramePr>
            <a:graphicFrameLocks noGrp="1"/>
          </p:cNvGraphicFramePr>
          <p:nvPr>
            <p:extLst>
              <p:ext uri="{D42A27DB-BD31-4B8C-83A1-F6EECF244321}">
                <p14:modId xmlns:p14="http://schemas.microsoft.com/office/powerpoint/2010/main" val="3454017389"/>
              </p:ext>
            </p:extLst>
          </p:nvPr>
        </p:nvGraphicFramePr>
        <p:xfrm>
          <a:off x="3770147" y="5425474"/>
          <a:ext cx="5407220" cy="426720"/>
        </p:xfrm>
        <a:graphic>
          <a:graphicData uri="http://schemas.openxmlformats.org/drawingml/2006/table">
            <a:tbl>
              <a:tblPr firstRow="1" firstCol="1" bandRow="1">
                <a:tableStyleId>{2D5ABB26-0587-4C30-8999-92F81FD0307C}</a:tableStyleId>
              </a:tblPr>
              <a:tblGrid>
                <a:gridCol w="574472">
                  <a:extLst>
                    <a:ext uri="{9D8B030D-6E8A-4147-A177-3AD203B41FA5}">
                      <a16:colId xmlns:a16="http://schemas.microsoft.com/office/drawing/2014/main" val="242379097"/>
                    </a:ext>
                  </a:extLst>
                </a:gridCol>
                <a:gridCol w="2813318">
                  <a:extLst>
                    <a:ext uri="{9D8B030D-6E8A-4147-A177-3AD203B41FA5}">
                      <a16:colId xmlns:a16="http://schemas.microsoft.com/office/drawing/2014/main" val="2215900529"/>
                    </a:ext>
                  </a:extLst>
                </a:gridCol>
                <a:gridCol w="1009316">
                  <a:extLst>
                    <a:ext uri="{9D8B030D-6E8A-4147-A177-3AD203B41FA5}">
                      <a16:colId xmlns:a16="http://schemas.microsoft.com/office/drawing/2014/main" val="1278677110"/>
                    </a:ext>
                  </a:extLst>
                </a:gridCol>
                <a:gridCol w="1010114">
                  <a:extLst>
                    <a:ext uri="{9D8B030D-6E8A-4147-A177-3AD203B41FA5}">
                      <a16:colId xmlns:a16="http://schemas.microsoft.com/office/drawing/2014/main" val="90994274"/>
                    </a:ext>
                  </a:extLst>
                </a:gridCol>
              </a:tblGrid>
              <a:tr h="0">
                <a:tc>
                  <a:txBody>
                    <a:bodyPr/>
                    <a:lstStyle/>
                    <a:p>
                      <a:pPr marL="0" marR="0" algn="ctr">
                        <a:spcBef>
                          <a:spcPts val="0"/>
                        </a:spcBef>
                        <a:spcAft>
                          <a:spcPts val="0"/>
                        </a:spcAft>
                      </a:pPr>
                      <a:r>
                        <a:rPr lang="en-US" sz="1400">
                          <a:effectLst/>
                        </a:rPr>
                        <a:t>xx/xx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spcBef>
                          <a:spcPts val="0"/>
                        </a:spcBef>
                        <a:spcAft>
                          <a:spcPts val="0"/>
                        </a:spcAft>
                      </a:pPr>
                      <a:r>
                        <a:rPr lang="en-US" sz="1400">
                          <a:effectLst/>
                        </a:rPr>
                        <a:t>Retained Earnings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278867016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spcBef>
                          <a:spcPts val="0"/>
                        </a:spcBef>
                        <a:spcAft>
                          <a:spcPts val="0"/>
                        </a:spcAft>
                      </a:pPr>
                      <a:r>
                        <a:rPr lang="en-US" sz="1400">
                          <a:effectLst/>
                        </a:rPr>
                        <a:t>    Retained Earnings - Appropriated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algn="ctr">
                        <a:spcBef>
                          <a:spcPts val="0"/>
                        </a:spcBef>
                        <a:spcAft>
                          <a:spcPts val="0"/>
                        </a:spcAft>
                      </a:pPr>
                      <a:r>
                        <a:rPr lang="en-US" sz="1400" dirty="0">
                          <a:effectLst/>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331513392"/>
                  </a:ext>
                </a:extLst>
              </a:tr>
            </a:tbl>
          </a:graphicData>
        </a:graphic>
      </p:graphicFrame>
    </p:spTree>
    <p:extLst>
      <p:ext uri="{BB962C8B-B14F-4D97-AF65-F5344CB8AC3E}">
        <p14:creationId xmlns:p14="http://schemas.microsoft.com/office/powerpoint/2010/main" val="1327324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30</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2417126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CD00AE3-5BCC-47D8-8343-CB463DFD57F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ACEC5D0-53C2-4E5B-8CDC-052CBB8262B7}"/>
              </a:ext>
            </a:extLst>
          </p:cNvPr>
          <p:cNvSpPr/>
          <p:nvPr/>
        </p:nvSpPr>
        <p:spPr>
          <a:xfrm>
            <a:off x="4469237" y="136525"/>
            <a:ext cx="412901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Prior Period Adjustments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306D0394-51E0-4BCA-A73F-529606EE4298}"/>
              </a:ext>
            </a:extLst>
          </p:cNvPr>
          <p:cNvSpPr/>
          <p:nvPr/>
        </p:nvSpPr>
        <p:spPr>
          <a:xfrm>
            <a:off x="1682884" y="659745"/>
            <a:ext cx="9241277" cy="4524315"/>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Prior period adjustments occur when a business discovers material revenue or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expense errors that occurred in a prior accounting period.  An adjustment is made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in the current period for the error occurring in the prior period.</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 correction is made to retained earnings and whatever other balance sheet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account that was affected by the error.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The retained earnings account is adjusted because revenues and expenses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determine net income, and net income flows into retained earnings when the books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are closed.</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The Smith Corporation discovered that last year it forgot to record $20,000 of prepaid travel that had actually been used up and should have been recorded as an expense. Therefore net income was overstated last year, making retained earnings overstated. The journal entry this year to reduce retained earnings is:</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B77D2C44-9105-42AE-8F9A-C6B62A77AFC7}"/>
              </a:ext>
            </a:extLst>
          </p:cNvPr>
          <p:cNvGraphicFramePr>
            <a:graphicFrameLocks noGrp="1"/>
          </p:cNvGraphicFramePr>
          <p:nvPr>
            <p:extLst>
              <p:ext uri="{D42A27DB-BD31-4B8C-83A1-F6EECF244321}">
                <p14:modId xmlns:p14="http://schemas.microsoft.com/office/powerpoint/2010/main" val="3008344740"/>
              </p:ext>
            </p:extLst>
          </p:nvPr>
        </p:nvGraphicFramePr>
        <p:xfrm>
          <a:off x="3051242" y="5556845"/>
          <a:ext cx="6089515" cy="426720"/>
        </p:xfrm>
        <a:graphic>
          <a:graphicData uri="http://schemas.openxmlformats.org/drawingml/2006/table">
            <a:tbl>
              <a:tblPr firstRow="1" firstCol="1" bandRow="1">
                <a:tableStyleId>{2D5ABB26-0587-4C30-8999-92F81FD0307C}</a:tableStyleId>
              </a:tblPr>
              <a:tblGrid>
                <a:gridCol w="646960">
                  <a:extLst>
                    <a:ext uri="{9D8B030D-6E8A-4147-A177-3AD203B41FA5}">
                      <a16:colId xmlns:a16="http://schemas.microsoft.com/office/drawing/2014/main" val="1633300397"/>
                    </a:ext>
                  </a:extLst>
                </a:gridCol>
                <a:gridCol w="3168310">
                  <a:extLst>
                    <a:ext uri="{9D8B030D-6E8A-4147-A177-3AD203B41FA5}">
                      <a16:colId xmlns:a16="http://schemas.microsoft.com/office/drawing/2014/main" val="1547986618"/>
                    </a:ext>
                  </a:extLst>
                </a:gridCol>
                <a:gridCol w="1136673">
                  <a:extLst>
                    <a:ext uri="{9D8B030D-6E8A-4147-A177-3AD203B41FA5}">
                      <a16:colId xmlns:a16="http://schemas.microsoft.com/office/drawing/2014/main" val="2026654948"/>
                    </a:ext>
                  </a:extLst>
                </a:gridCol>
                <a:gridCol w="1137572">
                  <a:extLst>
                    <a:ext uri="{9D8B030D-6E8A-4147-A177-3AD203B41FA5}">
                      <a16:colId xmlns:a16="http://schemas.microsoft.com/office/drawing/2014/main" val="3768535949"/>
                    </a:ext>
                  </a:extLst>
                </a:gridCol>
              </a:tblGrid>
              <a:tr h="0">
                <a:tc>
                  <a:txBody>
                    <a:bodyPr/>
                    <a:lstStyle/>
                    <a:p>
                      <a:pPr marL="0" marR="0" algn="ctr">
                        <a:spcBef>
                          <a:spcPts val="0"/>
                        </a:spcBef>
                        <a:spcAft>
                          <a:spcPts val="0"/>
                        </a:spcAft>
                      </a:pPr>
                      <a:r>
                        <a:rPr lang="en-US" sz="1400" dirty="0">
                          <a:effectLst/>
                        </a:rPr>
                        <a:t>xx/xx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Retained Earnings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effectLst/>
                        </a:rPr>
                        <a:t>20,000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288538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Prepaid Travel</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effectLst/>
                        </a:rPr>
                        <a:t>20,000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758322828"/>
                  </a:ext>
                </a:extLst>
              </a:tr>
            </a:tbl>
          </a:graphicData>
        </a:graphic>
      </p:graphicFrame>
    </p:spTree>
    <p:extLst>
      <p:ext uri="{BB962C8B-B14F-4D97-AF65-F5344CB8AC3E}">
        <p14:creationId xmlns:p14="http://schemas.microsoft.com/office/powerpoint/2010/main" val="636766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7233D1E-873C-40CD-A77E-59F051923A4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1019687-5759-4BCD-8F9C-B7174157797A}"/>
              </a:ext>
            </a:extLst>
          </p:cNvPr>
          <p:cNvSpPr/>
          <p:nvPr/>
        </p:nvSpPr>
        <p:spPr>
          <a:xfrm>
            <a:off x="3797649" y="136525"/>
            <a:ext cx="506363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Change in Accounting Principle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F9C36C2-67AA-4AD1-B8E9-412880B8AFAA}"/>
              </a:ext>
            </a:extLst>
          </p:cNvPr>
          <p:cNvSpPr/>
          <p:nvPr/>
        </p:nvSpPr>
        <p:spPr>
          <a:xfrm>
            <a:off x="2217907" y="1713425"/>
            <a:ext cx="8472791" cy="2585323"/>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 change in accounting principle occurs when a company changes from one generally accepted accounting principle to a different generally accepted accounting principle.</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 change in accounting principle can only be made if 1) management can demonstrate that the new principle used will result in better financial reporting than the prior principle, or 2) the change is required as the result of a pronouncement from the Financial Accounting Standards Board.</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723892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6C9705-C5D1-46B7-AD68-03CEBF8C06C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71CFA3F-C0BF-4B11-B5A3-CDA129C35CD7}"/>
              </a:ext>
            </a:extLst>
          </p:cNvPr>
          <p:cNvSpPr/>
          <p:nvPr/>
        </p:nvSpPr>
        <p:spPr>
          <a:xfrm>
            <a:off x="2678246" y="136525"/>
            <a:ext cx="749698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How to Make a Change in Accounting Principle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B20B646-5AB0-4354-BD9C-C3E45674274F}"/>
              </a:ext>
            </a:extLst>
          </p:cNvPr>
          <p:cNvSpPr/>
          <p:nvPr/>
        </p:nvSpPr>
        <p:spPr>
          <a:xfrm>
            <a:off x="565824" y="1105407"/>
            <a:ext cx="11468911" cy="3693319"/>
          </a:xfrm>
          <a:prstGeom prst="rect">
            <a:avLst/>
          </a:prstGeom>
        </p:spPr>
        <p:txBody>
          <a:bodyPr wrap="square">
            <a:spAutoFit/>
          </a:bodyPr>
          <a:lstStyle/>
          <a:p>
            <a:pPr marL="171450" marR="0" indent="-1714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1) Calculate the cumulative effect of the change for all prior accounting periods.</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2) Record a journal entry that adjusts the balance of any assets and liabilities affected to their balances under the newly adopted principle, and that records any cumulative effect on retained earnings.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3) Adjust the financial statements of all affected prior periods and the current period by applying the new principle.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71450" marR="0" indent="-17145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Example:</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In the current year, Jones Company changes to an accounting principle that changes the method of recording sales revenue for certain kinds of items.  The effect would have been to increase revenue by $10,000 for each of the prior three years and decrease the balance of unearned revenue.</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Jones Company must correct any prior year financial statement that it presents for comparison with the current year.  As well, the beginning balance of retained earnings in the current year must be increased by $30,000 and unearned revenue decreased by $30,000.  Current year entry:</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4DC6E0F1-F282-4F8A-A8B9-49E4960649AF}"/>
              </a:ext>
            </a:extLst>
          </p:cNvPr>
          <p:cNvGraphicFramePr>
            <a:graphicFrameLocks noGrp="1"/>
          </p:cNvGraphicFramePr>
          <p:nvPr>
            <p:extLst>
              <p:ext uri="{D42A27DB-BD31-4B8C-83A1-F6EECF244321}">
                <p14:modId xmlns:p14="http://schemas.microsoft.com/office/powerpoint/2010/main" val="3774130404"/>
              </p:ext>
            </p:extLst>
          </p:nvPr>
        </p:nvGraphicFramePr>
        <p:xfrm>
          <a:off x="3613693" y="5244389"/>
          <a:ext cx="5193213" cy="426720"/>
        </p:xfrm>
        <a:graphic>
          <a:graphicData uri="http://schemas.openxmlformats.org/drawingml/2006/table">
            <a:tbl>
              <a:tblPr firstRow="1" firstCol="1" bandRow="1">
                <a:tableStyleId>{2D5ABB26-0587-4C30-8999-92F81FD0307C}</a:tableStyleId>
              </a:tblPr>
              <a:tblGrid>
                <a:gridCol w="551736">
                  <a:extLst>
                    <a:ext uri="{9D8B030D-6E8A-4147-A177-3AD203B41FA5}">
                      <a16:colId xmlns:a16="http://schemas.microsoft.com/office/drawing/2014/main" val="1162957067"/>
                    </a:ext>
                  </a:extLst>
                </a:gridCol>
                <a:gridCol w="2701973">
                  <a:extLst>
                    <a:ext uri="{9D8B030D-6E8A-4147-A177-3AD203B41FA5}">
                      <a16:colId xmlns:a16="http://schemas.microsoft.com/office/drawing/2014/main" val="3797940649"/>
                    </a:ext>
                  </a:extLst>
                </a:gridCol>
                <a:gridCol w="969369">
                  <a:extLst>
                    <a:ext uri="{9D8B030D-6E8A-4147-A177-3AD203B41FA5}">
                      <a16:colId xmlns:a16="http://schemas.microsoft.com/office/drawing/2014/main" val="453544201"/>
                    </a:ext>
                  </a:extLst>
                </a:gridCol>
                <a:gridCol w="970135">
                  <a:extLst>
                    <a:ext uri="{9D8B030D-6E8A-4147-A177-3AD203B41FA5}">
                      <a16:colId xmlns:a16="http://schemas.microsoft.com/office/drawing/2014/main" val="3020633655"/>
                    </a:ext>
                  </a:extLst>
                </a:gridCol>
              </a:tblGrid>
              <a:tr h="142809">
                <a:tc>
                  <a:txBody>
                    <a:bodyPr/>
                    <a:lstStyle/>
                    <a:p>
                      <a:pPr marL="0" marR="0" algn="ctr">
                        <a:spcBef>
                          <a:spcPts val="0"/>
                        </a:spcBef>
                        <a:spcAft>
                          <a:spcPts val="0"/>
                        </a:spcAft>
                      </a:pPr>
                      <a:r>
                        <a:rPr lang="en-US" sz="1400">
                          <a:effectLst/>
                        </a:rPr>
                        <a:t>xx/xx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effectLst/>
                        </a:rPr>
                        <a:t>Unearned Revenue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effectLst/>
                        </a:rPr>
                        <a:t>30,000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793624550"/>
                  </a:ext>
                </a:extLst>
              </a:tr>
              <a:tr h="142809">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effectLst/>
                        </a:rPr>
                        <a:t>     Retained Earnings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spcBef>
                          <a:spcPts val="0"/>
                        </a:spcBef>
                        <a:spcAft>
                          <a:spcPts val="0"/>
                        </a:spcAft>
                      </a:pPr>
                      <a:r>
                        <a:rPr lang="en-US" sz="1400" dirty="0">
                          <a:effectLst/>
                        </a:rPr>
                        <a:t>30,000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983195191"/>
                  </a:ext>
                </a:extLst>
              </a:tr>
            </a:tbl>
          </a:graphicData>
        </a:graphic>
      </p:graphicFrame>
    </p:spTree>
    <p:extLst>
      <p:ext uri="{BB962C8B-B14F-4D97-AF65-F5344CB8AC3E}">
        <p14:creationId xmlns:p14="http://schemas.microsoft.com/office/powerpoint/2010/main" val="3671376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462F93D-A996-44F0-A4EB-7DD58C98CC20}"/>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FF1F02C-ABD8-4CA3-9B47-7098E84B90A5}"/>
              </a:ext>
            </a:extLst>
          </p:cNvPr>
          <p:cNvSpPr/>
          <p:nvPr/>
        </p:nvSpPr>
        <p:spPr>
          <a:xfrm>
            <a:off x="3530646" y="228760"/>
            <a:ext cx="5772735" cy="523220"/>
          </a:xfrm>
          <a:prstGeom prst="rect">
            <a:avLst/>
          </a:prstGeom>
        </p:spPr>
        <p:txBody>
          <a:bodyPr wrap="square">
            <a:spAutoFit/>
          </a:bodyPr>
          <a:lstStyle/>
          <a:p>
            <a:pPr algn="ctr"/>
            <a:r>
              <a:rPr lang="en-US" sz="2800" b="1">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The Statement of Retained Earnings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7886542-BBA2-4FA8-A852-35B826D44EB3}"/>
              </a:ext>
            </a:extLst>
          </p:cNvPr>
          <p:cNvSpPr/>
          <p:nvPr/>
        </p:nvSpPr>
        <p:spPr>
          <a:xfrm>
            <a:off x="2175753" y="968540"/>
            <a:ext cx="8482519" cy="1200329"/>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A statement of retained earnings is prepared to show all the current period changes in the retained earnings account.  The ending balance must be the same as the amount on the current balance sheet.  The example below also includes a prior period adjustment and change in accounting principle.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41777626-E0D6-4788-8317-B6A32CFDAB6E}"/>
              </a:ext>
            </a:extLst>
          </p:cNvPr>
          <p:cNvGraphicFramePr>
            <a:graphicFrameLocks noGrp="1"/>
          </p:cNvGraphicFramePr>
          <p:nvPr>
            <p:extLst>
              <p:ext uri="{D42A27DB-BD31-4B8C-83A1-F6EECF244321}">
                <p14:modId xmlns:p14="http://schemas.microsoft.com/office/powerpoint/2010/main" val="1196280780"/>
              </p:ext>
            </p:extLst>
          </p:nvPr>
        </p:nvGraphicFramePr>
        <p:xfrm>
          <a:off x="2354094" y="2475700"/>
          <a:ext cx="7179226" cy="2560320"/>
        </p:xfrm>
        <a:graphic>
          <a:graphicData uri="http://schemas.openxmlformats.org/drawingml/2006/table">
            <a:tbl>
              <a:tblPr firstRow="1" firstCol="1" bandRow="1">
                <a:tableStyleId>{2D5ABB26-0587-4C30-8999-92F81FD0307C}</a:tableStyleId>
              </a:tblPr>
              <a:tblGrid>
                <a:gridCol w="283955">
                  <a:extLst>
                    <a:ext uri="{9D8B030D-6E8A-4147-A177-3AD203B41FA5}">
                      <a16:colId xmlns:a16="http://schemas.microsoft.com/office/drawing/2014/main" val="3922608507"/>
                    </a:ext>
                  </a:extLst>
                </a:gridCol>
                <a:gridCol w="1490766">
                  <a:extLst>
                    <a:ext uri="{9D8B030D-6E8A-4147-A177-3AD203B41FA5}">
                      <a16:colId xmlns:a16="http://schemas.microsoft.com/office/drawing/2014/main" val="3145360483"/>
                    </a:ext>
                  </a:extLst>
                </a:gridCol>
                <a:gridCol w="1247235">
                  <a:extLst>
                    <a:ext uri="{9D8B030D-6E8A-4147-A177-3AD203B41FA5}">
                      <a16:colId xmlns:a16="http://schemas.microsoft.com/office/drawing/2014/main" val="527786159"/>
                    </a:ext>
                  </a:extLst>
                </a:gridCol>
                <a:gridCol w="1326111">
                  <a:extLst>
                    <a:ext uri="{9D8B030D-6E8A-4147-A177-3AD203B41FA5}">
                      <a16:colId xmlns:a16="http://schemas.microsoft.com/office/drawing/2014/main" val="2053563724"/>
                    </a:ext>
                  </a:extLst>
                </a:gridCol>
                <a:gridCol w="1054973">
                  <a:extLst>
                    <a:ext uri="{9D8B030D-6E8A-4147-A177-3AD203B41FA5}">
                      <a16:colId xmlns:a16="http://schemas.microsoft.com/office/drawing/2014/main" val="500305929"/>
                    </a:ext>
                  </a:extLst>
                </a:gridCol>
                <a:gridCol w="1280160">
                  <a:extLst>
                    <a:ext uri="{9D8B030D-6E8A-4147-A177-3AD203B41FA5}">
                      <a16:colId xmlns:a16="http://schemas.microsoft.com/office/drawing/2014/main" val="2175423723"/>
                    </a:ext>
                  </a:extLst>
                </a:gridCol>
                <a:gridCol w="496026">
                  <a:extLst>
                    <a:ext uri="{9D8B030D-6E8A-4147-A177-3AD203B41FA5}">
                      <a16:colId xmlns:a16="http://schemas.microsoft.com/office/drawing/2014/main" val="125822456"/>
                    </a:ext>
                  </a:extLst>
                </a:gridCol>
              </a:tblGrid>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5">
                  <a:txBody>
                    <a:bodyPr/>
                    <a:lstStyle/>
                    <a:p>
                      <a:pPr marL="0" marR="0" algn="ctr">
                        <a:spcBef>
                          <a:spcPts val="300"/>
                        </a:spcBef>
                        <a:spcAft>
                          <a:spcPts val="0"/>
                        </a:spcAft>
                      </a:pPr>
                      <a:r>
                        <a:rPr lang="en-US" sz="1400" dirty="0">
                          <a:effectLst/>
                        </a:rPr>
                        <a:t>ABC Corporation</a:t>
                      </a:r>
                    </a:p>
                    <a:p>
                      <a:pPr marL="0" marR="0" algn="ctr">
                        <a:spcBef>
                          <a:spcPts val="0"/>
                        </a:spcBef>
                        <a:spcAft>
                          <a:spcPts val="0"/>
                        </a:spcAft>
                      </a:pPr>
                      <a:r>
                        <a:rPr lang="en-US" sz="1400" dirty="0">
                          <a:effectLst/>
                        </a:rPr>
                        <a:t>Statement of Retained Earnings</a:t>
                      </a:r>
                    </a:p>
                    <a:p>
                      <a:pPr marL="0" marR="0" algn="ctr">
                        <a:spcBef>
                          <a:spcPts val="0"/>
                        </a:spcBef>
                        <a:spcAft>
                          <a:spcPts val="0"/>
                        </a:spcAft>
                      </a:pPr>
                      <a:r>
                        <a:rPr lang="en-US" sz="1400" dirty="0">
                          <a:effectLst/>
                        </a:rPr>
                        <a:t>For the Year Ending December 31, 20xx</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874539002"/>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5">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663880565"/>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Balance, January 1, as reported........................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u="none" strike="noStrike">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5080" algn="r">
                        <a:spcBef>
                          <a:spcPts val="0"/>
                        </a:spcBef>
                        <a:spcAft>
                          <a:spcPts val="0"/>
                        </a:spcAft>
                      </a:pPr>
                      <a:r>
                        <a:rPr lang="en-US" sz="1400" dirty="0">
                          <a:effectLst/>
                        </a:rPr>
                        <a:t> $  760,000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5125417"/>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Correction for prior year understated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$ 22,000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91757027"/>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Change in accounting principle.........................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u="sng">
                          <a:effectLst/>
                        </a:rPr>
                        <a:t>  (12,000)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a:effectLst/>
                        </a:rPr>
                        <a:t>10,000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37544860"/>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Balance, January 1, as revised..................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770,000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86611845"/>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Net income........................................................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0" algn="r">
                        <a:spcBef>
                          <a:spcPts val="0"/>
                        </a:spcBef>
                        <a:spcAft>
                          <a:spcPts val="0"/>
                        </a:spcAft>
                      </a:pPr>
                      <a:r>
                        <a:rPr lang="en-US" sz="1400" dirty="0">
                          <a:effectLst/>
                        </a:rPr>
                        <a:t>85,000</a:t>
                      </a:r>
                    </a:p>
                  </a:txBody>
                  <a:tcPr marL="68580" marR="68580" marT="0" marB="0"/>
                </a:tc>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5679122"/>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Less: cash dividends..........................................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indent="0" algn="r">
                        <a:spcBef>
                          <a:spcPts val="0"/>
                        </a:spcBef>
                        <a:spcAft>
                          <a:spcPts val="0"/>
                        </a:spcAft>
                      </a:pPr>
                      <a:r>
                        <a:rPr lang="en-US" sz="1400" u="none" dirty="0">
                          <a:effectLst/>
                        </a:rPr>
                        <a:t>             </a:t>
                      </a:r>
                      <a:r>
                        <a:rPr lang="en-US" sz="1400" u="sng" dirty="0">
                          <a:effectLst/>
                        </a:rPr>
                        <a:t>(50,000)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29369363"/>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Balance, December 31.......................................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none" dirty="0">
                          <a:effectLst/>
                        </a:rPr>
                        <a:t>        </a:t>
                      </a:r>
                      <a:r>
                        <a:rPr lang="en-US" sz="1400" u="sng" dirty="0">
                          <a:effectLst/>
                        </a:rPr>
                        <a:t>$   805,000</a:t>
                      </a:r>
                      <a:endParaRPr lang="en-US" sz="1400" u="sng"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26044483"/>
                  </a:ext>
                </a:extLst>
              </a:tr>
              <a:tr h="9144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6146775"/>
                  </a:ext>
                </a:extLst>
              </a:tr>
            </a:tbl>
          </a:graphicData>
        </a:graphic>
      </p:graphicFrame>
      <p:cxnSp>
        <p:nvCxnSpPr>
          <p:cNvPr id="7" name="Straight Connector 6">
            <a:extLst>
              <a:ext uri="{FF2B5EF4-FFF2-40B4-BE49-F238E27FC236}">
                <a16:creationId xmlns:a16="http://schemas.microsoft.com/office/drawing/2014/main" id="{BB218304-856B-4A68-B032-BA6DBC8E9B9F}"/>
              </a:ext>
            </a:extLst>
          </p:cNvPr>
          <p:cNvCxnSpPr/>
          <p:nvPr/>
        </p:nvCxnSpPr>
        <p:spPr>
          <a:xfrm>
            <a:off x="8211765" y="4834644"/>
            <a:ext cx="766864"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5883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3373" y="202032"/>
            <a:ext cx="2514343" cy="523220"/>
          </a:xfrm>
          <a:prstGeom prst="rect">
            <a:avLst/>
          </a:prstGeom>
        </p:spPr>
        <p:txBody>
          <a:bodyPr wrap="none">
            <a:spAutoFit/>
          </a:bodyPr>
          <a:lstStyle/>
          <a:p>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Treasury Stock</a:t>
            </a:r>
            <a:endParaRPr lang="en-US" sz="2800" dirty="0">
              <a:solidFill>
                <a:schemeClr val="accent1">
                  <a:lumMod val="50000"/>
                </a:schemeClr>
              </a:solidFill>
            </a:endParaRPr>
          </a:p>
        </p:txBody>
      </p:sp>
      <p:sp>
        <p:nvSpPr>
          <p:cNvPr id="3" name="Rectangle 2"/>
          <p:cNvSpPr/>
          <p:nvPr/>
        </p:nvSpPr>
        <p:spPr>
          <a:xfrm>
            <a:off x="1610645" y="1464204"/>
            <a:ext cx="8639798" cy="4793620"/>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Treasury stock is a company’s own stock that it has sold and then reacquired.  The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company acquires the stock simply by buying it back at the current market price.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 company may buy its own stock for the following reasons:</a:t>
            </a:r>
            <a:endParaRPr lang="en-US" sz="1600" dirty="0">
              <a:effectLst/>
              <a:latin typeface="Times" panose="02020603050405020304" pitchFamily="18" charset="0"/>
              <a:ea typeface="MS Mincho"/>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a:cs typeface="Times New Roman" panose="02020603050405020304" pitchFamily="18" charset="0"/>
              </a:rPr>
              <a:t>1) To reissue the stock later at a higher price, and thereby obtain a greater </a:t>
            </a:r>
            <a:endParaRPr lang="en-US" sz="1600" dirty="0">
              <a:effectLst/>
              <a:latin typeface="Times" panose="02020603050405020304" pitchFamily="18" charset="0"/>
              <a:ea typeface="MS Mincho"/>
              <a:cs typeface="Times New Roman" panose="02020603050405020304" pitchFamily="18" charset="0"/>
            </a:endParaRPr>
          </a:p>
          <a:p>
            <a:pPr marL="173990" marR="0">
              <a:spcBef>
                <a:spcPts val="0"/>
              </a:spcBef>
              <a:spcAft>
                <a:spcPts val="300"/>
              </a:spcAft>
            </a:pPr>
            <a:r>
              <a:rPr lang="en-US" b="1" dirty="0">
                <a:latin typeface="Times" panose="02020603050405020304" pitchFamily="18" charset="0"/>
                <a:ea typeface="MS Mincho"/>
                <a:cs typeface="Times New Roman" panose="02020603050405020304" pitchFamily="18" charset="0"/>
              </a:rPr>
              <a:t>     amount of investment </a:t>
            </a:r>
            <a:endParaRPr lang="en-US" sz="1600" dirty="0">
              <a:effectLst/>
              <a:latin typeface="Times" panose="02020603050405020304" pitchFamily="18" charset="0"/>
              <a:ea typeface="MS Mincho"/>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a:cs typeface="Times New Roman" panose="02020603050405020304" pitchFamily="18" charset="0"/>
              </a:rPr>
              <a:t>2) Stabilize or increase the market price of the stock by creating demand and </a:t>
            </a:r>
            <a:endParaRPr lang="en-US" sz="1600" dirty="0">
              <a:effectLst/>
              <a:latin typeface="Times" panose="02020603050405020304" pitchFamily="18" charset="0"/>
              <a:ea typeface="MS Mincho"/>
              <a:cs typeface="Times New Roman" panose="02020603050405020304" pitchFamily="18" charset="0"/>
            </a:endParaRPr>
          </a:p>
          <a:p>
            <a:pPr marL="173990" marR="0">
              <a:spcBef>
                <a:spcPts val="0"/>
              </a:spcBef>
              <a:spcAft>
                <a:spcPts val="300"/>
              </a:spcAft>
            </a:pPr>
            <a:r>
              <a:rPr lang="en-US" b="1" dirty="0">
                <a:latin typeface="Times" panose="02020603050405020304" pitchFamily="18" charset="0"/>
                <a:ea typeface="MS Mincho"/>
                <a:cs typeface="Times New Roman" panose="02020603050405020304" pitchFamily="18" charset="0"/>
              </a:rPr>
              <a:t>    reducing the number of shares available for trading</a:t>
            </a:r>
            <a:endParaRPr lang="en-US" sz="1600" dirty="0">
              <a:effectLst/>
              <a:latin typeface="Times" panose="02020603050405020304" pitchFamily="18" charset="0"/>
              <a:ea typeface="MS Mincho"/>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a:cs typeface="Times New Roman" panose="02020603050405020304" pitchFamily="18" charset="0"/>
              </a:rPr>
              <a:t>3) Prevent a large investor from acquiring a large number of shares and </a:t>
            </a:r>
            <a:endParaRPr lang="en-US" sz="1600" dirty="0">
              <a:effectLst/>
              <a:latin typeface="Times" panose="02020603050405020304" pitchFamily="18" charset="0"/>
              <a:ea typeface="MS Mincho"/>
              <a:cs typeface="Times New Roman" panose="02020603050405020304" pitchFamily="18" charset="0"/>
            </a:endParaRPr>
          </a:p>
          <a:p>
            <a:pPr marL="173990" marR="0">
              <a:spcBef>
                <a:spcPts val="0"/>
              </a:spcBef>
              <a:spcAft>
                <a:spcPts val="300"/>
              </a:spcAft>
            </a:pPr>
            <a:r>
              <a:rPr lang="en-US" b="1" dirty="0">
                <a:latin typeface="Times" panose="02020603050405020304" pitchFamily="18" charset="0"/>
                <a:ea typeface="MS Mincho"/>
                <a:cs typeface="Times New Roman" panose="02020603050405020304" pitchFamily="18" charset="0"/>
              </a:rPr>
              <a:t>    exercising voting influence</a:t>
            </a:r>
            <a:endParaRPr lang="en-US" sz="1600" dirty="0">
              <a:effectLst/>
              <a:latin typeface="Times" panose="02020603050405020304" pitchFamily="18" charset="0"/>
              <a:ea typeface="MS Mincho"/>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a:cs typeface="Times New Roman" panose="02020603050405020304" pitchFamily="18" charset="0"/>
              </a:rPr>
              <a:t>4) Obtain additional available shares to reissue to company employees or for </a:t>
            </a:r>
            <a:endParaRPr lang="en-US" sz="1600" dirty="0">
              <a:effectLst/>
              <a:latin typeface="Times" panose="02020603050405020304" pitchFamily="18" charset="0"/>
              <a:ea typeface="MS Mincho"/>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a:cs typeface="Times New Roman" panose="02020603050405020304" pitchFamily="18" charset="0"/>
              </a:rPr>
              <a:t>    other purposes</a:t>
            </a:r>
            <a:endParaRPr lang="en-US" sz="1600" dirty="0">
              <a:effectLst/>
              <a:latin typeface="Times" panose="02020603050405020304" pitchFamily="18" charset="0"/>
              <a:ea typeface="MS Mincho"/>
              <a:cs typeface="Times New Roman" panose="02020603050405020304" pitchFamily="18" charset="0"/>
            </a:endParaRPr>
          </a:p>
          <a:p>
            <a:pPr marL="171450" marR="0">
              <a:spcBef>
                <a:spcPts val="0"/>
              </a:spcBef>
              <a:spcAft>
                <a:spcPts val="0"/>
              </a:spcAft>
            </a:pPr>
            <a:r>
              <a:rPr lang="en-US" sz="1600" dirty="0">
                <a:effectLst/>
                <a:latin typeface="Times" panose="02020603050405020304" pitchFamily="18" charset="0"/>
                <a:ea typeface="MS Mincho"/>
                <a:cs typeface="Times New Roman" panose="02020603050405020304" pitchFamily="18" charset="0"/>
              </a:rPr>
              <a:t> </a:t>
            </a:r>
          </a:p>
          <a:p>
            <a:pPr marL="171450" marR="0">
              <a:spcBef>
                <a:spcPts val="0"/>
              </a:spcBef>
              <a:spcAft>
                <a:spcPts val="0"/>
              </a:spcAft>
            </a:pPr>
            <a:r>
              <a:rPr lang="en-US" sz="1600" dirty="0">
                <a:effectLst/>
                <a:latin typeface="Times" panose="02020603050405020304" pitchFamily="18" charset="0"/>
                <a:ea typeface="MS Mincho"/>
                <a:cs typeface="Times New Roman" panose="02020603050405020304" pitchFamily="18" charset="0"/>
              </a:rPr>
              <a:t> </a:t>
            </a:r>
          </a:p>
          <a:p>
            <a:br>
              <a:rPr lang="en-US" sz="1600" dirty="0">
                <a:effectLst/>
                <a:latin typeface="Times" panose="02020603050405020304" pitchFamily="18" charset="0"/>
                <a:ea typeface="MS Mincho"/>
                <a:cs typeface="Times New Roman" panose="02020603050405020304" pitchFamily="18" charset="0"/>
              </a:rPr>
            </a:br>
            <a:r>
              <a:rPr lang="en-US" sz="1600" dirty="0">
                <a:effectLst/>
                <a:latin typeface="Times" panose="02020603050405020304" pitchFamily="18" charset="0"/>
                <a:ea typeface="MS Mincho"/>
                <a:cs typeface="Times New Roman" panose="02020603050405020304" pitchFamily="18" charset="0"/>
              </a:rPr>
              <a:t> </a:t>
            </a:r>
          </a:p>
        </p:txBody>
      </p:sp>
      <p:sp>
        <p:nvSpPr>
          <p:cNvPr id="4" name="Footer Placeholder 3"/>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3983083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8830" y="1659285"/>
            <a:ext cx="8554340" cy="3539430"/>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 Treasury stock transactions are most often recorded using the “cost method”.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This means that treasury stock purchases are recorded at cost.</a:t>
            </a:r>
            <a:endParaRPr lang="en-US" sz="1600" dirty="0">
              <a:effectLst/>
              <a:latin typeface="Times" panose="02020603050405020304" pitchFamily="18" charset="0"/>
              <a:ea typeface="MS Mincho"/>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When a company buys its own stock, an account called “Treasury Stock” is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debited for the cost of the stock.</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The Treasury Stock account is not an asset, but rather is a contra-equity account. </a:t>
            </a:r>
            <a:endParaRPr lang="en-US" sz="1600" dirty="0">
              <a:effectLst/>
              <a:latin typeface="Times" panose="02020603050405020304" pitchFamily="18" charset="0"/>
              <a:ea typeface="MS Mincho"/>
              <a:cs typeface="Times New Roman" panose="02020603050405020304" pitchFamily="18" charset="0"/>
            </a:endParaRPr>
          </a:p>
          <a:p>
            <a:pPr marL="171450" marR="0">
              <a:spcBef>
                <a:spcPts val="0"/>
              </a:spcBef>
              <a:spcAft>
                <a:spcPts val="0"/>
              </a:spcAft>
            </a:pPr>
            <a:r>
              <a:rPr lang="en-US" sz="1600" dirty="0">
                <a:effectLst/>
                <a:latin typeface="Times" panose="02020603050405020304" pitchFamily="18" charset="0"/>
                <a:ea typeface="MS Mincho"/>
                <a:cs typeface="Times New Roman" panose="02020603050405020304" pitchFamily="18" charset="0"/>
              </a:rPr>
              <a:t> </a:t>
            </a:r>
          </a:p>
          <a:p>
            <a:r>
              <a:rPr lang="en-US" b="1" dirty="0">
                <a:latin typeface="Times" panose="02020603050405020304" pitchFamily="18" charset="0"/>
                <a:ea typeface="MS Mincho"/>
                <a:cs typeface="Times New Roman" panose="02020603050405020304" pitchFamily="18" charset="0"/>
              </a:rPr>
              <a:t>• The next examples will illustrate this  </a:t>
            </a:r>
            <a:endParaRPr lang="en-US" sz="1600" dirty="0">
              <a:effectLst/>
              <a:latin typeface="Times" panose="02020603050405020304" pitchFamily="18" charset="0"/>
              <a:ea typeface="MS Mincho"/>
              <a:cs typeface="Times New Roman" panose="02020603050405020304" pitchFamily="18" charset="0"/>
            </a:endParaRPr>
          </a:p>
          <a:p>
            <a:pPr marL="171450" marR="0">
              <a:spcBef>
                <a:spcPts val="0"/>
              </a:spcBef>
              <a:spcAft>
                <a:spcPts val="0"/>
              </a:spcAft>
            </a:pPr>
            <a:r>
              <a:rPr lang="en-US" sz="1600" dirty="0">
                <a:effectLst/>
                <a:latin typeface="Times" panose="02020603050405020304" pitchFamily="18" charset="0"/>
                <a:ea typeface="MS Mincho"/>
                <a:cs typeface="Times New Roman" panose="02020603050405020304" pitchFamily="18" charset="0"/>
              </a:rPr>
              <a:t> </a:t>
            </a:r>
          </a:p>
          <a:p>
            <a:pPr marL="171450" marR="0">
              <a:spcBef>
                <a:spcPts val="0"/>
              </a:spcBef>
              <a:spcAft>
                <a:spcPts val="0"/>
              </a:spcAft>
            </a:pPr>
            <a:r>
              <a:rPr lang="en-US" sz="1600" dirty="0">
                <a:effectLst/>
                <a:latin typeface="Times" panose="02020603050405020304" pitchFamily="18" charset="0"/>
                <a:ea typeface="MS Mincho"/>
                <a:cs typeface="Times New Roman" panose="02020603050405020304" pitchFamily="18" charset="0"/>
              </a:rPr>
              <a:t> </a:t>
            </a:r>
          </a:p>
          <a:p>
            <a:br>
              <a:rPr lang="en-US" sz="1600" dirty="0">
                <a:effectLst/>
                <a:latin typeface="Times" panose="02020603050405020304" pitchFamily="18" charset="0"/>
                <a:ea typeface="MS Mincho"/>
                <a:cs typeface="Times New Roman" panose="02020603050405020304" pitchFamily="18" charset="0"/>
              </a:rPr>
            </a:br>
            <a:r>
              <a:rPr lang="en-US" sz="1600" dirty="0">
                <a:effectLst/>
                <a:latin typeface="Times" panose="02020603050405020304" pitchFamily="18" charset="0"/>
                <a:ea typeface="MS Mincho"/>
                <a:cs typeface="Times New Roman" panose="02020603050405020304" pitchFamily="18" charset="0"/>
              </a:rPr>
              <a:t> </a:t>
            </a:r>
          </a:p>
        </p:txBody>
      </p:sp>
      <p:sp>
        <p:nvSpPr>
          <p:cNvPr id="3" name="Rectangle 2"/>
          <p:cNvSpPr/>
          <p:nvPr/>
        </p:nvSpPr>
        <p:spPr>
          <a:xfrm>
            <a:off x="3545328" y="509680"/>
            <a:ext cx="4211922" cy="523220"/>
          </a:xfrm>
          <a:prstGeom prst="rect">
            <a:avLst/>
          </a:prstGeom>
        </p:spPr>
        <p:txBody>
          <a:bodyPr wrap="none">
            <a:spAutoFit/>
          </a:bodyPr>
          <a:lstStyle/>
          <a:p>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Treasury Stock, continued</a:t>
            </a:r>
            <a:endParaRPr lang="en-US" sz="2800"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91078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1960" y="236215"/>
            <a:ext cx="545899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Treasury Stock Purchase Example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3" name="Rectangle 2"/>
          <p:cNvSpPr/>
          <p:nvPr/>
        </p:nvSpPr>
        <p:spPr>
          <a:xfrm>
            <a:off x="293405" y="914578"/>
            <a:ext cx="11605189" cy="646331"/>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Illustrated below is the balance sheet stockholders' equity section of a company before a treasury stock purchase.  On April 3, the company purchases 5,000 shares of treasury stock at a cost of $7 per share.</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93301456"/>
              </p:ext>
            </p:extLst>
          </p:nvPr>
        </p:nvGraphicFramePr>
        <p:xfrm>
          <a:off x="2392823" y="1837143"/>
          <a:ext cx="7190283" cy="2514600"/>
        </p:xfrm>
        <a:graphic>
          <a:graphicData uri="http://schemas.openxmlformats.org/drawingml/2006/table">
            <a:tbl>
              <a:tblPr firstRow="1" firstCol="1" bandRow="1">
                <a:tableStyleId>{2D5ABB26-0587-4C30-8999-92F81FD0307C}</a:tableStyleId>
              </a:tblPr>
              <a:tblGrid>
                <a:gridCol w="268961">
                  <a:extLst>
                    <a:ext uri="{9D8B030D-6E8A-4147-A177-3AD203B41FA5}">
                      <a16:colId xmlns:a16="http://schemas.microsoft.com/office/drawing/2014/main" val="301114911"/>
                    </a:ext>
                  </a:extLst>
                </a:gridCol>
                <a:gridCol w="1412044">
                  <a:extLst>
                    <a:ext uri="{9D8B030D-6E8A-4147-A177-3AD203B41FA5}">
                      <a16:colId xmlns:a16="http://schemas.microsoft.com/office/drawing/2014/main" val="3116094554"/>
                    </a:ext>
                  </a:extLst>
                </a:gridCol>
                <a:gridCol w="1181372">
                  <a:extLst>
                    <a:ext uri="{9D8B030D-6E8A-4147-A177-3AD203B41FA5}">
                      <a16:colId xmlns:a16="http://schemas.microsoft.com/office/drawing/2014/main" val="850231919"/>
                    </a:ext>
                  </a:extLst>
                </a:gridCol>
                <a:gridCol w="1181372">
                  <a:extLst>
                    <a:ext uri="{9D8B030D-6E8A-4147-A177-3AD203B41FA5}">
                      <a16:colId xmlns:a16="http://schemas.microsoft.com/office/drawing/2014/main" val="2155310906"/>
                    </a:ext>
                  </a:extLst>
                </a:gridCol>
                <a:gridCol w="999264">
                  <a:extLst>
                    <a:ext uri="{9D8B030D-6E8A-4147-A177-3AD203B41FA5}">
                      <a16:colId xmlns:a16="http://schemas.microsoft.com/office/drawing/2014/main" val="986016638"/>
                    </a:ext>
                  </a:extLst>
                </a:gridCol>
                <a:gridCol w="1181372">
                  <a:extLst>
                    <a:ext uri="{9D8B030D-6E8A-4147-A177-3AD203B41FA5}">
                      <a16:colId xmlns:a16="http://schemas.microsoft.com/office/drawing/2014/main" val="634414610"/>
                    </a:ext>
                  </a:extLst>
                </a:gridCol>
                <a:gridCol w="321966">
                  <a:extLst>
                    <a:ext uri="{9D8B030D-6E8A-4147-A177-3AD203B41FA5}">
                      <a16:colId xmlns:a16="http://schemas.microsoft.com/office/drawing/2014/main" val="3669312027"/>
                    </a:ext>
                  </a:extLst>
                </a:gridCol>
                <a:gridCol w="321966">
                  <a:extLst>
                    <a:ext uri="{9D8B030D-6E8A-4147-A177-3AD203B41FA5}">
                      <a16:colId xmlns:a16="http://schemas.microsoft.com/office/drawing/2014/main" val="3203938433"/>
                    </a:ext>
                  </a:extLst>
                </a:gridCol>
                <a:gridCol w="321966">
                  <a:extLst>
                    <a:ext uri="{9D8B030D-6E8A-4147-A177-3AD203B41FA5}">
                      <a16:colId xmlns:a16="http://schemas.microsoft.com/office/drawing/2014/main" val="178041033"/>
                    </a:ext>
                  </a:extLst>
                </a:gridCol>
              </a:tblGrid>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5">
                  <a:txBody>
                    <a:bodyPr/>
                    <a:lstStyle/>
                    <a:p>
                      <a:pPr marL="0" marR="0" algn="ctr">
                        <a:spcBef>
                          <a:spcPts val="300"/>
                        </a:spcBef>
                        <a:spcAft>
                          <a:spcPts val="0"/>
                        </a:spcAft>
                      </a:pPr>
                      <a:r>
                        <a:rPr lang="en-US" sz="1400" dirty="0">
                          <a:effectLst/>
                        </a:rPr>
                        <a:t>Stockholders' Equity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66587585"/>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6">
                  <a:txBody>
                    <a:bodyPr/>
                    <a:lstStyle/>
                    <a:p>
                      <a:pPr marL="0" marR="0">
                        <a:spcBef>
                          <a:spcPts val="0"/>
                        </a:spcBef>
                        <a:spcAft>
                          <a:spcPts val="0"/>
                        </a:spcAft>
                      </a:pPr>
                      <a:r>
                        <a:rPr lang="en-US" sz="1400" dirty="0">
                          <a:effectLst/>
                        </a:rPr>
                        <a:t>Paid-in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hMerge="1">
                  <a:txBody>
                    <a:bodyPr/>
                    <a:lstStyle/>
                    <a:p>
                      <a:endParaRPr lang="en-US"/>
                    </a:p>
                  </a:txBody>
                  <a:tcPr/>
                </a:tc>
                <a:extLst>
                  <a:ext uri="{0D108BD9-81ED-4DB2-BD59-A6C34878D82A}">
                    <a16:rowId xmlns:a16="http://schemas.microsoft.com/office/drawing/2014/main" val="2002952109"/>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    Preferred stock, $50 par, 5%, 8,000 shares </a:t>
                      </a:r>
                    </a:p>
                    <a:p>
                      <a:pPr marL="0" marR="0">
                        <a:spcBef>
                          <a:spcPts val="0"/>
                        </a:spcBef>
                        <a:spcAft>
                          <a:spcPts val="0"/>
                        </a:spcAft>
                      </a:pPr>
                      <a:r>
                        <a:rPr lang="en-US" sz="1400">
                          <a:effectLst/>
                        </a:rPr>
                        <a:t>       issued...........................................................</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  $400,000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7959144"/>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Paid-in capital in excess of par, preferred.......</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u="sng"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$ 420,000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619625751"/>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a:effectLst/>
                        </a:rPr>
                        <a:t>    Common stock $.01 par value, 100,000 </a:t>
                      </a:r>
                    </a:p>
                    <a:p>
                      <a:pPr marL="0" marR="0">
                        <a:spcBef>
                          <a:spcPts val="0"/>
                        </a:spcBef>
                        <a:spcAft>
                          <a:spcPts val="0"/>
                        </a:spcAft>
                      </a:pPr>
                      <a:r>
                        <a:rPr lang="en-US" sz="1400">
                          <a:effectLst/>
                        </a:rPr>
                        <a:t>       shares issued................................................</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p>
                    <a:p>
                      <a:pPr marL="0" marR="0" algn="l">
                        <a:spcBef>
                          <a:spcPts val="0"/>
                        </a:spcBef>
                        <a:spcAft>
                          <a:spcPts val="0"/>
                        </a:spcAft>
                      </a:pPr>
                      <a:r>
                        <a:rPr lang="en-US" sz="1400" dirty="0">
                          <a:effectLst/>
                        </a:rPr>
                        <a:t>        1,000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5089784"/>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Paid-in capital in excess of par, common........</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r>
                        <a:rPr lang="en-US" sz="1400" u="sng">
                          <a:effectLst/>
                        </a:rPr>
                        <a:t>855,000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u="sng" dirty="0">
                          <a:effectLst/>
                        </a:rPr>
                        <a:t>856,000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1236332"/>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paid-in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1,276,000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64983711"/>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Retained earnings...........................................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u="sng" dirty="0">
                          <a:effectLst/>
                        </a:rPr>
                        <a:t>1,812,500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08451648"/>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stockholders' equity.......................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$3,088,500</a:t>
                      </a:r>
                      <a:endParaRPr lang="en-US" sz="1400" u="sng" dirty="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34721080"/>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gridSpan="2">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spcBef>
                          <a:spcPts val="0"/>
                        </a:spcBef>
                        <a:spcAft>
                          <a:spcPts val="0"/>
                        </a:spcAft>
                      </a:pPr>
                      <a:r>
                        <a:rPr lang="en-US" sz="11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0" marR="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5345235"/>
                  </a:ext>
                </a:extLst>
              </a:tr>
            </a:tbl>
          </a:graphicData>
        </a:graphic>
      </p:graphicFrame>
      <p:cxnSp>
        <p:nvCxnSpPr>
          <p:cNvPr id="6" name="Straight Connector 5"/>
          <p:cNvCxnSpPr/>
          <p:nvPr/>
        </p:nvCxnSpPr>
        <p:spPr>
          <a:xfrm>
            <a:off x="7751036" y="4195984"/>
            <a:ext cx="82894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814955" y="4567166"/>
            <a:ext cx="6884522" cy="369332"/>
          </a:xfrm>
          <a:prstGeom prst="rect">
            <a:avLst/>
          </a:prstGeom>
        </p:spPr>
        <p:txBody>
          <a:bodyPr wrap="square">
            <a:spAutoFit/>
          </a:bodyPr>
          <a:lstStyle/>
          <a:p>
            <a:pPr marL="171450" marR="0">
              <a:spcBef>
                <a:spcPts val="0"/>
              </a:spcBef>
              <a:spcAft>
                <a:spcPts val="0"/>
              </a:spcAft>
            </a:pPr>
            <a:r>
              <a:rPr lang="en-US" b="1" dirty="0">
                <a:latin typeface="Times" panose="02020603050405020304" pitchFamily="18" charset="0"/>
                <a:ea typeface="MS Mincho"/>
                <a:cs typeface="Times New Roman" panose="02020603050405020304" pitchFamily="18" charset="0"/>
              </a:rPr>
              <a:t>The treasury stock purchase is recorded as illustrated below: </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598986387"/>
              </p:ext>
            </p:extLst>
          </p:nvPr>
        </p:nvGraphicFramePr>
        <p:xfrm>
          <a:off x="3451960" y="5430578"/>
          <a:ext cx="4442103" cy="640080"/>
        </p:xfrm>
        <a:graphic>
          <a:graphicData uri="http://schemas.openxmlformats.org/drawingml/2006/table">
            <a:tbl>
              <a:tblPr firstRow="1" firstCol="1" bandRow="1">
                <a:tableStyleId>{2D5ABB26-0587-4C30-8999-92F81FD0307C}</a:tableStyleId>
              </a:tblPr>
              <a:tblGrid>
                <a:gridCol w="389548">
                  <a:extLst>
                    <a:ext uri="{9D8B030D-6E8A-4147-A177-3AD203B41FA5}">
                      <a16:colId xmlns:a16="http://schemas.microsoft.com/office/drawing/2014/main" val="3635185929"/>
                    </a:ext>
                  </a:extLst>
                </a:gridCol>
                <a:gridCol w="2285627">
                  <a:extLst>
                    <a:ext uri="{9D8B030D-6E8A-4147-A177-3AD203B41FA5}">
                      <a16:colId xmlns:a16="http://schemas.microsoft.com/office/drawing/2014/main" val="178936679"/>
                    </a:ext>
                  </a:extLst>
                </a:gridCol>
                <a:gridCol w="883115">
                  <a:extLst>
                    <a:ext uri="{9D8B030D-6E8A-4147-A177-3AD203B41FA5}">
                      <a16:colId xmlns:a16="http://schemas.microsoft.com/office/drawing/2014/main" val="3945983149"/>
                    </a:ext>
                  </a:extLst>
                </a:gridCol>
                <a:gridCol w="883813">
                  <a:extLst>
                    <a:ext uri="{9D8B030D-6E8A-4147-A177-3AD203B41FA5}">
                      <a16:colId xmlns:a16="http://schemas.microsoft.com/office/drawing/2014/main" val="2654368422"/>
                    </a:ext>
                  </a:extLst>
                </a:gridCol>
              </a:tblGrid>
              <a:tr h="0">
                <a:tc>
                  <a:txBody>
                    <a:bodyPr/>
                    <a:lstStyle/>
                    <a:p>
                      <a:pPr marL="0" marR="0" algn="ctr">
                        <a:spcBef>
                          <a:spcPts val="0"/>
                        </a:spcBef>
                        <a:spcAft>
                          <a:spcPts val="0"/>
                        </a:spcAft>
                      </a:pPr>
                      <a:r>
                        <a:rPr lang="en-US" sz="1400" dirty="0">
                          <a:effectLst/>
                        </a:rPr>
                        <a:t>4/3</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Treasury Stock</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35,000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55946453"/>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Cash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35,000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6299789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11199827"/>
                  </a:ext>
                </a:extLst>
              </a:tr>
            </a:tbl>
          </a:graphicData>
        </a:graphic>
      </p:graphicFrame>
      <p:sp>
        <p:nvSpPr>
          <p:cNvPr id="10" name="Footer Placeholder 9"/>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3723358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1087" y="202031"/>
            <a:ext cx="565783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Treasury Stock Example,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3" name="Rectangle 2"/>
          <p:cNvSpPr/>
          <p:nvPr/>
        </p:nvSpPr>
        <p:spPr>
          <a:xfrm>
            <a:off x="1096967" y="847978"/>
            <a:ext cx="7921951" cy="646331"/>
          </a:xfrm>
          <a:prstGeom prst="rect">
            <a:avLst/>
          </a:prstGeom>
        </p:spPr>
        <p:txBody>
          <a:bodyPr wrap="square">
            <a:spAutoFit/>
          </a:bodyPr>
          <a:lstStyle/>
          <a:p>
            <a:pPr marL="171450" marR="0">
              <a:spcBef>
                <a:spcPts val="0"/>
              </a:spcBef>
              <a:spcAft>
                <a:spcPts val="0"/>
              </a:spcAft>
            </a:pPr>
            <a:r>
              <a:rPr lang="en-US" b="1" dirty="0">
                <a:latin typeface="Times" panose="02020603050405020304" pitchFamily="18" charset="0"/>
                <a:ea typeface="MS Mincho"/>
                <a:cs typeface="Times New Roman" panose="02020603050405020304" pitchFamily="18" charset="0"/>
              </a:rPr>
              <a:t>The new stockholders’ equity section of the balance sheet would be:</a:t>
            </a:r>
            <a:endParaRPr lang="en-US" sz="1600" dirty="0">
              <a:effectLst/>
              <a:latin typeface="Times" panose="02020603050405020304" pitchFamily="18" charset="0"/>
              <a:ea typeface="MS Mincho"/>
              <a:cs typeface="Times New Roman" panose="02020603050405020304" pitchFamily="18" charset="0"/>
            </a:endParaRPr>
          </a:p>
          <a:p>
            <a:pPr marL="171450" marR="0">
              <a:spcBef>
                <a:spcPts val="0"/>
              </a:spcBef>
              <a:spcAft>
                <a:spcPts val="0"/>
              </a:spcAft>
            </a:pPr>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63038205"/>
              </p:ext>
            </p:extLst>
          </p:nvPr>
        </p:nvGraphicFramePr>
        <p:xfrm>
          <a:off x="2194844" y="1382703"/>
          <a:ext cx="7990316" cy="2987040"/>
        </p:xfrm>
        <a:graphic>
          <a:graphicData uri="http://schemas.openxmlformats.org/drawingml/2006/table">
            <a:tbl>
              <a:tblPr firstRow="1" firstCol="1" bandRow="1">
                <a:tableStyleId>{2D5ABB26-0587-4C30-8999-92F81FD0307C}</a:tableStyleId>
              </a:tblPr>
              <a:tblGrid>
                <a:gridCol w="296251">
                  <a:extLst>
                    <a:ext uri="{9D8B030D-6E8A-4147-A177-3AD203B41FA5}">
                      <a16:colId xmlns:a16="http://schemas.microsoft.com/office/drawing/2014/main" val="2278217508"/>
                    </a:ext>
                  </a:extLst>
                </a:gridCol>
                <a:gridCol w="1555321">
                  <a:extLst>
                    <a:ext uri="{9D8B030D-6E8A-4147-A177-3AD203B41FA5}">
                      <a16:colId xmlns:a16="http://schemas.microsoft.com/office/drawing/2014/main" val="1551047601"/>
                    </a:ext>
                  </a:extLst>
                </a:gridCol>
                <a:gridCol w="1301243">
                  <a:extLst>
                    <a:ext uri="{9D8B030D-6E8A-4147-A177-3AD203B41FA5}">
                      <a16:colId xmlns:a16="http://schemas.microsoft.com/office/drawing/2014/main" val="2787648671"/>
                    </a:ext>
                  </a:extLst>
                </a:gridCol>
                <a:gridCol w="1383535">
                  <a:extLst>
                    <a:ext uri="{9D8B030D-6E8A-4147-A177-3AD203B41FA5}">
                      <a16:colId xmlns:a16="http://schemas.microsoft.com/office/drawing/2014/main" val="1270400108"/>
                    </a:ext>
                  </a:extLst>
                </a:gridCol>
                <a:gridCol w="1100656">
                  <a:extLst>
                    <a:ext uri="{9D8B030D-6E8A-4147-A177-3AD203B41FA5}">
                      <a16:colId xmlns:a16="http://schemas.microsoft.com/office/drawing/2014/main" val="957169499"/>
                    </a:ext>
                  </a:extLst>
                </a:gridCol>
                <a:gridCol w="1301243">
                  <a:extLst>
                    <a:ext uri="{9D8B030D-6E8A-4147-A177-3AD203B41FA5}">
                      <a16:colId xmlns:a16="http://schemas.microsoft.com/office/drawing/2014/main" val="901619908"/>
                    </a:ext>
                  </a:extLst>
                </a:gridCol>
                <a:gridCol w="701378">
                  <a:extLst>
                    <a:ext uri="{9D8B030D-6E8A-4147-A177-3AD203B41FA5}">
                      <a16:colId xmlns:a16="http://schemas.microsoft.com/office/drawing/2014/main" val="2180781427"/>
                    </a:ext>
                  </a:extLst>
                </a:gridCol>
                <a:gridCol w="350689">
                  <a:extLst>
                    <a:ext uri="{9D8B030D-6E8A-4147-A177-3AD203B41FA5}">
                      <a16:colId xmlns:a16="http://schemas.microsoft.com/office/drawing/2014/main" val="354895484"/>
                    </a:ext>
                  </a:extLst>
                </a:gridCol>
              </a:tblGrid>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gridSpan="5">
                  <a:txBody>
                    <a:bodyPr/>
                    <a:lstStyle/>
                    <a:p>
                      <a:pPr marL="0" marR="0" algn="ctr">
                        <a:spcBef>
                          <a:spcPts val="300"/>
                        </a:spcBef>
                        <a:spcAft>
                          <a:spcPts val="0"/>
                        </a:spcAft>
                      </a:pPr>
                      <a:r>
                        <a:rPr lang="en-US" sz="1400" dirty="0">
                          <a:effectLst/>
                        </a:rPr>
                        <a:t>Stockholders' Equity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B w="12700" cap="flat" cmpd="sng" algn="ctr">
                      <a:noFill/>
                      <a:prstDash val="solid"/>
                      <a:round/>
                      <a:headEnd type="none" w="med" len="med"/>
                      <a:tailEnd type="none" w="med" len="med"/>
                    </a:lnB>
                  </a:tcPr>
                </a:tc>
                <a:extLst>
                  <a:ext uri="{0D108BD9-81ED-4DB2-BD59-A6C34878D82A}">
                    <a16:rowId xmlns:a16="http://schemas.microsoft.com/office/drawing/2014/main" val="3147273647"/>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gridSpan="6">
                  <a:txBody>
                    <a:bodyPr/>
                    <a:lstStyle/>
                    <a:p>
                      <a:pPr marL="0" marR="0">
                        <a:spcBef>
                          <a:spcPts val="0"/>
                        </a:spcBef>
                        <a:spcAft>
                          <a:spcPts val="0"/>
                        </a:spcAft>
                      </a:pPr>
                      <a:r>
                        <a:rPr lang="en-US" sz="1400" dirty="0">
                          <a:effectLst/>
                        </a:rPr>
                        <a:t>Paid-in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43589105"/>
                  </a:ext>
                </a:extLst>
              </a:tr>
              <a:tr h="0">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gridSpan="3">
                  <a:txBody>
                    <a:bodyPr/>
                    <a:lstStyle/>
                    <a:p>
                      <a:pPr marL="0" marR="0">
                        <a:spcBef>
                          <a:spcPts val="0"/>
                        </a:spcBef>
                        <a:spcAft>
                          <a:spcPts val="0"/>
                        </a:spcAft>
                      </a:pPr>
                      <a:r>
                        <a:rPr lang="en-US" sz="1400">
                          <a:effectLst/>
                        </a:rPr>
                        <a:t>    Preferred stock, $50 par, 5%, 8,000 shares </a:t>
                      </a:r>
                    </a:p>
                    <a:p>
                      <a:pPr marL="0" marR="0">
                        <a:spcBef>
                          <a:spcPts val="0"/>
                        </a:spcBef>
                        <a:spcAft>
                          <a:spcPts val="0"/>
                        </a:spcAft>
                      </a:pPr>
                      <a:r>
                        <a:rPr lang="en-US" sz="1400">
                          <a:effectLst/>
                        </a:rPr>
                        <a:t>       issued...........................................................</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  $400,000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extLst>
                  <a:ext uri="{0D108BD9-81ED-4DB2-BD59-A6C34878D82A}">
                    <a16:rowId xmlns:a16="http://schemas.microsoft.com/office/drawing/2014/main" val="1883292442"/>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gridSpan="3">
                  <a:txBody>
                    <a:bodyPr/>
                    <a:lstStyle/>
                    <a:p>
                      <a:pPr marL="0" marR="0">
                        <a:spcBef>
                          <a:spcPts val="0"/>
                        </a:spcBef>
                        <a:spcAft>
                          <a:spcPts val="0"/>
                        </a:spcAft>
                      </a:pPr>
                      <a:r>
                        <a:rPr lang="en-US" sz="1400">
                          <a:effectLst/>
                        </a:rPr>
                        <a:t>    Paid-in capital in excess of par, preferred......</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u="sng">
                          <a:effectLst/>
                        </a:rPr>
                        <a:t>      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$ 420,000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23955163"/>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gridSpan="3">
                  <a:txBody>
                    <a:bodyPr/>
                    <a:lstStyle/>
                    <a:p>
                      <a:pPr marL="0" marR="0">
                        <a:spcBef>
                          <a:spcPts val="0"/>
                        </a:spcBef>
                        <a:spcAft>
                          <a:spcPts val="0"/>
                        </a:spcAft>
                      </a:pPr>
                      <a:r>
                        <a:rPr lang="en-US" sz="1400" dirty="0">
                          <a:effectLst/>
                        </a:rPr>
                        <a:t>    Common stock $.01 par value, 100,000 </a:t>
                      </a:r>
                    </a:p>
                    <a:p>
                      <a:pPr marL="0" marR="0">
                        <a:spcBef>
                          <a:spcPts val="0"/>
                        </a:spcBef>
                        <a:spcAft>
                          <a:spcPts val="0"/>
                        </a:spcAft>
                      </a:pPr>
                      <a:r>
                        <a:rPr lang="en-US" sz="1400" dirty="0">
                          <a:effectLst/>
                        </a:rPr>
                        <a:t>       shares issued, </a:t>
                      </a:r>
                      <a:r>
                        <a:rPr lang="en-US" sz="1400" dirty="0">
                          <a:solidFill>
                            <a:schemeClr val="accent5"/>
                          </a:solidFill>
                          <a:effectLst/>
                        </a:rPr>
                        <a:t>95,000 shares outstanding</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        1,000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97780475"/>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gridSpan="3">
                  <a:txBody>
                    <a:bodyPr/>
                    <a:lstStyle/>
                    <a:p>
                      <a:pPr marL="0" marR="0">
                        <a:spcBef>
                          <a:spcPts val="0"/>
                        </a:spcBef>
                        <a:spcAft>
                          <a:spcPts val="0"/>
                        </a:spcAft>
                      </a:pPr>
                      <a:r>
                        <a:rPr lang="en-US" sz="1400" dirty="0">
                          <a:effectLst/>
                        </a:rPr>
                        <a:t>    Paid-in capital in excess of par, common.......</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r>
                        <a:rPr lang="en-US" sz="1400" u="sng">
                          <a:effectLst/>
                        </a:rPr>
                        <a:t>855,000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u="sng" dirty="0">
                          <a:effectLst/>
                        </a:rPr>
                        <a:t>856,000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2558415"/>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gridSpan="3">
                  <a:txBody>
                    <a:bodyPr/>
                    <a:lstStyle/>
                    <a:p>
                      <a:pPr marL="0" marR="0">
                        <a:spcBef>
                          <a:spcPts val="0"/>
                        </a:spcBef>
                        <a:spcAft>
                          <a:spcPts val="0"/>
                        </a:spcAft>
                      </a:pPr>
                      <a:r>
                        <a:rPr lang="en-US" sz="1400" dirty="0">
                          <a:effectLst/>
                        </a:rPr>
                        <a:t>         Total paid-in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1,276,000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81995174"/>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gridSpan="3">
                  <a:txBody>
                    <a:bodyPr/>
                    <a:lstStyle/>
                    <a:p>
                      <a:pPr marL="0" marR="0">
                        <a:spcBef>
                          <a:spcPts val="0"/>
                        </a:spcBef>
                        <a:spcAft>
                          <a:spcPts val="0"/>
                        </a:spcAft>
                      </a:pPr>
                      <a:r>
                        <a:rPr lang="en-US" sz="1400" dirty="0">
                          <a:effectLst/>
                        </a:rPr>
                        <a:t>    Retained earnings...........................................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r>
                        <a:rPr lang="en-US" sz="1400" u="sng">
                          <a:effectLst/>
                        </a:rPr>
                        <a:t>1,812,500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81284771"/>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gridSpan="3">
                  <a:txBody>
                    <a:bodyPr/>
                    <a:lstStyle/>
                    <a:p>
                      <a:pPr marL="0" marR="0">
                        <a:spcBef>
                          <a:spcPts val="0"/>
                        </a:spcBef>
                        <a:spcAft>
                          <a:spcPts val="0"/>
                        </a:spcAft>
                      </a:pPr>
                      <a:r>
                        <a:rPr lang="en-US" sz="1400" dirty="0">
                          <a:effectLst/>
                        </a:rPr>
                        <a:t>    Total paid-in capital and retained earnings....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3,088,500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628630217"/>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gridSpan="3">
                  <a:txBody>
                    <a:bodyPr/>
                    <a:lstStyle/>
                    <a:p>
                      <a:pPr marL="0" marR="0">
                        <a:spcBef>
                          <a:spcPts val="0"/>
                        </a:spcBef>
                        <a:spcAft>
                          <a:spcPts val="0"/>
                        </a:spcAft>
                      </a:pPr>
                      <a:r>
                        <a:rPr lang="en-US" sz="1400" dirty="0">
                          <a:effectLst/>
                        </a:rPr>
                        <a:t>     </a:t>
                      </a:r>
                      <a:r>
                        <a:rPr lang="en-US" sz="1400" dirty="0">
                          <a:solidFill>
                            <a:schemeClr val="accent5"/>
                          </a:solidFill>
                          <a:effectLst/>
                        </a:rPr>
                        <a:t>Less: treasury stock at cost</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solidFill>
                            <a:schemeClr val="accent5"/>
                          </a:solidFill>
                          <a:effectLst/>
                        </a:rPr>
                        <a:t>(35,000)</a:t>
                      </a:r>
                      <a:endParaRPr lang="en-US" sz="1400" dirty="0">
                        <a:solidFill>
                          <a:schemeClr val="accent5"/>
                        </a:solidFill>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47308289"/>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gridSpan="3">
                  <a:txBody>
                    <a:bodyPr/>
                    <a:lstStyle/>
                    <a:p>
                      <a:pPr marL="0" marR="0">
                        <a:spcBef>
                          <a:spcPts val="0"/>
                        </a:spcBef>
                        <a:spcAft>
                          <a:spcPts val="0"/>
                        </a:spcAft>
                      </a:pPr>
                      <a:r>
                        <a:rPr lang="en-US" sz="1400" dirty="0">
                          <a:effectLst/>
                        </a:rPr>
                        <a:t>              Total stockholders' equity......................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$3,053,500</a:t>
                      </a:r>
                      <a:endParaRPr lang="en-US" sz="1400" u="sng"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61705599"/>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93871599"/>
                  </a:ext>
                </a:extLst>
              </a:tr>
            </a:tbl>
          </a:graphicData>
        </a:graphic>
      </p:graphicFrame>
      <p:cxnSp>
        <p:nvCxnSpPr>
          <p:cNvPr id="5" name="Straight Connector 4"/>
          <p:cNvCxnSpPr/>
          <p:nvPr/>
        </p:nvCxnSpPr>
        <p:spPr>
          <a:xfrm>
            <a:off x="8272330" y="4161800"/>
            <a:ext cx="82894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410199" y="4625072"/>
            <a:ext cx="11630826" cy="2246769"/>
          </a:xfrm>
          <a:prstGeom prst="rect">
            <a:avLst/>
          </a:prstGeom>
        </p:spPr>
        <p:txBody>
          <a:bodyPr wrap="square">
            <a:spAutoFit/>
          </a:bodyPr>
          <a:lstStyle/>
          <a:p>
            <a:pPr marL="171450" indent="-171450"/>
            <a:r>
              <a:rPr lang="en-US" b="1" dirty="0">
                <a:latin typeface="Times" panose="02020603050405020304" pitchFamily="18" charset="0"/>
                <a:ea typeface="MS Mincho"/>
                <a:cs typeface="Times New Roman" panose="02020603050405020304" pitchFamily="18" charset="0"/>
              </a:rPr>
              <a:t>• The common stock description now includes both shares issued and “shares outstanding”.   Shares outstanding means issued shares that are not treasury stock.  </a:t>
            </a:r>
            <a:endParaRPr lang="en-US" sz="1600" dirty="0">
              <a:effectLst/>
              <a:latin typeface="Times" panose="02020603050405020304" pitchFamily="18" charset="0"/>
              <a:ea typeface="MS Mincho"/>
              <a:cs typeface="Times New Roman" panose="02020603050405020304" pitchFamily="18" charset="0"/>
            </a:endParaRPr>
          </a:p>
          <a:p>
            <a:pPr marL="171450" indent="-171450"/>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pPr marL="171450" indent="-171450"/>
            <a:r>
              <a:rPr lang="en-US" b="1" dirty="0">
                <a:latin typeface="Times" panose="02020603050405020304" pitchFamily="18" charset="0"/>
                <a:ea typeface="MS Mincho"/>
                <a:cs typeface="Times New Roman" panose="02020603050405020304" pitchFamily="18" charset="0"/>
              </a:rPr>
              <a:t>• The common stock paid-in capital account balances ($1,000 and $855,000) are not adjusted.  It is easier to simply reduce the total stockholders' equity by the cost of treasury shares of $35,000.  This is the debit balance in the treasury stock account.</a:t>
            </a:r>
            <a:endParaRPr lang="en-US" sz="1600" dirty="0">
              <a:effectLst/>
              <a:latin typeface="Times" panose="02020603050405020304" pitchFamily="18" charset="0"/>
              <a:ea typeface="MS Mincho"/>
              <a:cs typeface="Times New Roman" panose="02020603050405020304" pitchFamily="18" charset="0"/>
            </a:endParaRPr>
          </a:p>
          <a:p>
            <a:pPr marL="171450" marR="0" indent="-171450">
              <a:spcBef>
                <a:spcPts val="0"/>
              </a:spcBef>
              <a:spcAft>
                <a:spcPts val="0"/>
              </a:spcAft>
            </a:pPr>
            <a:r>
              <a:rPr lang="en-US" sz="1600" dirty="0">
                <a:effectLst/>
                <a:latin typeface="Times" panose="02020603050405020304" pitchFamily="18" charset="0"/>
                <a:ea typeface="MS Mincho"/>
                <a:cs typeface="Times New Roman" panose="02020603050405020304" pitchFamily="18" charset="0"/>
              </a:rPr>
              <a:t> </a:t>
            </a:r>
          </a:p>
          <a:p>
            <a:pPr marL="171450" marR="0">
              <a:spcBef>
                <a:spcPts val="0"/>
              </a:spcBef>
              <a:spcAft>
                <a:spcPts val="0"/>
              </a:spcAft>
            </a:pPr>
            <a:r>
              <a:rPr lang="en-US" sz="1600" dirty="0">
                <a:effectLst/>
                <a:latin typeface="Times" panose="02020603050405020304" pitchFamily="18" charset="0"/>
                <a:ea typeface="MS Mincho"/>
                <a:cs typeface="Times New Roman" panose="02020603050405020304" pitchFamily="18" charset="0"/>
              </a:rPr>
              <a:t> </a:t>
            </a:r>
          </a:p>
        </p:txBody>
      </p:sp>
      <p:sp>
        <p:nvSpPr>
          <p:cNvPr id="7" name="Footer Placeholder 6"/>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1169982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0200" y="116573"/>
            <a:ext cx="559634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Treasury Stock Reissue Above Cost</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3" name="Rectangle 2"/>
          <p:cNvSpPr/>
          <p:nvPr/>
        </p:nvSpPr>
        <p:spPr>
          <a:xfrm>
            <a:off x="1555335" y="750441"/>
            <a:ext cx="10383140" cy="923330"/>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Assume that on June 8 the company now sells 1,000 shares of the treasury stock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$9 per share.  The entry to record the sale is illustrated below:</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029508666"/>
              </p:ext>
            </p:extLst>
          </p:nvPr>
        </p:nvGraphicFramePr>
        <p:xfrm>
          <a:off x="3076488" y="2003714"/>
          <a:ext cx="5384695" cy="640080"/>
        </p:xfrm>
        <a:graphic>
          <a:graphicData uri="http://schemas.openxmlformats.org/drawingml/2006/table">
            <a:tbl>
              <a:tblPr firstRow="1" firstCol="1" bandRow="1">
                <a:tableStyleId>{2D5ABB26-0587-4C30-8999-92F81FD0307C}</a:tableStyleId>
              </a:tblPr>
              <a:tblGrid>
                <a:gridCol w="454219">
                  <a:extLst>
                    <a:ext uri="{9D8B030D-6E8A-4147-A177-3AD203B41FA5}">
                      <a16:colId xmlns:a16="http://schemas.microsoft.com/office/drawing/2014/main" val="120325161"/>
                    </a:ext>
                  </a:extLst>
                </a:gridCol>
                <a:gridCol w="2870210">
                  <a:extLst>
                    <a:ext uri="{9D8B030D-6E8A-4147-A177-3AD203B41FA5}">
                      <a16:colId xmlns:a16="http://schemas.microsoft.com/office/drawing/2014/main" val="639328451"/>
                    </a:ext>
                  </a:extLst>
                </a:gridCol>
                <a:gridCol w="1029726">
                  <a:extLst>
                    <a:ext uri="{9D8B030D-6E8A-4147-A177-3AD203B41FA5}">
                      <a16:colId xmlns:a16="http://schemas.microsoft.com/office/drawing/2014/main" val="2591110435"/>
                    </a:ext>
                  </a:extLst>
                </a:gridCol>
                <a:gridCol w="1030540">
                  <a:extLst>
                    <a:ext uri="{9D8B030D-6E8A-4147-A177-3AD203B41FA5}">
                      <a16:colId xmlns:a16="http://schemas.microsoft.com/office/drawing/2014/main" val="3737902137"/>
                    </a:ext>
                  </a:extLst>
                </a:gridCol>
              </a:tblGrid>
              <a:tr h="0">
                <a:tc>
                  <a:txBody>
                    <a:bodyPr/>
                    <a:lstStyle/>
                    <a:p>
                      <a:pPr marL="0" marR="0" algn="ctr">
                        <a:spcBef>
                          <a:spcPts val="0"/>
                        </a:spcBef>
                        <a:spcAft>
                          <a:spcPts val="0"/>
                        </a:spcAft>
                      </a:pPr>
                      <a:r>
                        <a:rPr lang="en-US" sz="1400" dirty="0">
                          <a:effectLst/>
                        </a:rPr>
                        <a:t>6/8</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Cash</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9,000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2882086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effectLst/>
                        </a:rPr>
                        <a:t>    Treasury Stock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effectLst/>
                        </a:rPr>
                        <a:t>7,000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523618433"/>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a:effectLst/>
                        </a:rPr>
                        <a:t>    Paid-in Capital From Treasury Stock</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effectLst/>
                        </a:rPr>
                        <a:t>2,000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467348497"/>
                  </a:ext>
                </a:extLst>
              </a:tr>
            </a:tbl>
          </a:graphicData>
        </a:graphic>
      </p:graphicFrame>
      <p:sp>
        <p:nvSpPr>
          <p:cNvPr id="6" name="Rectangle 5"/>
          <p:cNvSpPr/>
          <p:nvPr/>
        </p:nvSpPr>
        <p:spPr>
          <a:xfrm>
            <a:off x="1555335" y="3132822"/>
            <a:ext cx="8639798" cy="923330"/>
          </a:xfrm>
          <a:prstGeom prst="rect">
            <a:avLst/>
          </a:prstGeom>
        </p:spPr>
        <p:txBody>
          <a:bodyPr wrap="square">
            <a:spAutoFit/>
          </a:bodyPr>
          <a:lstStyle/>
          <a:p>
            <a:pPr marL="171450" marR="0">
              <a:spcBef>
                <a:spcPts val="0"/>
              </a:spcBef>
              <a:spcAft>
                <a:spcPts val="0"/>
              </a:spcAft>
            </a:pPr>
            <a:r>
              <a:rPr lang="en-US" dirty="0">
                <a:latin typeface="Times" panose="02020603050405020304" pitchFamily="18" charset="0"/>
                <a:ea typeface="MS Mincho"/>
                <a:cs typeface="Times New Roman" panose="02020603050405020304" pitchFamily="18" charset="0"/>
              </a:rPr>
              <a:t>Cash: 1,000 X $9 = $9,000</a:t>
            </a:r>
          </a:p>
          <a:p>
            <a:pPr marL="171450" marR="0">
              <a:spcBef>
                <a:spcPts val="0"/>
              </a:spcBef>
              <a:spcAft>
                <a:spcPts val="0"/>
              </a:spcAft>
            </a:pPr>
            <a:r>
              <a:rPr lang="en-US" dirty="0">
                <a:latin typeface="Times" panose="02020603050405020304" pitchFamily="18" charset="0"/>
                <a:ea typeface="MS Mincho"/>
                <a:cs typeface="Times New Roman" panose="02020603050405020304" pitchFamily="18" charset="0"/>
              </a:rPr>
              <a:t>Paid-in Capital From Treasury Stock: $9,000 – $7,000 cost = $2,000</a:t>
            </a:r>
          </a:p>
          <a:p>
            <a:pPr marL="171450" marR="0">
              <a:spcBef>
                <a:spcPts val="0"/>
              </a:spcBef>
              <a:spcAft>
                <a:spcPts val="0"/>
              </a:spcAft>
            </a:pPr>
            <a:r>
              <a:rPr lang="en-US" dirty="0">
                <a:latin typeface="Times" panose="02020603050405020304" pitchFamily="18" charset="0"/>
                <a:ea typeface="MS Mincho"/>
                <a:cs typeface="Times New Roman" panose="02020603050405020304" pitchFamily="18" charset="0"/>
              </a:rPr>
              <a:t> </a:t>
            </a:r>
          </a:p>
        </p:txBody>
      </p:sp>
      <p:sp>
        <p:nvSpPr>
          <p:cNvPr id="7" name="Rectangle 6"/>
          <p:cNvSpPr/>
          <p:nvPr/>
        </p:nvSpPr>
        <p:spPr>
          <a:xfrm>
            <a:off x="1645488" y="4166800"/>
            <a:ext cx="9643505" cy="1200329"/>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Notice that there is no gain or loss recorded – the income statement is not affected.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The sale above cost simply results in $9,000 more stockholders' equity as the result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of more investment.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sp>
        <p:nvSpPr>
          <p:cNvPr id="8" name="Footer Placeholder 7"/>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1302830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3846" y="247740"/>
            <a:ext cx="729392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Treasury Stock Reissue Above Cost,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3" name="Rectangle 2"/>
          <p:cNvSpPr/>
          <p:nvPr/>
        </p:nvSpPr>
        <p:spPr>
          <a:xfrm>
            <a:off x="1256557" y="899433"/>
            <a:ext cx="4995791" cy="369332"/>
          </a:xfrm>
          <a:prstGeom prst="rect">
            <a:avLst/>
          </a:prstGeom>
        </p:spPr>
        <p:txBody>
          <a:bodyPr wrap="none">
            <a:spAutoFit/>
          </a:bodyPr>
          <a:lstStyle/>
          <a:p>
            <a:pPr marL="171450" marR="0">
              <a:spcBef>
                <a:spcPts val="0"/>
              </a:spcBef>
              <a:spcAft>
                <a:spcPts val="0"/>
              </a:spcAft>
            </a:pPr>
            <a:r>
              <a:rPr lang="en-US" b="1" dirty="0">
                <a:latin typeface="Times" panose="02020603050405020304" pitchFamily="18" charset="0"/>
                <a:ea typeface="MS Mincho"/>
                <a:cs typeface="Times New Roman" panose="02020603050405020304" pitchFamily="18" charset="0"/>
              </a:rPr>
              <a:t>The new stockholders’ equity section would be:</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6471296"/>
              </p:ext>
            </p:extLst>
          </p:nvPr>
        </p:nvGraphicFramePr>
        <p:xfrm>
          <a:off x="2400588" y="1424014"/>
          <a:ext cx="7390824" cy="3200400"/>
        </p:xfrm>
        <a:graphic>
          <a:graphicData uri="http://schemas.openxmlformats.org/drawingml/2006/table">
            <a:tbl>
              <a:tblPr firstRow="1" firstCol="1" bandRow="1">
                <a:tableStyleId>{2D5ABB26-0587-4C30-8999-92F81FD0307C}</a:tableStyleId>
              </a:tblPr>
              <a:tblGrid>
                <a:gridCol w="292337">
                  <a:extLst>
                    <a:ext uri="{9D8B030D-6E8A-4147-A177-3AD203B41FA5}">
                      <a16:colId xmlns:a16="http://schemas.microsoft.com/office/drawing/2014/main" val="1370448412"/>
                    </a:ext>
                  </a:extLst>
                </a:gridCol>
                <a:gridCol w="1534768">
                  <a:extLst>
                    <a:ext uri="{9D8B030D-6E8A-4147-A177-3AD203B41FA5}">
                      <a16:colId xmlns:a16="http://schemas.microsoft.com/office/drawing/2014/main" val="497400752"/>
                    </a:ext>
                  </a:extLst>
                </a:gridCol>
                <a:gridCol w="1284049">
                  <a:extLst>
                    <a:ext uri="{9D8B030D-6E8A-4147-A177-3AD203B41FA5}">
                      <a16:colId xmlns:a16="http://schemas.microsoft.com/office/drawing/2014/main" val="2839390633"/>
                    </a:ext>
                  </a:extLst>
                </a:gridCol>
                <a:gridCol w="1365253">
                  <a:extLst>
                    <a:ext uri="{9D8B030D-6E8A-4147-A177-3AD203B41FA5}">
                      <a16:colId xmlns:a16="http://schemas.microsoft.com/office/drawing/2014/main" val="3251903888"/>
                    </a:ext>
                  </a:extLst>
                </a:gridCol>
                <a:gridCol w="1086112">
                  <a:extLst>
                    <a:ext uri="{9D8B030D-6E8A-4147-A177-3AD203B41FA5}">
                      <a16:colId xmlns:a16="http://schemas.microsoft.com/office/drawing/2014/main" val="2301824964"/>
                    </a:ext>
                  </a:extLst>
                </a:gridCol>
                <a:gridCol w="1206904">
                  <a:extLst>
                    <a:ext uri="{9D8B030D-6E8A-4147-A177-3AD203B41FA5}">
                      <a16:colId xmlns:a16="http://schemas.microsoft.com/office/drawing/2014/main" val="363763058"/>
                    </a:ext>
                  </a:extLst>
                </a:gridCol>
                <a:gridCol w="621401">
                  <a:extLst>
                    <a:ext uri="{9D8B030D-6E8A-4147-A177-3AD203B41FA5}">
                      <a16:colId xmlns:a16="http://schemas.microsoft.com/office/drawing/2014/main" val="1473283314"/>
                    </a:ext>
                  </a:extLst>
                </a:gridCol>
              </a:tblGrid>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5">
                  <a:txBody>
                    <a:bodyPr/>
                    <a:lstStyle/>
                    <a:p>
                      <a:pPr marL="0" marR="0" algn="ctr">
                        <a:spcBef>
                          <a:spcPts val="300"/>
                        </a:spcBef>
                        <a:spcAft>
                          <a:spcPts val="0"/>
                        </a:spcAft>
                      </a:pPr>
                      <a:r>
                        <a:rPr lang="en-US" sz="1400" dirty="0">
                          <a:effectLst/>
                        </a:rPr>
                        <a:t>Stockholders' Equity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376871529"/>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5">
                  <a:txBody>
                    <a:bodyPr/>
                    <a:lstStyle/>
                    <a:p>
                      <a:pPr marL="0" marR="0">
                        <a:spcBef>
                          <a:spcPts val="0"/>
                        </a:spcBef>
                        <a:spcAft>
                          <a:spcPts val="0"/>
                        </a:spcAft>
                      </a:pPr>
                      <a:r>
                        <a:rPr lang="en-US" sz="1400" dirty="0">
                          <a:effectLst/>
                        </a:rPr>
                        <a:t>Paid-in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67337703"/>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Preferred stock, $50 par, 5%, 8,000 shares </a:t>
                      </a:r>
                    </a:p>
                    <a:p>
                      <a:pPr marL="0" marR="0">
                        <a:spcBef>
                          <a:spcPts val="0"/>
                        </a:spcBef>
                        <a:spcAft>
                          <a:spcPts val="0"/>
                        </a:spcAft>
                      </a:pPr>
                      <a:r>
                        <a:rPr lang="en-US" sz="1400" dirty="0">
                          <a:effectLst/>
                        </a:rPr>
                        <a:t>       issued...........................................................</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p>
                    <a:p>
                      <a:pPr marL="0" marR="0">
                        <a:spcBef>
                          <a:spcPts val="0"/>
                        </a:spcBef>
                        <a:spcAft>
                          <a:spcPts val="0"/>
                        </a:spcAft>
                      </a:pPr>
                      <a:r>
                        <a:rPr lang="en-US" sz="1400">
                          <a:effectLst/>
                        </a:rPr>
                        <a:t>  $400,000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308697501"/>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Paid-in capital in excess of par, preferred......</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u="sng">
                          <a:effectLst/>
                        </a:rPr>
                        <a:t>      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$ 420,000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4959158"/>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Common stock $.01 par value, 100,000 </a:t>
                      </a:r>
                    </a:p>
                    <a:p>
                      <a:pPr marL="0" marR="0">
                        <a:spcBef>
                          <a:spcPts val="0"/>
                        </a:spcBef>
                        <a:spcAft>
                          <a:spcPts val="0"/>
                        </a:spcAft>
                      </a:pPr>
                      <a:r>
                        <a:rPr lang="en-US" sz="1400" dirty="0">
                          <a:effectLst/>
                        </a:rPr>
                        <a:t>       shares issued, </a:t>
                      </a:r>
                      <a:r>
                        <a:rPr lang="en-US" sz="1400" b="1" dirty="0">
                          <a:solidFill>
                            <a:schemeClr val="accent5"/>
                          </a:solidFill>
                          <a:effectLst/>
                        </a:rPr>
                        <a:t>96,000 shares outstanding</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p>
                    <a:p>
                      <a:pPr marL="0" marR="0">
                        <a:spcBef>
                          <a:spcPts val="0"/>
                        </a:spcBef>
                        <a:spcAft>
                          <a:spcPts val="0"/>
                        </a:spcAft>
                      </a:pPr>
                      <a:r>
                        <a:rPr lang="en-US" sz="1400" dirty="0">
                          <a:effectLst/>
                        </a:rPr>
                        <a:t>        1,000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35288748"/>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Paid-in capital in excess of par, common.......</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855,000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301689033"/>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a:t>
                      </a:r>
                      <a:r>
                        <a:rPr lang="en-US" sz="1400" b="1" dirty="0">
                          <a:solidFill>
                            <a:schemeClr val="accent5"/>
                          </a:solidFill>
                          <a:effectLst/>
                        </a:rPr>
                        <a:t>Paid-in capital from treasury stock</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u="sng" dirty="0">
                          <a:effectLst/>
                        </a:rPr>
                        <a:t>        </a:t>
                      </a:r>
                      <a:r>
                        <a:rPr lang="en-US" sz="1400" b="1" u="sng" dirty="0">
                          <a:solidFill>
                            <a:schemeClr val="accent5"/>
                          </a:solidFill>
                          <a:effectLst/>
                        </a:rPr>
                        <a:t>2,000</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a:effectLst/>
                        </a:rPr>
                        <a:t>858,000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15860475"/>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paid-in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1,278,000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940473359"/>
                  </a:ext>
                </a:extLst>
              </a:tr>
              <a:tr h="0">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Retained earnings...........................................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u="sng" dirty="0">
                          <a:effectLst/>
                        </a:rPr>
                        <a:t>1,812,500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93241658"/>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paid-in capital and retained earnings....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3,090,500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39920902"/>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b="1" dirty="0">
                          <a:solidFill>
                            <a:schemeClr val="accent5"/>
                          </a:solidFill>
                          <a:effectLst/>
                        </a:rPr>
                        <a:t>    Less: treasury stock at cost</a:t>
                      </a: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b="1" u="sng" dirty="0">
                          <a:solidFill>
                            <a:schemeClr val="accent5"/>
                          </a:solidFill>
                          <a:effectLst/>
                        </a:rPr>
                        <a:t>(28,000)</a:t>
                      </a:r>
                      <a:endParaRPr lang="en-US" sz="1400" b="1" dirty="0">
                        <a:solidFill>
                          <a:schemeClr val="accent5"/>
                        </a:solidFill>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798570714"/>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gridSpan="3">
                  <a:txBody>
                    <a:bodyPr/>
                    <a:lstStyle/>
                    <a:p>
                      <a:pPr marL="0" marR="0">
                        <a:spcBef>
                          <a:spcPts val="0"/>
                        </a:spcBef>
                        <a:spcAft>
                          <a:spcPts val="0"/>
                        </a:spcAft>
                      </a:pPr>
                      <a:r>
                        <a:rPr lang="en-US" sz="1400" dirty="0">
                          <a:effectLst/>
                        </a:rPr>
                        <a:t>              Total stockholders' equity.......................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dirty="0">
                          <a:effectLst/>
                        </a:rPr>
                        <a:t>$3,062,500</a:t>
                      </a:r>
                      <a:endParaRPr lang="en-US" sz="1400" u="sng"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196054648"/>
                  </a:ext>
                </a:extLst>
              </a:tr>
              <a:tr h="0">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1659503"/>
                  </a:ext>
                </a:extLst>
              </a:tr>
            </a:tbl>
          </a:graphicData>
        </a:graphic>
      </p:graphicFrame>
      <p:cxnSp>
        <p:nvCxnSpPr>
          <p:cNvPr id="6" name="Straight Connector 5"/>
          <p:cNvCxnSpPr/>
          <p:nvPr/>
        </p:nvCxnSpPr>
        <p:spPr>
          <a:xfrm>
            <a:off x="8280876" y="4418173"/>
            <a:ext cx="828942"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1179320" y="5304245"/>
            <a:ext cx="10434415" cy="923330"/>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Total stockholder’s equity has increased by $9,000:  The $7,000 decrease in treasury stock </a:t>
            </a:r>
          </a:p>
          <a:p>
            <a:r>
              <a:rPr lang="en-US" b="1" dirty="0">
                <a:latin typeface="Times" panose="02020603050405020304" pitchFamily="18" charset="0"/>
                <a:ea typeface="MS Mincho"/>
                <a:cs typeface="Times New Roman" panose="02020603050405020304" pitchFamily="18" charset="0"/>
              </a:rPr>
              <a:t>   account (to the new balance of $28,000) plus the additional $2,000 of new paid-in capital.</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sp>
        <p:nvSpPr>
          <p:cNvPr id="8" name="Footer Placeholder 7"/>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239144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8762" y="184940"/>
            <a:ext cx="5574476"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Treasury Stock Reissue Below Cost</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3" name="Rectangle 2"/>
          <p:cNvSpPr/>
          <p:nvPr/>
        </p:nvSpPr>
        <p:spPr>
          <a:xfrm>
            <a:off x="1615154" y="915993"/>
            <a:ext cx="10716426" cy="923330"/>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Now assume that on July 12 the company sold 600 more shares of the treasury</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stock at $5 per share.  The entry to record the sale is illustrated below:</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718732124"/>
              </p:ext>
            </p:extLst>
          </p:nvPr>
        </p:nvGraphicFramePr>
        <p:xfrm>
          <a:off x="2922662" y="2047156"/>
          <a:ext cx="5632684" cy="792480"/>
        </p:xfrm>
        <a:graphic>
          <a:graphicData uri="http://schemas.openxmlformats.org/drawingml/2006/table">
            <a:tbl>
              <a:tblPr firstRow="1" firstCol="1" bandRow="1">
                <a:tableStyleId>{5C22544A-7EE6-4342-B048-85BDC9FD1C3A}</a:tableStyleId>
              </a:tblPr>
              <a:tblGrid>
                <a:gridCol w="598426">
                  <a:extLst>
                    <a:ext uri="{9D8B030D-6E8A-4147-A177-3AD203B41FA5}">
                      <a16:colId xmlns:a16="http://schemas.microsoft.com/office/drawing/2014/main" val="2319150377"/>
                    </a:ext>
                  </a:extLst>
                </a:gridCol>
                <a:gridCol w="2930625">
                  <a:extLst>
                    <a:ext uri="{9D8B030D-6E8A-4147-A177-3AD203B41FA5}">
                      <a16:colId xmlns:a16="http://schemas.microsoft.com/office/drawing/2014/main" val="1915545828"/>
                    </a:ext>
                  </a:extLst>
                </a:gridCol>
                <a:gridCol w="1051401">
                  <a:extLst>
                    <a:ext uri="{9D8B030D-6E8A-4147-A177-3AD203B41FA5}">
                      <a16:colId xmlns:a16="http://schemas.microsoft.com/office/drawing/2014/main" val="406647076"/>
                    </a:ext>
                  </a:extLst>
                </a:gridCol>
                <a:gridCol w="1052232">
                  <a:extLst>
                    <a:ext uri="{9D8B030D-6E8A-4147-A177-3AD203B41FA5}">
                      <a16:colId xmlns:a16="http://schemas.microsoft.com/office/drawing/2014/main" val="3948906301"/>
                    </a:ext>
                  </a:extLst>
                </a:gridCol>
              </a:tblGrid>
              <a:tr h="0">
                <a:tc>
                  <a:txBody>
                    <a:bodyPr/>
                    <a:lstStyle/>
                    <a:p>
                      <a:pPr marL="0" marR="0" algn="ctr">
                        <a:spcBef>
                          <a:spcPts val="0"/>
                        </a:spcBef>
                        <a:spcAft>
                          <a:spcPts val="0"/>
                        </a:spcAft>
                      </a:pPr>
                      <a:r>
                        <a:rPr lang="en-US" sz="1400" b="0" dirty="0">
                          <a:solidFill>
                            <a:schemeClr val="tx1"/>
                          </a:solidFill>
                          <a:effectLst/>
                        </a:rPr>
                        <a:t>7/12</a:t>
                      </a:r>
                      <a:endParaRPr lang="en-US" sz="1400" b="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b="0" dirty="0">
                          <a:solidFill>
                            <a:schemeClr val="tx1"/>
                          </a:solidFill>
                          <a:effectLst/>
                        </a:rPr>
                        <a:t> Cash</a:t>
                      </a:r>
                      <a:endParaRPr lang="en-US" sz="1400" b="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b="0" dirty="0">
                          <a:solidFill>
                            <a:schemeClr val="tx1"/>
                          </a:solidFill>
                          <a:effectLst/>
                        </a:rPr>
                        <a:t>3,000</a:t>
                      </a:r>
                      <a:endParaRPr lang="en-US" sz="1400" b="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solidFill>
                            <a:schemeClr val="tx1"/>
                          </a:solidFill>
                          <a:effectLst/>
                        </a:rPr>
                        <a:t> </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888520321"/>
                  </a:ext>
                </a:extLst>
              </a:tr>
              <a:tr h="0">
                <a:tc>
                  <a:txBody>
                    <a:bodyPr/>
                    <a:lstStyle/>
                    <a:p>
                      <a:pPr marL="0" marR="0" algn="ctr">
                        <a:spcBef>
                          <a:spcPts val="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solidFill>
                            <a:schemeClr val="tx1"/>
                          </a:solidFill>
                          <a:effectLst/>
                        </a:rPr>
                        <a:t> Paid-in Capital From Treasury Stock</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solidFill>
                            <a:schemeClr val="tx1"/>
                          </a:solidFill>
                          <a:effectLst/>
                        </a:rPr>
                        <a:t>1,200</a:t>
                      </a:r>
                      <a:endParaRPr lang="en-US" sz="140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solidFill>
                            <a:schemeClr val="tx1"/>
                          </a:solidFill>
                          <a:effectLst/>
                        </a:rPr>
                        <a:t> </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064112387"/>
                  </a:ext>
                </a:extLst>
              </a:tr>
              <a:tr h="0">
                <a:tc>
                  <a:txBody>
                    <a:bodyPr/>
                    <a:lstStyle/>
                    <a:p>
                      <a:pPr marL="0" marR="0" algn="ctr">
                        <a:spcBef>
                          <a:spcPts val="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400" dirty="0">
                          <a:solidFill>
                            <a:schemeClr val="tx1"/>
                          </a:solidFill>
                          <a:effectLst/>
                        </a:rPr>
                        <a:t>   Treasury Stock </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a:solidFill>
                            <a:schemeClr val="tx1"/>
                          </a:solidFill>
                          <a:effectLst/>
                        </a:rPr>
                        <a:t> </a:t>
                      </a:r>
                      <a:endParaRPr lang="en-US" sz="140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400" dirty="0">
                          <a:solidFill>
                            <a:schemeClr val="tx1"/>
                          </a:solidFill>
                          <a:effectLst/>
                        </a:rPr>
                        <a:t>4,200</a:t>
                      </a:r>
                      <a:endParaRPr lang="en-US" sz="1400" dirty="0">
                        <a:solidFill>
                          <a:schemeClr val="tx1"/>
                        </a:solidFill>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538037700"/>
                  </a:ext>
                </a:extLst>
              </a:tr>
              <a:tr h="0">
                <a:tc>
                  <a:txBody>
                    <a:bodyPr/>
                    <a:lstStyle/>
                    <a:p>
                      <a:pPr marL="0" marR="0" algn="ctr">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spcBef>
                          <a:spcPts val="0"/>
                        </a:spcBef>
                        <a:spcAft>
                          <a:spcPts val="0"/>
                        </a:spcAft>
                      </a:pPr>
                      <a:r>
                        <a:rPr lang="en-US" sz="10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000">
                          <a:effectLst/>
                        </a:rPr>
                        <a:t> </a:t>
                      </a:r>
                      <a:endParaRPr lang="en-US" sz="11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r">
                        <a:spcBef>
                          <a:spcPts val="0"/>
                        </a:spcBef>
                        <a:spcAft>
                          <a:spcPts val="0"/>
                        </a:spcAft>
                      </a:pPr>
                      <a:r>
                        <a:rPr lang="en-US" sz="1000" dirty="0">
                          <a:effectLst/>
                        </a:rPr>
                        <a:t> </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373456095"/>
                  </a:ext>
                </a:extLst>
              </a:tr>
            </a:tbl>
          </a:graphicData>
        </a:graphic>
      </p:graphicFrame>
      <p:sp>
        <p:nvSpPr>
          <p:cNvPr id="5" name="Rectangle 4"/>
          <p:cNvSpPr/>
          <p:nvPr/>
        </p:nvSpPr>
        <p:spPr>
          <a:xfrm>
            <a:off x="1538243" y="3105834"/>
            <a:ext cx="8212508" cy="646331"/>
          </a:xfrm>
          <a:prstGeom prst="rect">
            <a:avLst/>
          </a:prstGeom>
        </p:spPr>
        <p:txBody>
          <a:bodyPr wrap="square">
            <a:spAutoFit/>
          </a:bodyPr>
          <a:lstStyle/>
          <a:p>
            <a:pPr marL="171450" marR="0">
              <a:spcBef>
                <a:spcPts val="0"/>
              </a:spcBef>
              <a:spcAft>
                <a:spcPts val="0"/>
              </a:spcAft>
            </a:pPr>
            <a:r>
              <a:rPr lang="en-US" dirty="0">
                <a:latin typeface="Times" panose="02020603050405020304" pitchFamily="18" charset="0"/>
                <a:ea typeface="MS Mincho"/>
                <a:cs typeface="Times New Roman" panose="02020603050405020304" pitchFamily="18" charset="0"/>
              </a:rPr>
              <a:t>Cash: 600 X $5 = $3,000</a:t>
            </a:r>
          </a:p>
          <a:p>
            <a:pPr marL="171450" marR="0">
              <a:spcBef>
                <a:spcPts val="0"/>
              </a:spcBef>
              <a:spcAft>
                <a:spcPts val="0"/>
              </a:spcAft>
            </a:pPr>
            <a:r>
              <a:rPr lang="en-US" dirty="0">
                <a:latin typeface="Times" panose="02020603050405020304" pitchFamily="18" charset="0"/>
                <a:ea typeface="MS Mincho"/>
                <a:cs typeface="Times New Roman" panose="02020603050405020304" pitchFamily="18" charset="0"/>
              </a:rPr>
              <a:t>Reduction in Paid-in Capital From Treasury Stock: $3,000 – $4,200 cost = -$1,200</a:t>
            </a:r>
          </a:p>
        </p:txBody>
      </p:sp>
      <p:sp>
        <p:nvSpPr>
          <p:cNvPr id="6" name="Rectangle 5"/>
          <p:cNvSpPr/>
          <p:nvPr/>
        </p:nvSpPr>
        <p:spPr>
          <a:xfrm>
            <a:off x="1690643" y="4106147"/>
            <a:ext cx="8810714" cy="2585323"/>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Notice that there is no gain or loss recorded – the income statement is not affected.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The sale below cost still results in a $3,000 increase in stockholders' equity as the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result of receiving that much investment, even though it is less than the full cost of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the shares.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If there is no paid-in capital from treasury stock, retained earnings can be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reduced.</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sp>
        <p:nvSpPr>
          <p:cNvPr id="7" name="Footer Placeholder 6"/>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239079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2010</Words>
  <Application>Microsoft Office PowerPoint</Application>
  <PresentationFormat>Widescreen</PresentationFormat>
  <Paragraphs>727</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MS Mincho</vt:lpstr>
      <vt:lpstr>Arial</vt:lpstr>
      <vt:lpstr>Calibri</vt:lpstr>
      <vt:lpstr>Calibri Light</vt:lpstr>
      <vt:lpstr>Times</vt:lpstr>
      <vt:lpstr>Times New Roman</vt:lpstr>
      <vt:lpstr>Office Theme</vt:lpstr>
      <vt:lpstr>Basic Accounting Concepts Principles and Procedures, 2nd Edition, Volume 1  </vt:lpstr>
      <vt:lpstr>Learning Goal 30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Windows User</dc:creator>
  <cp:lastModifiedBy>djudie</cp:lastModifiedBy>
  <cp:revision>52</cp:revision>
  <dcterms:created xsi:type="dcterms:W3CDTF">2018-11-14T00:33:42Z</dcterms:created>
  <dcterms:modified xsi:type="dcterms:W3CDTF">2018-11-19T00:06:43Z</dcterms:modified>
</cp:coreProperties>
</file>