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240" userDrawn="1">
          <p15:clr>
            <a:srgbClr val="A4A3A4"/>
          </p15:clr>
        </p15:guide>
        <p15:guide id="2" pos="448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showGuides="1">
      <p:cViewPr varScale="1">
        <p:scale>
          <a:sx n="79" d="100"/>
          <a:sy n="79" d="100"/>
        </p:scale>
        <p:origin x="730" y="82"/>
      </p:cViewPr>
      <p:guideLst>
        <p:guide orient="horz" pos="3240"/>
        <p:guide pos="448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C648B2-7607-4593-ACEE-2F34BC42BDE5}" type="datetimeFigureOut">
              <a:rPr lang="en-US" smtClean="0"/>
              <a:t>11/25/2018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3F4D28-DDAB-471C-82A5-BDCAFB33A7CE}" type="slidenum">
              <a:rPr lang="en-US" smtClean="0"/>
              <a:t>‹#›</a:t>
            </a:fld>
            <a:endParaRPr lang="en-US"/>
          </a:p>
        </p:txBody>
      </p:sp>
    </p:spTree>
    <p:extLst>
      <p:ext uri="{BB962C8B-B14F-4D97-AF65-F5344CB8AC3E}">
        <p14:creationId xmlns:p14="http://schemas.microsoft.com/office/powerpoint/2010/main" val="2445326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E07A7A62-393F-49C6-978D-1DC0AC70C69D}" type="datetime1">
              <a:rPr lang="en-US" smtClean="0"/>
              <a:t>11/25/2018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3283564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FE4419-8360-4FA4-B605-EFF22F5E820D}" type="datetime1">
              <a:rPr lang="en-US" smtClean="0"/>
              <a:t>11/25/2018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23943002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138BD47-DB57-4095-888C-022D0D53EE62}" type="datetime1">
              <a:rPr lang="en-US" smtClean="0"/>
              <a:t>11/25/2018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17674813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90C10E5-1F0C-4934-8109-3B207A802130}" type="datetime1">
              <a:rPr lang="en-US" smtClean="0"/>
              <a:t>11/25/2018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1139246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4929E4B-55E2-4918-A334-D3CC85EC5AB7}" type="datetime1">
              <a:rPr lang="en-US" smtClean="0"/>
              <a:t>11/25/2018</a:t>
            </a:fld>
            <a:endParaRPr lang="en-US"/>
          </a:p>
        </p:txBody>
      </p:sp>
      <p:sp>
        <p:nvSpPr>
          <p:cNvPr id="5" name="Footer Placeholder 4"/>
          <p:cNvSpPr>
            <a:spLocks noGrp="1"/>
          </p:cNvSpPr>
          <p:nvPr>
            <p:ph type="ftr" sz="quarter" idx="11"/>
          </p:nvPr>
        </p:nvSpPr>
        <p:spPr/>
        <p:txBody>
          <a:bodyPr/>
          <a:lstStyle/>
          <a:p>
            <a:r>
              <a:rPr lang="en-US"/>
              <a:t>© Copyright 2018 Worthy and James Publishing</a:t>
            </a:r>
          </a:p>
        </p:txBody>
      </p:sp>
      <p:sp>
        <p:nvSpPr>
          <p:cNvPr id="6" name="Slide Number Placeholder 5"/>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41999712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8FAD714-A410-4A6E-8710-432C30759E20}" type="datetime1">
              <a:rPr lang="en-US" smtClean="0"/>
              <a:t>11/25/2018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203476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96C9370-EBBC-4942-8D8F-D666012A80FF}" type="datetime1">
              <a:rPr lang="en-US" smtClean="0"/>
              <a:t>11/25/2018</a:t>
            </a:fld>
            <a:endParaRPr lang="en-US"/>
          </a:p>
        </p:txBody>
      </p:sp>
      <p:sp>
        <p:nvSpPr>
          <p:cNvPr id="8" name="Footer Placeholder 7"/>
          <p:cNvSpPr>
            <a:spLocks noGrp="1"/>
          </p:cNvSpPr>
          <p:nvPr>
            <p:ph type="ftr" sz="quarter" idx="11"/>
          </p:nvPr>
        </p:nvSpPr>
        <p:spPr/>
        <p:txBody>
          <a:bodyPr/>
          <a:lstStyle/>
          <a:p>
            <a:r>
              <a:rPr lang="en-US"/>
              <a:t>© Copyright 2018 Worthy and James Publishing</a:t>
            </a:r>
          </a:p>
        </p:txBody>
      </p:sp>
      <p:sp>
        <p:nvSpPr>
          <p:cNvPr id="9" name="Slide Number Placeholder 8"/>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31329991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DF50DBF-746E-476A-B0CA-391505C16635}" type="datetime1">
              <a:rPr lang="en-US" smtClean="0"/>
              <a:t>11/25/2018</a:t>
            </a:fld>
            <a:endParaRPr lang="en-US"/>
          </a:p>
        </p:txBody>
      </p:sp>
      <p:sp>
        <p:nvSpPr>
          <p:cNvPr id="4" name="Footer Placeholder 3"/>
          <p:cNvSpPr>
            <a:spLocks noGrp="1"/>
          </p:cNvSpPr>
          <p:nvPr>
            <p:ph type="ftr" sz="quarter" idx="11"/>
          </p:nvPr>
        </p:nvSpPr>
        <p:spPr/>
        <p:txBody>
          <a:bodyPr/>
          <a:lstStyle/>
          <a:p>
            <a:r>
              <a:rPr lang="en-US"/>
              <a:t>© Copyright 2018 Worthy and James Publishing</a:t>
            </a:r>
          </a:p>
        </p:txBody>
      </p:sp>
      <p:sp>
        <p:nvSpPr>
          <p:cNvPr id="5" name="Slide Number Placeholder 4"/>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852141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7053ED-9F56-452D-A668-DE55F3B31EEA}" type="datetime1">
              <a:rPr lang="en-US" smtClean="0"/>
              <a:t>11/25/2018</a:t>
            </a:fld>
            <a:endParaRPr lang="en-US"/>
          </a:p>
        </p:txBody>
      </p:sp>
      <p:sp>
        <p:nvSpPr>
          <p:cNvPr id="3" name="Footer Placeholder 2"/>
          <p:cNvSpPr>
            <a:spLocks noGrp="1"/>
          </p:cNvSpPr>
          <p:nvPr>
            <p:ph type="ftr" sz="quarter" idx="11"/>
          </p:nvPr>
        </p:nvSpPr>
        <p:spPr/>
        <p:txBody>
          <a:bodyPr/>
          <a:lstStyle/>
          <a:p>
            <a:r>
              <a:rPr lang="en-US"/>
              <a:t>© Copyright 2018 Worthy and James Publishing</a:t>
            </a:r>
          </a:p>
        </p:txBody>
      </p:sp>
      <p:sp>
        <p:nvSpPr>
          <p:cNvPr id="4" name="Slide Number Placeholder 3"/>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3398579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CAD53CB-ECCF-4E39-A788-414C58F40D49}" type="datetime1">
              <a:rPr lang="en-US" smtClean="0"/>
              <a:t>11/25/2018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247489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901D2E0-06F9-45C3-96DC-96BD363B56EC}" type="datetime1">
              <a:rPr lang="en-US" smtClean="0"/>
              <a:t>11/25/2018</a:t>
            </a:fld>
            <a:endParaRPr lang="en-US"/>
          </a:p>
        </p:txBody>
      </p:sp>
      <p:sp>
        <p:nvSpPr>
          <p:cNvPr id="6" name="Footer Placeholder 5"/>
          <p:cNvSpPr>
            <a:spLocks noGrp="1"/>
          </p:cNvSpPr>
          <p:nvPr>
            <p:ph type="ftr" sz="quarter" idx="11"/>
          </p:nvPr>
        </p:nvSpPr>
        <p:spPr/>
        <p:txBody>
          <a:bodyPr/>
          <a:lstStyle/>
          <a:p>
            <a:r>
              <a:rPr lang="en-US"/>
              <a:t>© Copyright 2018 Worthy and James Publishing</a:t>
            </a:r>
          </a:p>
        </p:txBody>
      </p:sp>
      <p:sp>
        <p:nvSpPr>
          <p:cNvPr id="7" name="Slide Number Placeholder 6"/>
          <p:cNvSpPr>
            <a:spLocks noGrp="1"/>
          </p:cNvSpPr>
          <p:nvPr>
            <p:ph type="sldNum" sz="quarter" idx="12"/>
          </p:nvPr>
        </p:nvSpPr>
        <p:spPr/>
        <p:txBody>
          <a:bodyPr/>
          <a:lstStyle/>
          <a:p>
            <a:fld id="{A7232144-45A2-4CDC-A85E-87660B14300B}" type="slidenum">
              <a:rPr lang="en-US" smtClean="0"/>
              <a:t>‹#›</a:t>
            </a:fld>
            <a:endParaRPr lang="en-US"/>
          </a:p>
        </p:txBody>
      </p:sp>
    </p:spTree>
    <p:extLst>
      <p:ext uri="{BB962C8B-B14F-4D97-AF65-F5344CB8AC3E}">
        <p14:creationId xmlns:p14="http://schemas.microsoft.com/office/powerpoint/2010/main" val="3104389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41E27FF-4004-4CDF-A1E9-55A2BE024CD2}" type="datetime1">
              <a:rPr lang="en-US" smtClean="0"/>
              <a:t>11/25/2018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 Copyright 2018 Worthy and James Publishing</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32144-45A2-4CDC-A85E-87660B14300B}" type="slidenum">
              <a:rPr lang="en-US" smtClean="0"/>
              <a:t>‹#›</a:t>
            </a:fld>
            <a:endParaRPr lang="en-US"/>
          </a:p>
        </p:txBody>
      </p:sp>
    </p:spTree>
    <p:extLst>
      <p:ext uri="{BB962C8B-B14F-4D97-AF65-F5344CB8AC3E}">
        <p14:creationId xmlns:p14="http://schemas.microsoft.com/office/powerpoint/2010/main" val="2018166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47A53-ACC0-4E8F-9121-BEA30AF085F9}"/>
              </a:ext>
            </a:extLst>
          </p:cNvPr>
          <p:cNvSpPr>
            <a:spLocks noGrp="1"/>
          </p:cNvSpPr>
          <p:nvPr>
            <p:ph type="ctrTitle"/>
          </p:nvPr>
        </p:nvSpPr>
        <p:spPr>
          <a:xfrm>
            <a:off x="5277328" y="640082"/>
            <a:ext cx="6274591" cy="3351602"/>
          </a:xfrm>
        </p:spPr>
        <p:txBody>
          <a:bodyPr>
            <a:normAutofit/>
          </a:bodyPr>
          <a:lstStyle/>
          <a:p>
            <a:pPr algn="l"/>
            <a:r>
              <a:rPr lang="en-US" sz="4700" b="1" dirty="0">
                <a:solidFill>
                  <a:schemeClr val="bg1"/>
                </a:solidFill>
              </a:rPr>
              <a:t>Basic Accounting Concepts Principles and Procedures, 2</a:t>
            </a:r>
            <a:r>
              <a:rPr lang="en-US" sz="4700" b="1" baseline="30000" dirty="0">
                <a:solidFill>
                  <a:schemeClr val="bg1"/>
                </a:solidFill>
              </a:rPr>
              <a:t>nd</a:t>
            </a:r>
            <a:r>
              <a:rPr lang="en-US" sz="4700" b="1" dirty="0">
                <a:solidFill>
                  <a:schemeClr val="bg1"/>
                </a:solidFill>
              </a:rPr>
              <a:t> Edition, Volume 1 </a:t>
            </a:r>
            <a:br>
              <a:rPr lang="en-US" sz="4700" dirty="0">
                <a:solidFill>
                  <a:schemeClr val="bg1"/>
                </a:solidFill>
              </a:rPr>
            </a:br>
            <a:endParaRPr lang="en-US" sz="4700" dirty="0">
              <a:solidFill>
                <a:schemeClr val="bg1"/>
              </a:solidFill>
            </a:endParaRPr>
          </a:p>
        </p:txBody>
      </p:sp>
      <p:sp>
        <p:nvSpPr>
          <p:cNvPr id="5" name="Footer Placeholder 4">
            <a:extLst>
              <a:ext uri="{FF2B5EF4-FFF2-40B4-BE49-F238E27FC236}">
                <a16:creationId xmlns:a16="http://schemas.microsoft.com/office/drawing/2014/main" id="{A6002148-351F-4AC2-BF7F-BC24060DA456}"/>
              </a:ext>
            </a:extLst>
          </p:cNvPr>
          <p:cNvSpPr>
            <a:spLocks noGrp="1"/>
          </p:cNvSpPr>
          <p:nvPr>
            <p:ph type="ftr" sz="quarter" idx="11"/>
          </p:nvPr>
        </p:nvSpPr>
        <p:spPr>
          <a:xfrm>
            <a:off x="5093108" y="6356350"/>
            <a:ext cx="4114800" cy="365125"/>
          </a:xfrm>
        </p:spPr>
        <p:txBody>
          <a:bodyPr>
            <a:normAutofit/>
          </a:bodyPr>
          <a:lstStyle/>
          <a:p>
            <a:pPr algn="l">
              <a:spcAft>
                <a:spcPts val="600"/>
              </a:spcAft>
            </a:pPr>
            <a:r>
              <a:rPr lang="en-US">
                <a:solidFill>
                  <a:schemeClr val="bg1">
                    <a:lumMod val="85000"/>
                  </a:schemeClr>
                </a:solidFill>
              </a:rPr>
              <a:t>© Copyright 2018 Worthy and James Publishing</a:t>
            </a:r>
          </a:p>
        </p:txBody>
      </p:sp>
      <p:pic>
        <p:nvPicPr>
          <p:cNvPr id="6" name="Picture 5" descr="Macintosh HD:Users:gregmostyn:Desktop:Covers:wetransfer-002f23 2:Cover-v1-blue-front copy.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4637246" cy="6858000"/>
          </a:xfrm>
          <a:prstGeom prst="rect">
            <a:avLst/>
          </a:prstGeom>
          <a:noFill/>
          <a:ln>
            <a:noFill/>
          </a:ln>
        </p:spPr>
      </p:pic>
      <p:sp>
        <p:nvSpPr>
          <p:cNvPr id="3" name="Rectangle 2"/>
          <p:cNvSpPr/>
          <p:nvPr/>
        </p:nvSpPr>
        <p:spPr>
          <a:xfrm>
            <a:off x="4637246" y="0"/>
            <a:ext cx="7554754" cy="685800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sp>
        <p:nvSpPr>
          <p:cNvPr id="7" name="Title 1">
            <a:extLst>
              <a:ext uri="{FF2B5EF4-FFF2-40B4-BE49-F238E27FC236}">
                <a16:creationId xmlns:a16="http://schemas.microsoft.com/office/drawing/2014/main" id="{D4B47A53-ACC0-4E8F-9121-BEA30AF085F9}"/>
              </a:ext>
            </a:extLst>
          </p:cNvPr>
          <p:cNvSpPr txBox="1">
            <a:spLocks/>
          </p:cNvSpPr>
          <p:nvPr/>
        </p:nvSpPr>
        <p:spPr>
          <a:xfrm>
            <a:off x="5429728" y="792482"/>
            <a:ext cx="6274591" cy="3351602"/>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700" b="1">
                <a:solidFill>
                  <a:schemeClr val="bg1"/>
                </a:solidFill>
              </a:rPr>
              <a:t>Basic Accounting Concepts Principles and Procedures, 2</a:t>
            </a:r>
            <a:r>
              <a:rPr lang="en-US" sz="4700" b="1" baseline="30000">
                <a:solidFill>
                  <a:schemeClr val="bg1"/>
                </a:solidFill>
              </a:rPr>
              <a:t>nd</a:t>
            </a:r>
            <a:r>
              <a:rPr lang="en-US" sz="4700" b="1">
                <a:solidFill>
                  <a:schemeClr val="bg1"/>
                </a:solidFill>
              </a:rPr>
              <a:t> Edition, Volume 1 </a:t>
            </a:r>
            <a:br>
              <a:rPr lang="en-US" sz="4700">
                <a:solidFill>
                  <a:schemeClr val="bg1"/>
                </a:solidFill>
              </a:rPr>
            </a:br>
            <a:endParaRPr lang="en-US" sz="4700" dirty="0">
              <a:solidFill>
                <a:schemeClr val="bg1"/>
              </a:solidFill>
            </a:endParaRPr>
          </a:p>
        </p:txBody>
      </p:sp>
    </p:spTree>
    <p:extLst>
      <p:ext uri="{BB962C8B-B14F-4D97-AF65-F5344CB8AC3E}">
        <p14:creationId xmlns:p14="http://schemas.microsoft.com/office/powerpoint/2010/main" val="2559617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777929" y="193486"/>
            <a:ext cx="463614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615155" y="927943"/>
            <a:ext cx="8682527" cy="5078313"/>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 notable feature of a partnership is the flexibility to allocate profits and losses in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virtually any way the partners agree.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most common ways that profits and losses are allocated, are by: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342900" indent="-342900">
              <a:buClr>
                <a:schemeClr val="tx1"/>
              </a:buClr>
              <a:buAutoNum type="arabicParenR"/>
            </a:pPr>
            <a:r>
              <a:rPr lang="en-US" b="1" dirty="0">
                <a:solidFill>
                  <a:srgbClr val="0000FF"/>
                </a:solidFill>
                <a:latin typeface="Times" panose="02020603050405020304" pitchFamily="18" charset="0"/>
                <a:ea typeface="MS Mincho"/>
                <a:cs typeface="Times New Roman" panose="02020603050405020304" pitchFamily="18" charset="0"/>
              </a:rPr>
              <a:t>Fixed percentage or fraction to each partner</a:t>
            </a:r>
            <a:r>
              <a:rPr lang="en-US" dirty="0">
                <a:latin typeface="Times" panose="02020603050405020304" pitchFamily="18" charset="0"/>
                <a:ea typeface="MS Mincho"/>
                <a:cs typeface="Times New Roman" panose="02020603050405020304" pitchFamily="18" charset="0"/>
              </a:rPr>
              <a:t>:  When percentages are used, profit </a:t>
            </a:r>
          </a:p>
          <a:p>
            <a:pPr marL="230188" indent="-230188"/>
            <a:r>
              <a:rPr lang="en-US" b="1" dirty="0">
                <a:solidFill>
                  <a:srgbClr val="0000FF"/>
                </a:solidFill>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percentage (fraction) may be different than loss percentage, although this is not usually </a:t>
            </a:r>
            <a:endParaRPr lang="en-US" sz="1600" dirty="0">
              <a:effectLst/>
              <a:latin typeface="Times" panose="02020603050405020304" pitchFamily="18" charset="0"/>
              <a:ea typeface="MS Mincho"/>
              <a:cs typeface="Times New Roman" panose="02020603050405020304" pitchFamily="18" charset="0"/>
            </a:endParaRPr>
          </a:p>
          <a:p>
            <a:pPr marL="230188" indent="-230188"/>
            <a:r>
              <a:rPr lang="en-US" dirty="0">
                <a:latin typeface="Times" panose="02020603050405020304" pitchFamily="18" charset="0"/>
                <a:ea typeface="MS Mincho"/>
                <a:cs typeface="Times New Roman" panose="02020603050405020304" pitchFamily="18" charset="0"/>
              </a:rPr>
              <a:t>      done.  If only profits are agreed upon, then losses are allocated in the same manner </a:t>
            </a:r>
            <a:endParaRPr lang="en-US" sz="1600" dirty="0">
              <a:effectLst/>
              <a:latin typeface="Times" panose="02020603050405020304" pitchFamily="18" charset="0"/>
              <a:ea typeface="MS Mincho"/>
              <a:cs typeface="Times New Roman" panose="02020603050405020304" pitchFamily="18" charset="0"/>
            </a:endParaRPr>
          </a:p>
          <a:p>
            <a:pPr marL="230188" indent="-230188"/>
            <a:r>
              <a:rPr lang="en-US" dirty="0">
                <a:latin typeface="Times" panose="02020603050405020304" pitchFamily="18" charset="0"/>
                <a:ea typeface="MS Mincho"/>
                <a:cs typeface="Times New Roman" panose="02020603050405020304" pitchFamily="18" charset="0"/>
              </a:rPr>
              <a:t>      as profits.</a:t>
            </a:r>
            <a:endParaRPr lang="en-US" sz="1600" dirty="0">
              <a:effectLst/>
              <a:latin typeface="Times" panose="02020603050405020304" pitchFamily="18" charset="0"/>
              <a:ea typeface="MS Mincho"/>
              <a:cs typeface="Times New Roman" panose="02020603050405020304" pitchFamily="18" charset="0"/>
            </a:endParaRPr>
          </a:p>
          <a:p>
            <a:pPr marL="230188" indent="-230188"/>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2)  </a:t>
            </a:r>
            <a:r>
              <a:rPr lang="en-US" b="1" dirty="0">
                <a:solidFill>
                  <a:srgbClr val="0000FF"/>
                </a:solidFill>
                <a:latin typeface="Times" panose="02020603050405020304" pitchFamily="18" charset="0"/>
                <a:ea typeface="MS Mincho"/>
                <a:cs typeface="Times New Roman" panose="02020603050405020304" pitchFamily="18" charset="0"/>
              </a:rPr>
              <a:t>Ratio of capital balances</a:t>
            </a:r>
            <a:r>
              <a:rPr lang="en-US" dirty="0">
                <a:latin typeface="Times" panose="02020603050405020304" pitchFamily="18" charset="0"/>
                <a:ea typeface="MS Mincho"/>
                <a:cs typeface="Times New Roman" panose="02020603050405020304" pitchFamily="18" charset="0"/>
              </a:rPr>
              <a:t>: The ratio of each partner’s capital balance to total capital at </a:t>
            </a:r>
            <a:endParaRPr lang="en-US" sz="1600" dirty="0">
              <a:effectLst/>
              <a:latin typeface="Times" panose="02020603050405020304" pitchFamily="18" charset="0"/>
              <a:ea typeface="MS Mincho"/>
              <a:cs typeface="Times New Roman" panose="02020603050405020304" pitchFamily="18" charset="0"/>
            </a:endParaRPr>
          </a:p>
          <a:p>
            <a:r>
              <a:rPr lang="en-US" b="1" dirty="0">
                <a:solidFill>
                  <a:srgbClr val="0000FF"/>
                </a:solidFill>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a point in time is consideration for the amount that each partner has invested in the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business. This is usually a required allocation before percentages are applied to a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remaining profit or loss balance.</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3)   </a:t>
            </a:r>
            <a:r>
              <a:rPr lang="en-US" b="1" dirty="0">
                <a:solidFill>
                  <a:srgbClr val="0000FF"/>
                </a:solidFill>
                <a:latin typeface="Times" panose="02020603050405020304" pitchFamily="18" charset="0"/>
                <a:ea typeface="MS Mincho"/>
                <a:cs typeface="Times New Roman" panose="02020603050405020304" pitchFamily="18" charset="0"/>
              </a:rPr>
              <a:t>Fixed amount</a:t>
            </a:r>
            <a:r>
              <a:rPr lang="en-US" dirty="0">
                <a:latin typeface="Times" panose="02020603050405020304" pitchFamily="18" charset="0"/>
                <a:ea typeface="MS Mincho"/>
                <a:cs typeface="Times New Roman" panose="02020603050405020304" pitchFamily="18" charset="0"/>
              </a:rPr>
              <a:t>: A required fixed amount can be allocated to each partner.  This is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sometimes referred to as a “salary”, although it is not a salary in the usual sense of a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cash payment. It is simply an allocation to a capital account.</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6223668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897572" y="82391"/>
            <a:ext cx="463614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435836" y="605611"/>
            <a:ext cx="11152262" cy="2554545"/>
          </a:xfrm>
          <a:prstGeom prst="rect">
            <a:avLst/>
          </a:prstGeom>
        </p:spPr>
        <p:txBody>
          <a:bodyPr wrap="square">
            <a:spAutoFit/>
          </a:bodyPr>
          <a:lstStyle/>
          <a:p>
            <a:pPr marL="171450" indent="-171450"/>
            <a:r>
              <a:rPr lang="en-US" sz="1600" b="1" dirty="0">
                <a:latin typeface="Times" panose="02020603050405020304" pitchFamily="18" charset="0"/>
                <a:ea typeface="MS Mincho"/>
                <a:cs typeface="Times New Roman" panose="02020603050405020304" pitchFamily="18" charset="0"/>
              </a:rPr>
              <a:t>• Each partner’s share of net income or loss is allocated to the partner’s capital account.  Income or loss allocation is not a cash transaction or withdrawal.</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sz="1600"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sz="1600" b="1" dirty="0">
                <a:latin typeface="Times" panose="02020603050405020304" pitchFamily="18" charset="0"/>
                <a:ea typeface="MS Mincho"/>
                <a:cs typeface="Times New Roman" panose="02020603050405020304" pitchFamily="18" charset="0"/>
              </a:rPr>
              <a:t>• The usual accounting procedure is to first record net income as a credit to an income summary account.  The net income is then allocated to the partners from this account.</a:t>
            </a:r>
            <a:endParaRPr lang="en-US" sz="1600" dirty="0">
              <a:effectLst/>
              <a:latin typeface="Times" panose="02020603050405020304" pitchFamily="18" charset="0"/>
              <a:ea typeface="MS Mincho"/>
              <a:cs typeface="Times New Roman" panose="02020603050405020304" pitchFamily="18" charset="0"/>
            </a:endParaRPr>
          </a:p>
          <a:p>
            <a:r>
              <a:rPr lang="en-US" sz="1600"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600" b="1" dirty="0">
                <a:latin typeface="Times" panose="02020603050405020304" pitchFamily="18" charset="0"/>
                <a:ea typeface="MS Mincho"/>
                <a:cs typeface="Times New Roman" panose="02020603050405020304" pitchFamily="18" charset="0"/>
              </a:rPr>
              <a:t>Percentage allocation example:</a:t>
            </a:r>
            <a:endParaRPr lang="en-US" sz="1600" dirty="0">
              <a:effectLst/>
              <a:latin typeface="Times" panose="02020603050405020304" pitchFamily="18" charset="0"/>
              <a:ea typeface="MS Mincho"/>
              <a:cs typeface="Times New Roman" panose="02020603050405020304" pitchFamily="18" charset="0"/>
            </a:endParaRPr>
          </a:p>
          <a:p>
            <a:r>
              <a:rPr lang="en-US" sz="1600"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600" dirty="0">
                <a:latin typeface="Times" panose="02020603050405020304" pitchFamily="18" charset="0"/>
                <a:ea typeface="MS Mincho"/>
                <a:cs typeface="Times New Roman" panose="02020603050405020304" pitchFamily="18" charset="0"/>
              </a:rPr>
              <a:t>The D, E, F partnership recorded $40,000 of year-end net income.  Per the partnership agreement, profit and loss allocation is: partner D 20%, E 50%, and F 30%.</a:t>
            </a:r>
            <a:endParaRPr lang="en-US" sz="16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366350" y="3160156"/>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044948581"/>
              </p:ext>
            </p:extLst>
          </p:nvPr>
        </p:nvGraphicFramePr>
        <p:xfrm>
          <a:off x="3555181" y="3478093"/>
          <a:ext cx="5081637" cy="853440"/>
        </p:xfrm>
        <a:graphic>
          <a:graphicData uri="http://schemas.openxmlformats.org/drawingml/2006/table">
            <a:tbl>
              <a:tblPr firstRow="1" firstCol="1" bandRow="1">
                <a:tableStyleId>{5940675A-B579-460E-94D1-54222C63F5DA}</a:tableStyleId>
              </a:tblPr>
              <a:tblGrid>
                <a:gridCol w="591175">
                  <a:extLst>
                    <a:ext uri="{9D8B030D-6E8A-4147-A177-3AD203B41FA5}">
                      <a16:colId xmlns:a16="http://schemas.microsoft.com/office/drawing/2014/main" val="2234495399"/>
                    </a:ext>
                  </a:extLst>
                </a:gridCol>
                <a:gridCol w="2895113">
                  <a:extLst>
                    <a:ext uri="{9D8B030D-6E8A-4147-A177-3AD203B41FA5}">
                      <a16:colId xmlns:a16="http://schemas.microsoft.com/office/drawing/2014/main" val="1193068707"/>
                    </a:ext>
                  </a:extLst>
                </a:gridCol>
                <a:gridCol w="799727">
                  <a:extLst>
                    <a:ext uri="{9D8B030D-6E8A-4147-A177-3AD203B41FA5}">
                      <a16:colId xmlns:a16="http://schemas.microsoft.com/office/drawing/2014/main" val="3233107156"/>
                    </a:ext>
                  </a:extLst>
                </a:gridCol>
                <a:gridCol w="795622">
                  <a:extLst>
                    <a:ext uri="{9D8B030D-6E8A-4147-A177-3AD203B41FA5}">
                      <a16:colId xmlns:a16="http://schemas.microsoft.com/office/drawing/2014/main" val="3560413256"/>
                    </a:ext>
                  </a:extLst>
                </a:gridCol>
              </a:tblGrid>
              <a:tr h="0">
                <a:tc>
                  <a:txBody>
                    <a:bodyPr/>
                    <a:lstStyle/>
                    <a:p>
                      <a:pPr marL="0" marR="0" algn="ctr">
                        <a:spcBef>
                          <a:spcPts val="0"/>
                        </a:spcBef>
                        <a:spcAft>
                          <a:spcPts val="0"/>
                        </a:spcAft>
                      </a:pPr>
                      <a:r>
                        <a:rPr lang="en-US" sz="1400" dirty="0">
                          <a:effectLst/>
                        </a:rPr>
                        <a:t>12/31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569940649"/>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D,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90966269"/>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E,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3039295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F,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40092700"/>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72661854"/>
              </p:ext>
            </p:extLst>
          </p:nvPr>
        </p:nvGraphicFramePr>
        <p:xfrm>
          <a:off x="2846094" y="4917221"/>
          <a:ext cx="6739096" cy="853440"/>
        </p:xfrm>
        <a:graphic>
          <a:graphicData uri="http://schemas.openxmlformats.org/drawingml/2006/table">
            <a:tbl>
              <a:tblPr firstRow="1" firstCol="1" bandRow="1">
                <a:tableStyleId>{2D5ABB26-0587-4C30-8999-92F81FD0307C}</a:tableStyleId>
              </a:tblPr>
              <a:tblGrid>
                <a:gridCol w="704009">
                  <a:extLst>
                    <a:ext uri="{9D8B030D-6E8A-4147-A177-3AD203B41FA5}">
                      <a16:colId xmlns:a16="http://schemas.microsoft.com/office/drawing/2014/main" val="1878424850"/>
                    </a:ext>
                  </a:extLst>
                </a:gridCol>
                <a:gridCol w="742192">
                  <a:extLst>
                    <a:ext uri="{9D8B030D-6E8A-4147-A177-3AD203B41FA5}">
                      <a16:colId xmlns:a16="http://schemas.microsoft.com/office/drawing/2014/main" val="3008196202"/>
                    </a:ext>
                  </a:extLst>
                </a:gridCol>
                <a:gridCol w="426235">
                  <a:extLst>
                    <a:ext uri="{9D8B030D-6E8A-4147-A177-3AD203B41FA5}">
                      <a16:colId xmlns:a16="http://schemas.microsoft.com/office/drawing/2014/main" val="3476012"/>
                    </a:ext>
                  </a:extLst>
                </a:gridCol>
                <a:gridCol w="694463">
                  <a:extLst>
                    <a:ext uri="{9D8B030D-6E8A-4147-A177-3AD203B41FA5}">
                      <a16:colId xmlns:a16="http://schemas.microsoft.com/office/drawing/2014/main" val="3906051348"/>
                    </a:ext>
                  </a:extLst>
                </a:gridCol>
                <a:gridCol w="704804">
                  <a:extLst>
                    <a:ext uri="{9D8B030D-6E8A-4147-A177-3AD203B41FA5}">
                      <a16:colId xmlns:a16="http://schemas.microsoft.com/office/drawing/2014/main" val="3611331511"/>
                    </a:ext>
                  </a:extLst>
                </a:gridCol>
                <a:gridCol w="221942">
                  <a:extLst>
                    <a:ext uri="{9D8B030D-6E8A-4147-A177-3AD203B41FA5}">
                      <a16:colId xmlns:a16="http://schemas.microsoft.com/office/drawing/2014/main" val="2764681387"/>
                    </a:ext>
                  </a:extLst>
                </a:gridCol>
                <a:gridCol w="704804">
                  <a:extLst>
                    <a:ext uri="{9D8B030D-6E8A-4147-A177-3AD203B41FA5}">
                      <a16:colId xmlns:a16="http://schemas.microsoft.com/office/drawing/2014/main" val="2737549100"/>
                    </a:ext>
                  </a:extLst>
                </a:gridCol>
                <a:gridCol w="704804">
                  <a:extLst>
                    <a:ext uri="{9D8B030D-6E8A-4147-A177-3AD203B41FA5}">
                      <a16:colId xmlns:a16="http://schemas.microsoft.com/office/drawing/2014/main" val="3001436193"/>
                    </a:ext>
                  </a:extLst>
                </a:gridCol>
                <a:gridCol w="426235">
                  <a:extLst>
                    <a:ext uri="{9D8B030D-6E8A-4147-A177-3AD203B41FA5}">
                      <a16:colId xmlns:a16="http://schemas.microsoft.com/office/drawing/2014/main" val="3453676790"/>
                    </a:ext>
                  </a:extLst>
                </a:gridCol>
                <a:gridCol w="704804">
                  <a:extLst>
                    <a:ext uri="{9D8B030D-6E8A-4147-A177-3AD203B41FA5}">
                      <a16:colId xmlns:a16="http://schemas.microsoft.com/office/drawing/2014/main" val="2635537096"/>
                    </a:ext>
                  </a:extLst>
                </a:gridCol>
                <a:gridCol w="704804">
                  <a:extLst>
                    <a:ext uri="{9D8B030D-6E8A-4147-A177-3AD203B41FA5}">
                      <a16:colId xmlns:a16="http://schemas.microsoft.com/office/drawing/2014/main" val="2556247697"/>
                    </a:ext>
                  </a:extLst>
                </a:gridCol>
              </a:tblGrid>
              <a:tr h="0">
                <a:tc gridSpan="2">
                  <a:txBody>
                    <a:bodyPr/>
                    <a:lstStyle/>
                    <a:p>
                      <a:pPr marL="0" marR="0" algn="ctr">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D,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E,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F,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548003201"/>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5273629"/>
                  </a:ext>
                </a:extLst>
              </a:tr>
              <a:tr h="0">
                <a:tc>
                  <a:txBody>
                    <a:bodyPr/>
                    <a:lstStyle/>
                    <a:p>
                      <a:pPr marL="0" marR="0">
                        <a:spcBef>
                          <a:spcPts val="0"/>
                        </a:spcBef>
                        <a:spcAft>
                          <a:spcPts val="0"/>
                        </a:spcAft>
                      </a:pPr>
                      <a:r>
                        <a:rPr lang="en-US" sz="1400" b="1" dirty="0">
                          <a:effectLst/>
                        </a:rPr>
                        <a:t>40,000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8,000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20,000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12,000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34851632"/>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13013162"/>
                  </a:ext>
                </a:extLst>
              </a:tr>
            </a:tbl>
          </a:graphicData>
        </a:graphic>
      </p:graphicFrame>
      <p:cxnSp>
        <p:nvCxnSpPr>
          <p:cNvPr id="9" name="Straight Connector 8"/>
          <p:cNvCxnSpPr/>
          <p:nvPr/>
        </p:nvCxnSpPr>
        <p:spPr>
          <a:xfrm flipV="1">
            <a:off x="2922662" y="5110385"/>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4730098" y="5101839"/>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6416468" y="5101839"/>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V="1">
            <a:off x="8277684" y="5092581"/>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3548059" y="5092134"/>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5367471" y="5118931"/>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7023218" y="5126317"/>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8882537" y="5101127"/>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333162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85513" y="193486"/>
            <a:ext cx="633372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07050" y="758294"/>
            <a:ext cx="11177899" cy="2031325"/>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The usual accounting procedure is to first record a net loss as a debit to an income summary account.  The net loss is then allocated to the partners from this account.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Percentage allocation example: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The X, Y, Z partnership recorded a $50,000 year-end net loss.  Per the partnership agreement the profit and loss allocation is: partner X 3/6, Y 2/6, and Z 1/6.</a:t>
            </a:r>
            <a:endParaRPr lang="en-US" sz="1600" dirty="0">
              <a:effectLst/>
              <a:latin typeface="Times" panose="02020603050405020304" pitchFamily="18" charset="0"/>
              <a:ea typeface="MS Mincho"/>
              <a:cs typeface="Times New Roman" panose="02020603050405020304" pitchFamily="18" charset="0"/>
            </a:endParaRPr>
          </a:p>
        </p:txBody>
      </p:sp>
      <p:sp>
        <p:nvSpPr>
          <p:cNvPr id="5" name="Rectangle 4"/>
          <p:cNvSpPr/>
          <p:nvPr/>
        </p:nvSpPr>
        <p:spPr>
          <a:xfrm>
            <a:off x="507050" y="2789619"/>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1294257878"/>
              </p:ext>
            </p:extLst>
          </p:nvPr>
        </p:nvGraphicFramePr>
        <p:xfrm>
          <a:off x="3067940" y="3292824"/>
          <a:ext cx="5232350" cy="853440"/>
        </p:xfrm>
        <a:graphic>
          <a:graphicData uri="http://schemas.openxmlformats.org/drawingml/2006/table">
            <a:tbl>
              <a:tblPr firstRow="1" firstCol="1" bandRow="1">
                <a:tableStyleId>{5940675A-B579-460E-94D1-54222C63F5DA}</a:tableStyleId>
              </a:tblPr>
              <a:tblGrid>
                <a:gridCol w="608707">
                  <a:extLst>
                    <a:ext uri="{9D8B030D-6E8A-4147-A177-3AD203B41FA5}">
                      <a16:colId xmlns:a16="http://schemas.microsoft.com/office/drawing/2014/main" val="883067644"/>
                    </a:ext>
                  </a:extLst>
                </a:gridCol>
                <a:gridCol w="2980977">
                  <a:extLst>
                    <a:ext uri="{9D8B030D-6E8A-4147-A177-3AD203B41FA5}">
                      <a16:colId xmlns:a16="http://schemas.microsoft.com/office/drawing/2014/main" val="1902256357"/>
                    </a:ext>
                  </a:extLst>
                </a:gridCol>
                <a:gridCol w="823447">
                  <a:extLst>
                    <a:ext uri="{9D8B030D-6E8A-4147-A177-3AD203B41FA5}">
                      <a16:colId xmlns:a16="http://schemas.microsoft.com/office/drawing/2014/main" val="4277255960"/>
                    </a:ext>
                  </a:extLst>
                </a:gridCol>
                <a:gridCol w="819219">
                  <a:extLst>
                    <a:ext uri="{9D8B030D-6E8A-4147-A177-3AD203B41FA5}">
                      <a16:colId xmlns:a16="http://schemas.microsoft.com/office/drawing/2014/main" val="3914076634"/>
                    </a:ext>
                  </a:extLst>
                </a:gridCol>
              </a:tblGrid>
              <a:tr h="0">
                <a:tc>
                  <a:txBody>
                    <a:bodyPr/>
                    <a:lstStyle/>
                    <a:p>
                      <a:pPr marL="0" marR="0" algn="ctr">
                        <a:spcBef>
                          <a:spcPts val="0"/>
                        </a:spcBef>
                        <a:spcAft>
                          <a:spcPts val="0"/>
                        </a:spcAft>
                      </a:pPr>
                      <a:r>
                        <a:rPr lang="en-US" sz="1400" kern="1200" dirty="0">
                          <a:effectLst/>
                        </a:rPr>
                        <a:t>12/31</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kern="1200" dirty="0">
                          <a:effectLst/>
                        </a:rPr>
                        <a:t>    X, Capital</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a:effectLst/>
                        </a:rPr>
                        <a:t>25,000</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extLst>
                  <a:ext uri="{0D108BD9-81ED-4DB2-BD59-A6C34878D82A}">
                    <a16:rowId xmlns:a16="http://schemas.microsoft.com/office/drawing/2014/main" val="3392236952"/>
                  </a:ext>
                </a:extLst>
              </a:tr>
              <a:tr h="0">
                <a:tc>
                  <a:txBody>
                    <a:bodyPr/>
                    <a:lstStyle/>
                    <a:p>
                      <a:pPr marL="0" marR="0" algn="ct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kern="1200" dirty="0">
                          <a:effectLst/>
                        </a:rPr>
                        <a:t>    Y, Capital</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dirty="0">
                          <a:effectLst/>
                        </a:rPr>
                        <a:t>16,667</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extLst>
                  <a:ext uri="{0D108BD9-81ED-4DB2-BD59-A6C34878D82A}">
                    <a16:rowId xmlns:a16="http://schemas.microsoft.com/office/drawing/2014/main" val="1638369627"/>
                  </a:ext>
                </a:extLst>
              </a:tr>
              <a:tr h="0">
                <a:tc>
                  <a:txBody>
                    <a:bodyPr/>
                    <a:lstStyle/>
                    <a:p>
                      <a:pPr marL="0" marR="0" algn="ct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kern="1200">
                          <a:effectLst/>
                        </a:rPr>
                        <a:t>    Z, Capital</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dirty="0">
                          <a:effectLst/>
                        </a:rPr>
                        <a:t>8,333</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dirty="0">
                          <a:effectLst/>
                        </a:rPr>
                        <a:t> </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extLst>
                  <a:ext uri="{0D108BD9-81ED-4DB2-BD59-A6C34878D82A}">
                    <a16:rowId xmlns:a16="http://schemas.microsoft.com/office/drawing/2014/main" val="3486941290"/>
                  </a:ext>
                </a:extLst>
              </a:tr>
              <a:tr h="0">
                <a:tc>
                  <a:txBody>
                    <a:bodyPr/>
                    <a:lstStyle/>
                    <a:p>
                      <a:pPr marL="0" marR="0" algn="ct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kern="1200">
                          <a:effectLst/>
                        </a:rPr>
                        <a:t>      Income Summary</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a:effectLst/>
                        </a:rPr>
                        <a:t> </a:t>
                      </a:r>
                      <a:endParaRPr lang="en-US" sz="1400" kern="1200">
                        <a:solidFill>
                          <a:schemeClr val="tx1"/>
                        </a:solidFill>
                        <a:effectLst/>
                        <a:latin typeface="+mn-lt"/>
                        <a:ea typeface="+mn-ea"/>
                        <a:cs typeface="+mn-cs"/>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kern="1200" dirty="0">
                          <a:effectLst/>
                        </a:rPr>
                        <a:t>50,000</a:t>
                      </a:r>
                      <a:endParaRPr lang="en-US" sz="1400" kern="1200" dirty="0">
                        <a:solidFill>
                          <a:schemeClr val="tx1"/>
                        </a:solidFill>
                        <a:effectLst/>
                        <a:latin typeface="+mn-lt"/>
                        <a:ea typeface="+mn-ea"/>
                        <a:cs typeface="+mn-cs"/>
                      </a:endParaRPr>
                    </a:p>
                  </a:txBody>
                  <a:tcPr marL="68580" marR="68580" marT="0" marB="0">
                    <a:solidFill>
                      <a:schemeClr val="accent6">
                        <a:lumMod val="40000"/>
                        <a:lumOff val="60000"/>
                      </a:schemeClr>
                    </a:solidFill>
                  </a:tcPr>
                </a:tc>
                <a:extLst>
                  <a:ext uri="{0D108BD9-81ED-4DB2-BD59-A6C34878D82A}">
                    <a16:rowId xmlns:a16="http://schemas.microsoft.com/office/drawing/2014/main" val="1351501584"/>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602790257"/>
              </p:ext>
            </p:extLst>
          </p:nvPr>
        </p:nvGraphicFramePr>
        <p:xfrm>
          <a:off x="2358639" y="4678680"/>
          <a:ext cx="6823723" cy="853440"/>
        </p:xfrm>
        <a:graphic>
          <a:graphicData uri="http://schemas.openxmlformats.org/drawingml/2006/table">
            <a:tbl>
              <a:tblPr firstRow="1" firstCol="1" bandRow="1">
                <a:tableStyleId>{2D5ABB26-0587-4C30-8999-92F81FD0307C}</a:tableStyleId>
              </a:tblPr>
              <a:tblGrid>
                <a:gridCol w="712849">
                  <a:extLst>
                    <a:ext uri="{9D8B030D-6E8A-4147-A177-3AD203B41FA5}">
                      <a16:colId xmlns:a16="http://schemas.microsoft.com/office/drawing/2014/main" val="4221975248"/>
                    </a:ext>
                  </a:extLst>
                </a:gridCol>
                <a:gridCol w="751512">
                  <a:extLst>
                    <a:ext uri="{9D8B030D-6E8A-4147-A177-3AD203B41FA5}">
                      <a16:colId xmlns:a16="http://schemas.microsoft.com/office/drawing/2014/main" val="2913746123"/>
                    </a:ext>
                  </a:extLst>
                </a:gridCol>
                <a:gridCol w="431587">
                  <a:extLst>
                    <a:ext uri="{9D8B030D-6E8A-4147-A177-3AD203B41FA5}">
                      <a16:colId xmlns:a16="http://schemas.microsoft.com/office/drawing/2014/main" val="1894048061"/>
                    </a:ext>
                  </a:extLst>
                </a:gridCol>
                <a:gridCol w="703184">
                  <a:extLst>
                    <a:ext uri="{9D8B030D-6E8A-4147-A177-3AD203B41FA5}">
                      <a16:colId xmlns:a16="http://schemas.microsoft.com/office/drawing/2014/main" val="534072450"/>
                    </a:ext>
                  </a:extLst>
                </a:gridCol>
                <a:gridCol w="713655">
                  <a:extLst>
                    <a:ext uri="{9D8B030D-6E8A-4147-A177-3AD203B41FA5}">
                      <a16:colId xmlns:a16="http://schemas.microsoft.com/office/drawing/2014/main" val="2409214228"/>
                    </a:ext>
                  </a:extLst>
                </a:gridCol>
                <a:gridCol w="224729">
                  <a:extLst>
                    <a:ext uri="{9D8B030D-6E8A-4147-A177-3AD203B41FA5}">
                      <a16:colId xmlns:a16="http://schemas.microsoft.com/office/drawing/2014/main" val="950335591"/>
                    </a:ext>
                  </a:extLst>
                </a:gridCol>
                <a:gridCol w="713655">
                  <a:extLst>
                    <a:ext uri="{9D8B030D-6E8A-4147-A177-3AD203B41FA5}">
                      <a16:colId xmlns:a16="http://schemas.microsoft.com/office/drawing/2014/main" val="195420520"/>
                    </a:ext>
                  </a:extLst>
                </a:gridCol>
                <a:gridCol w="713655">
                  <a:extLst>
                    <a:ext uri="{9D8B030D-6E8A-4147-A177-3AD203B41FA5}">
                      <a16:colId xmlns:a16="http://schemas.microsoft.com/office/drawing/2014/main" val="1429269937"/>
                    </a:ext>
                  </a:extLst>
                </a:gridCol>
                <a:gridCol w="431587">
                  <a:extLst>
                    <a:ext uri="{9D8B030D-6E8A-4147-A177-3AD203B41FA5}">
                      <a16:colId xmlns:a16="http://schemas.microsoft.com/office/drawing/2014/main" val="938904939"/>
                    </a:ext>
                  </a:extLst>
                </a:gridCol>
                <a:gridCol w="713655">
                  <a:extLst>
                    <a:ext uri="{9D8B030D-6E8A-4147-A177-3AD203B41FA5}">
                      <a16:colId xmlns:a16="http://schemas.microsoft.com/office/drawing/2014/main" val="2756656685"/>
                    </a:ext>
                  </a:extLst>
                </a:gridCol>
                <a:gridCol w="713655">
                  <a:extLst>
                    <a:ext uri="{9D8B030D-6E8A-4147-A177-3AD203B41FA5}">
                      <a16:colId xmlns:a16="http://schemas.microsoft.com/office/drawing/2014/main" val="633899976"/>
                    </a:ext>
                  </a:extLst>
                </a:gridCol>
              </a:tblGrid>
              <a:tr h="0">
                <a:tc gridSpan="2">
                  <a:txBody>
                    <a:bodyPr/>
                    <a:lstStyle/>
                    <a:p>
                      <a:pPr marL="0" marR="0" algn="ctr">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719931257"/>
                  </a:ext>
                </a:extLst>
              </a:tr>
              <a:tr h="0">
                <a:tc>
                  <a:txBody>
                    <a:bodyPr/>
                    <a:lstStyle/>
                    <a:p>
                      <a:pPr marL="0" marR="0">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668045185"/>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50,000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25,000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16,667</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8,333</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405673487"/>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18387252"/>
                  </a:ext>
                </a:extLst>
              </a:tr>
            </a:tbl>
          </a:graphicData>
        </a:graphic>
      </p:graphicFrame>
      <p:cxnSp>
        <p:nvCxnSpPr>
          <p:cNvPr id="8" name="Straight Connector 7"/>
          <p:cNvCxnSpPr/>
          <p:nvPr/>
        </p:nvCxnSpPr>
        <p:spPr>
          <a:xfrm flipV="1">
            <a:off x="2427005" y="4876800"/>
            <a:ext cx="1350236" cy="28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4255806" y="4888907"/>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5905144" y="4871815"/>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V="1">
            <a:off x="7900493" y="4888907"/>
            <a:ext cx="1281869" cy="8546"/>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3060818" y="4832932"/>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4983622" y="4888907"/>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6624545" y="4897453"/>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8534305" y="4889121"/>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42915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295116" y="202030"/>
            <a:ext cx="6333722"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 continued</a:t>
            </a:r>
            <a:endParaRPr lang="en-US" sz="2800" dirty="0">
              <a:solidFill>
                <a:schemeClr val="accent1">
                  <a:lumMod val="50000"/>
                </a:schemeClr>
              </a:solidFill>
            </a:endParaRPr>
          </a:p>
        </p:txBody>
      </p:sp>
      <p:sp>
        <p:nvSpPr>
          <p:cNvPr id="4" name="Rectangle 3"/>
          <p:cNvSpPr/>
          <p:nvPr/>
        </p:nvSpPr>
        <p:spPr>
          <a:xfrm>
            <a:off x="615296" y="725250"/>
            <a:ext cx="11417181" cy="2031325"/>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Capital allocation balance example: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The A, B, C partnership recorded $80,000 year-end net income.  Per the partnership agreement the profit and loss allocation is based on the capital account balances at year- end before any profit or loss allocation.  The balances were: A: $60,000; B: $85,000; C:  $55,000</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853364890"/>
              </p:ext>
            </p:extLst>
          </p:nvPr>
        </p:nvGraphicFramePr>
        <p:xfrm>
          <a:off x="2486826" y="3094762"/>
          <a:ext cx="4898097" cy="853440"/>
        </p:xfrm>
        <a:graphic>
          <a:graphicData uri="http://schemas.openxmlformats.org/drawingml/2006/table">
            <a:tbl>
              <a:tblPr firstRow="1" firstCol="1" bandRow="1">
                <a:tableStyleId>{5940675A-B579-460E-94D1-54222C63F5DA}</a:tableStyleId>
              </a:tblPr>
              <a:tblGrid>
                <a:gridCol w="642373">
                  <a:extLst>
                    <a:ext uri="{9D8B030D-6E8A-4147-A177-3AD203B41FA5}">
                      <a16:colId xmlns:a16="http://schemas.microsoft.com/office/drawing/2014/main" val="686108412"/>
                    </a:ext>
                  </a:extLst>
                </a:gridCol>
                <a:gridCol w="2649790">
                  <a:extLst>
                    <a:ext uri="{9D8B030D-6E8A-4147-A177-3AD203B41FA5}">
                      <a16:colId xmlns:a16="http://schemas.microsoft.com/office/drawing/2014/main" val="146721328"/>
                    </a:ext>
                  </a:extLst>
                </a:gridCol>
                <a:gridCol w="802967">
                  <a:extLst>
                    <a:ext uri="{9D8B030D-6E8A-4147-A177-3AD203B41FA5}">
                      <a16:colId xmlns:a16="http://schemas.microsoft.com/office/drawing/2014/main" val="415674370"/>
                    </a:ext>
                  </a:extLst>
                </a:gridCol>
                <a:gridCol w="802967">
                  <a:extLst>
                    <a:ext uri="{9D8B030D-6E8A-4147-A177-3AD203B41FA5}">
                      <a16:colId xmlns:a16="http://schemas.microsoft.com/office/drawing/2014/main" val="1224857691"/>
                    </a:ext>
                  </a:extLst>
                </a:gridCol>
              </a:tblGrid>
              <a:tr h="0">
                <a:tc>
                  <a:txBody>
                    <a:bodyPr/>
                    <a:lstStyle/>
                    <a:p>
                      <a:pPr marL="0" marR="0" algn="ctr">
                        <a:spcBef>
                          <a:spcPts val="0"/>
                        </a:spcBef>
                        <a:spcAft>
                          <a:spcPts val="0"/>
                        </a:spcAft>
                      </a:pPr>
                      <a:r>
                        <a:rPr lang="en-US" sz="1400" dirty="0">
                          <a:effectLst/>
                        </a:rPr>
                        <a:t>12/31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80,000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7002552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dirty="0">
                          <a:effectLst/>
                        </a:rPr>
                        <a:t>    A,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4418875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9822301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18351068"/>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1012430502"/>
              </p:ext>
            </p:extLst>
          </p:nvPr>
        </p:nvGraphicFramePr>
        <p:xfrm>
          <a:off x="7805425" y="3308122"/>
          <a:ext cx="2552077" cy="640080"/>
        </p:xfrm>
        <a:graphic>
          <a:graphicData uri="http://schemas.openxmlformats.org/drawingml/2006/table">
            <a:tbl>
              <a:tblPr firstRow="1" firstCol="1" bandRow="1">
                <a:tableStyleId>{2D5ABB26-0587-4C30-8999-92F81FD0307C}</a:tableStyleId>
              </a:tblPr>
              <a:tblGrid>
                <a:gridCol w="2552077">
                  <a:extLst>
                    <a:ext uri="{9D8B030D-6E8A-4147-A177-3AD203B41FA5}">
                      <a16:colId xmlns:a16="http://schemas.microsoft.com/office/drawing/2014/main" val="1642619162"/>
                    </a:ext>
                  </a:extLst>
                </a:gridCol>
              </a:tblGrid>
              <a:tr h="0">
                <a:tc>
                  <a:txBody>
                    <a:bodyPr/>
                    <a:lstStyle/>
                    <a:p>
                      <a:pPr marL="0" marR="0">
                        <a:spcBef>
                          <a:spcPts val="0"/>
                        </a:spcBef>
                        <a:spcAft>
                          <a:spcPts val="0"/>
                        </a:spcAft>
                      </a:pPr>
                      <a:r>
                        <a:rPr lang="en-US" sz="1400" dirty="0">
                          <a:effectLst/>
                        </a:rPr>
                        <a:t>(60,000/200,000) X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0512170"/>
                  </a:ext>
                </a:extLst>
              </a:tr>
              <a:tr h="0">
                <a:tc>
                  <a:txBody>
                    <a:bodyPr/>
                    <a:lstStyle/>
                    <a:p>
                      <a:pPr marL="0" marR="0">
                        <a:spcBef>
                          <a:spcPts val="0"/>
                        </a:spcBef>
                        <a:spcAft>
                          <a:spcPts val="0"/>
                        </a:spcAft>
                      </a:pPr>
                      <a:r>
                        <a:rPr lang="en-US" sz="1400" dirty="0">
                          <a:effectLst/>
                        </a:rPr>
                        <a:t>(85,000/200,000) X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8691060"/>
                  </a:ext>
                </a:extLst>
              </a:tr>
              <a:tr h="0">
                <a:tc>
                  <a:txBody>
                    <a:bodyPr/>
                    <a:lstStyle/>
                    <a:p>
                      <a:pPr marL="0" marR="0">
                        <a:spcBef>
                          <a:spcPts val="0"/>
                        </a:spcBef>
                        <a:spcAft>
                          <a:spcPts val="0"/>
                        </a:spcAft>
                      </a:pPr>
                      <a:r>
                        <a:rPr lang="en-US" sz="1400" dirty="0">
                          <a:effectLst/>
                        </a:rPr>
                        <a:t>(55,000/200,000) X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981088493"/>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462712410"/>
              </p:ext>
            </p:extLst>
          </p:nvPr>
        </p:nvGraphicFramePr>
        <p:xfrm>
          <a:off x="1939895" y="4939337"/>
          <a:ext cx="6734705" cy="853440"/>
        </p:xfrm>
        <a:graphic>
          <a:graphicData uri="http://schemas.openxmlformats.org/drawingml/2006/table">
            <a:tbl>
              <a:tblPr firstRow="1" firstCol="1" bandRow="1">
                <a:tableStyleId>{2D5ABB26-0587-4C30-8999-92F81FD0307C}</a:tableStyleId>
              </a:tblPr>
              <a:tblGrid>
                <a:gridCol w="703550">
                  <a:extLst>
                    <a:ext uri="{9D8B030D-6E8A-4147-A177-3AD203B41FA5}">
                      <a16:colId xmlns:a16="http://schemas.microsoft.com/office/drawing/2014/main" val="4062046516"/>
                    </a:ext>
                  </a:extLst>
                </a:gridCol>
                <a:gridCol w="741709">
                  <a:extLst>
                    <a:ext uri="{9D8B030D-6E8A-4147-A177-3AD203B41FA5}">
                      <a16:colId xmlns:a16="http://schemas.microsoft.com/office/drawing/2014/main" val="3043252169"/>
                    </a:ext>
                  </a:extLst>
                </a:gridCol>
                <a:gridCol w="425957">
                  <a:extLst>
                    <a:ext uri="{9D8B030D-6E8A-4147-A177-3AD203B41FA5}">
                      <a16:colId xmlns:a16="http://schemas.microsoft.com/office/drawing/2014/main" val="2591534014"/>
                    </a:ext>
                  </a:extLst>
                </a:gridCol>
                <a:gridCol w="694010">
                  <a:extLst>
                    <a:ext uri="{9D8B030D-6E8A-4147-A177-3AD203B41FA5}">
                      <a16:colId xmlns:a16="http://schemas.microsoft.com/office/drawing/2014/main" val="286355061"/>
                    </a:ext>
                  </a:extLst>
                </a:gridCol>
                <a:gridCol w="704345">
                  <a:extLst>
                    <a:ext uri="{9D8B030D-6E8A-4147-A177-3AD203B41FA5}">
                      <a16:colId xmlns:a16="http://schemas.microsoft.com/office/drawing/2014/main" val="2188377835"/>
                    </a:ext>
                  </a:extLst>
                </a:gridCol>
                <a:gridCol w="221797">
                  <a:extLst>
                    <a:ext uri="{9D8B030D-6E8A-4147-A177-3AD203B41FA5}">
                      <a16:colId xmlns:a16="http://schemas.microsoft.com/office/drawing/2014/main" val="2066594385"/>
                    </a:ext>
                  </a:extLst>
                </a:gridCol>
                <a:gridCol w="704345">
                  <a:extLst>
                    <a:ext uri="{9D8B030D-6E8A-4147-A177-3AD203B41FA5}">
                      <a16:colId xmlns:a16="http://schemas.microsoft.com/office/drawing/2014/main" val="2387219116"/>
                    </a:ext>
                  </a:extLst>
                </a:gridCol>
                <a:gridCol w="704345">
                  <a:extLst>
                    <a:ext uri="{9D8B030D-6E8A-4147-A177-3AD203B41FA5}">
                      <a16:colId xmlns:a16="http://schemas.microsoft.com/office/drawing/2014/main" val="592523421"/>
                    </a:ext>
                  </a:extLst>
                </a:gridCol>
                <a:gridCol w="425957">
                  <a:extLst>
                    <a:ext uri="{9D8B030D-6E8A-4147-A177-3AD203B41FA5}">
                      <a16:colId xmlns:a16="http://schemas.microsoft.com/office/drawing/2014/main" val="888841166"/>
                    </a:ext>
                  </a:extLst>
                </a:gridCol>
                <a:gridCol w="704345">
                  <a:extLst>
                    <a:ext uri="{9D8B030D-6E8A-4147-A177-3AD203B41FA5}">
                      <a16:colId xmlns:a16="http://schemas.microsoft.com/office/drawing/2014/main" val="3667688168"/>
                    </a:ext>
                  </a:extLst>
                </a:gridCol>
                <a:gridCol w="704345">
                  <a:extLst>
                    <a:ext uri="{9D8B030D-6E8A-4147-A177-3AD203B41FA5}">
                      <a16:colId xmlns:a16="http://schemas.microsoft.com/office/drawing/2014/main" val="2116427476"/>
                    </a:ext>
                  </a:extLst>
                </a:gridCol>
              </a:tblGrid>
              <a:tr h="0">
                <a:tc gridSpan="2">
                  <a:txBody>
                    <a:bodyPr/>
                    <a:lstStyle/>
                    <a:p>
                      <a:pPr marL="0" marR="0" algn="ctr">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a:effectLst/>
                        </a:rPr>
                        <a:t>C,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015311190"/>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03477249"/>
                  </a:ext>
                </a:extLst>
              </a:tr>
              <a:tr h="0">
                <a:tc>
                  <a:txBody>
                    <a:bodyPr/>
                    <a:lstStyle/>
                    <a:p>
                      <a:pPr marL="0" marR="0">
                        <a:spcBef>
                          <a:spcPts val="0"/>
                        </a:spcBef>
                        <a:spcAft>
                          <a:spcPts val="0"/>
                        </a:spcAft>
                      </a:pPr>
                      <a:r>
                        <a:rPr lang="en-US" sz="1400" b="1">
                          <a:effectLst/>
                        </a:rPr>
                        <a:t>80,000</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a:effectLst/>
                        </a:rPr>
                        <a:t> </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24,000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34,000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 </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b="1" dirty="0">
                          <a:effectLst/>
                        </a:rPr>
                        <a:t>22,000</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54358199"/>
                  </a:ext>
                </a:extLst>
              </a:tr>
              <a:tr h="0">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230006656"/>
                  </a:ext>
                </a:extLst>
              </a:tr>
            </a:tbl>
          </a:graphicData>
        </a:graphic>
      </p:graphicFrame>
      <p:cxnSp>
        <p:nvCxnSpPr>
          <p:cNvPr id="8" name="Straight Connector 7"/>
          <p:cNvCxnSpPr/>
          <p:nvPr/>
        </p:nvCxnSpPr>
        <p:spPr>
          <a:xfrm flipV="1">
            <a:off x="1944880" y="5143500"/>
            <a:ext cx="1350236" cy="28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7308009" y="5154313"/>
            <a:ext cx="1350236" cy="28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V="1">
            <a:off x="5502067" y="5157162"/>
            <a:ext cx="1350236" cy="28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V="1">
            <a:off x="3819971" y="5157162"/>
            <a:ext cx="1350236" cy="284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2600840" y="5145728"/>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4487967" y="5137166"/>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6088878" y="5154313"/>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flipH="1">
            <a:off x="7973156" y="5145728"/>
            <a:ext cx="7122" cy="753454"/>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98559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68421" y="176394"/>
            <a:ext cx="633372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353084" y="871561"/>
            <a:ext cx="9485832" cy="1754326"/>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Combination: fixed allocation and percentage allocation</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The P, Q, R partnership recorded $50,000 year-end net income.  Per the partnership agreement the profit and loss allocation is based on: 1) Fixed allocation to partner P: $10,000; fixed allocation to partner R: $20,000. 2) Remaining profit or loss is allocated: P 30%, Q 50%, and R 20%.</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268893105"/>
              </p:ext>
            </p:extLst>
          </p:nvPr>
        </p:nvGraphicFramePr>
        <p:xfrm>
          <a:off x="2726107" y="2797834"/>
          <a:ext cx="6201296" cy="1066800"/>
        </p:xfrm>
        <a:graphic>
          <a:graphicData uri="http://schemas.openxmlformats.org/drawingml/2006/table">
            <a:tbl>
              <a:tblPr firstRow="1" firstCol="1" bandRow="1">
                <a:tableStyleId>{5940675A-B579-460E-94D1-54222C63F5DA}</a:tableStyleId>
              </a:tblPr>
              <a:tblGrid>
                <a:gridCol w="2332849">
                  <a:extLst>
                    <a:ext uri="{9D8B030D-6E8A-4147-A177-3AD203B41FA5}">
                      <a16:colId xmlns:a16="http://schemas.microsoft.com/office/drawing/2014/main" val="336389333"/>
                    </a:ext>
                  </a:extLst>
                </a:gridCol>
                <a:gridCol w="1083165">
                  <a:extLst>
                    <a:ext uri="{9D8B030D-6E8A-4147-A177-3AD203B41FA5}">
                      <a16:colId xmlns:a16="http://schemas.microsoft.com/office/drawing/2014/main" val="3539595891"/>
                    </a:ext>
                  </a:extLst>
                </a:gridCol>
                <a:gridCol w="890724">
                  <a:extLst>
                    <a:ext uri="{9D8B030D-6E8A-4147-A177-3AD203B41FA5}">
                      <a16:colId xmlns:a16="http://schemas.microsoft.com/office/drawing/2014/main" val="3455443324"/>
                    </a:ext>
                  </a:extLst>
                </a:gridCol>
                <a:gridCol w="947279">
                  <a:extLst>
                    <a:ext uri="{9D8B030D-6E8A-4147-A177-3AD203B41FA5}">
                      <a16:colId xmlns:a16="http://schemas.microsoft.com/office/drawing/2014/main" val="4064603727"/>
                    </a:ext>
                  </a:extLst>
                </a:gridCol>
                <a:gridCol w="947279">
                  <a:extLst>
                    <a:ext uri="{9D8B030D-6E8A-4147-A177-3AD203B41FA5}">
                      <a16:colId xmlns:a16="http://schemas.microsoft.com/office/drawing/2014/main" val="1471508878"/>
                    </a:ext>
                  </a:extLst>
                </a:gridCol>
              </a:tblGrid>
              <a:tr h="0">
                <a:tc>
                  <a:txBody>
                    <a:bodyPr/>
                    <a:lstStyle/>
                    <a:p>
                      <a:pPr marL="0" marR="0" indent="40005"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Total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P</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Q</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36248154"/>
                  </a:ext>
                </a:extLst>
              </a:tr>
              <a:tr h="0">
                <a:tc>
                  <a:txBody>
                    <a:bodyPr/>
                    <a:lstStyle/>
                    <a:p>
                      <a:pPr marL="0" marR="0" indent="40005">
                        <a:spcBef>
                          <a:spcPts val="0"/>
                        </a:spcBef>
                        <a:spcAft>
                          <a:spcPts val="0"/>
                        </a:spcAft>
                      </a:pPr>
                      <a:r>
                        <a:rPr lang="en-US" sz="1400">
                          <a:effectLst/>
                        </a:rPr>
                        <a:t>Total to allocate: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18539696"/>
                  </a:ext>
                </a:extLst>
              </a:tr>
              <a:tr h="0">
                <a:tc>
                  <a:txBody>
                    <a:bodyPr/>
                    <a:lstStyle/>
                    <a:p>
                      <a:pPr marL="0" marR="0" indent="40005">
                        <a:spcBef>
                          <a:spcPts val="0"/>
                        </a:spcBef>
                        <a:spcAft>
                          <a:spcPts val="0"/>
                        </a:spcAft>
                      </a:pPr>
                      <a:r>
                        <a:rPr lang="en-US" sz="1400">
                          <a:effectLst/>
                        </a:rPr>
                        <a:t>Fixed allocation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 -0-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dirty="0">
                          <a:effectLst/>
                        </a:rPr>
                        <a:t>$20,000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51035947"/>
                  </a:ext>
                </a:extLst>
              </a:tr>
              <a:tr h="0">
                <a:tc>
                  <a:txBody>
                    <a:bodyPr/>
                    <a:lstStyle/>
                    <a:p>
                      <a:pPr marL="0" marR="0" indent="40005">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6,000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dirty="0">
                          <a:effectLst/>
                        </a:rPr>
                        <a:t>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10056561"/>
                  </a:ext>
                </a:extLst>
              </a:tr>
              <a:tr h="0">
                <a:tc>
                  <a:txBody>
                    <a:bodyPr/>
                    <a:lstStyle/>
                    <a:p>
                      <a:pPr marL="0" marR="0" indent="40005">
                        <a:spcBef>
                          <a:spcPts val="0"/>
                        </a:spcBef>
                        <a:spcAft>
                          <a:spcPts val="0"/>
                        </a:spcAft>
                      </a:pPr>
                      <a:r>
                        <a:rPr lang="en-US" sz="1400">
                          <a:effectLst/>
                        </a:rPr>
                        <a:t>Total allocated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40005" indent="3683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$16,000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57150" indent="3683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57150" indent="36830" algn="r">
                        <a:spcBef>
                          <a:spcPts val="0"/>
                        </a:spcBef>
                        <a:spcAft>
                          <a:spcPts val="0"/>
                        </a:spcAft>
                      </a:pPr>
                      <a:r>
                        <a:rPr lang="en-US" sz="1400" dirty="0">
                          <a:effectLst/>
                        </a:rPr>
                        <a:t>$24,000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42129262"/>
                  </a:ext>
                </a:extLst>
              </a:tr>
            </a:tbl>
          </a:graphicData>
        </a:graphic>
      </p:graphicFrame>
      <p:sp>
        <p:nvSpPr>
          <p:cNvPr id="6" name="Rectangle 5"/>
          <p:cNvSpPr/>
          <p:nvPr/>
        </p:nvSpPr>
        <p:spPr>
          <a:xfrm>
            <a:off x="1353084" y="4143778"/>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53647132"/>
              </p:ext>
            </p:extLst>
          </p:nvPr>
        </p:nvGraphicFramePr>
        <p:xfrm>
          <a:off x="3504969" y="4777776"/>
          <a:ext cx="4986599" cy="853440"/>
        </p:xfrm>
        <a:graphic>
          <a:graphicData uri="http://schemas.openxmlformats.org/drawingml/2006/table">
            <a:tbl>
              <a:tblPr firstRow="1" firstCol="1" bandRow="1">
                <a:tableStyleId>{5940675A-B579-460E-94D1-54222C63F5DA}</a:tableStyleId>
              </a:tblPr>
              <a:tblGrid>
                <a:gridCol w="604436">
                  <a:extLst>
                    <a:ext uri="{9D8B030D-6E8A-4147-A177-3AD203B41FA5}">
                      <a16:colId xmlns:a16="http://schemas.microsoft.com/office/drawing/2014/main" val="1315496654"/>
                    </a:ext>
                  </a:extLst>
                </a:gridCol>
                <a:gridCol w="2719963">
                  <a:extLst>
                    <a:ext uri="{9D8B030D-6E8A-4147-A177-3AD203B41FA5}">
                      <a16:colId xmlns:a16="http://schemas.microsoft.com/office/drawing/2014/main" val="906020263"/>
                    </a:ext>
                  </a:extLst>
                </a:gridCol>
                <a:gridCol w="831100">
                  <a:extLst>
                    <a:ext uri="{9D8B030D-6E8A-4147-A177-3AD203B41FA5}">
                      <a16:colId xmlns:a16="http://schemas.microsoft.com/office/drawing/2014/main" val="2723975244"/>
                    </a:ext>
                  </a:extLst>
                </a:gridCol>
                <a:gridCol w="831100">
                  <a:extLst>
                    <a:ext uri="{9D8B030D-6E8A-4147-A177-3AD203B41FA5}">
                      <a16:colId xmlns:a16="http://schemas.microsoft.com/office/drawing/2014/main" val="1690165009"/>
                    </a:ext>
                  </a:extLst>
                </a:gridCol>
              </a:tblGrid>
              <a:tr h="0">
                <a:tc>
                  <a:txBody>
                    <a:bodyPr/>
                    <a:lstStyle/>
                    <a:p>
                      <a:pPr marL="0" marR="0" algn="ctr">
                        <a:spcBef>
                          <a:spcPts val="0"/>
                        </a:spcBef>
                        <a:spcAft>
                          <a:spcPts val="0"/>
                        </a:spcAft>
                      </a:pPr>
                      <a:r>
                        <a:rPr lang="en-US" sz="1400" dirty="0">
                          <a:effectLst/>
                        </a:rPr>
                        <a:t>12/31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927239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dirty="0">
                          <a:effectLst/>
                        </a:rPr>
                        <a:t>    P,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16,000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8399349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Q,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4904094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R,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6053750"/>
                  </a:ext>
                </a:extLst>
              </a:tr>
            </a:tbl>
          </a:graphicData>
        </a:graphic>
      </p:graphicFrame>
    </p:spTree>
    <p:extLst>
      <p:ext uri="{BB962C8B-B14F-4D97-AF65-F5344CB8AC3E}">
        <p14:creationId xmlns:p14="http://schemas.microsoft.com/office/powerpoint/2010/main" val="2396527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94059" y="150757"/>
            <a:ext cx="633372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Allocating Profits and Losses,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341833" y="823820"/>
            <a:ext cx="10887342" cy="1477328"/>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Combination: fixed allocation and percentage allocation</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Assume that the P, Q, R partnership recorded a $50,000 year-end net loss instead of $50,000 net income.  Even with a loss, fixed allocations are still required, unless the partnership agreement suspends them in case of a loss.  If that is not the case in the P, Q, R agreement, here is the result:</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503543088"/>
              </p:ext>
            </p:extLst>
          </p:nvPr>
        </p:nvGraphicFramePr>
        <p:xfrm>
          <a:off x="2298819" y="2621869"/>
          <a:ext cx="6312241" cy="1066800"/>
        </p:xfrm>
        <a:graphic>
          <a:graphicData uri="http://schemas.openxmlformats.org/drawingml/2006/table">
            <a:tbl>
              <a:tblPr firstRow="1" firstCol="1" bandRow="1">
                <a:tableStyleId>{5940675A-B579-460E-94D1-54222C63F5DA}</a:tableStyleId>
              </a:tblPr>
              <a:tblGrid>
                <a:gridCol w="2306799">
                  <a:extLst>
                    <a:ext uri="{9D8B030D-6E8A-4147-A177-3AD203B41FA5}">
                      <a16:colId xmlns:a16="http://schemas.microsoft.com/office/drawing/2014/main" val="2492519526"/>
                    </a:ext>
                  </a:extLst>
                </a:gridCol>
                <a:gridCol w="1083497">
                  <a:extLst>
                    <a:ext uri="{9D8B030D-6E8A-4147-A177-3AD203B41FA5}">
                      <a16:colId xmlns:a16="http://schemas.microsoft.com/office/drawing/2014/main" val="1915230472"/>
                    </a:ext>
                  </a:extLst>
                </a:gridCol>
                <a:gridCol w="1048545">
                  <a:extLst>
                    <a:ext uri="{9D8B030D-6E8A-4147-A177-3AD203B41FA5}">
                      <a16:colId xmlns:a16="http://schemas.microsoft.com/office/drawing/2014/main" val="2425346271"/>
                    </a:ext>
                  </a:extLst>
                </a:gridCol>
                <a:gridCol w="936700">
                  <a:extLst>
                    <a:ext uri="{9D8B030D-6E8A-4147-A177-3AD203B41FA5}">
                      <a16:colId xmlns:a16="http://schemas.microsoft.com/office/drawing/2014/main" val="1992808194"/>
                    </a:ext>
                  </a:extLst>
                </a:gridCol>
                <a:gridCol w="936700">
                  <a:extLst>
                    <a:ext uri="{9D8B030D-6E8A-4147-A177-3AD203B41FA5}">
                      <a16:colId xmlns:a16="http://schemas.microsoft.com/office/drawing/2014/main" val="272009223"/>
                    </a:ext>
                  </a:extLst>
                </a:gridCol>
              </a:tblGrid>
              <a:tr h="0">
                <a:tc>
                  <a:txBody>
                    <a:bodyPr/>
                    <a:lstStyle/>
                    <a:p>
                      <a:pPr marL="0" marR="0" indent="40005"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Total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P</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Q</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R</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63075231"/>
                  </a:ext>
                </a:extLst>
              </a:tr>
              <a:tr h="0">
                <a:tc>
                  <a:txBody>
                    <a:bodyPr/>
                    <a:lstStyle/>
                    <a:p>
                      <a:pPr marL="0" marR="0" indent="40005">
                        <a:spcBef>
                          <a:spcPts val="0"/>
                        </a:spcBef>
                        <a:spcAft>
                          <a:spcPts val="0"/>
                        </a:spcAft>
                      </a:pPr>
                      <a:r>
                        <a:rPr lang="en-US" sz="1400">
                          <a:effectLst/>
                        </a:rPr>
                        <a:t>Total to allocate: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29222957"/>
                  </a:ext>
                </a:extLst>
              </a:tr>
              <a:tr h="0">
                <a:tc>
                  <a:txBody>
                    <a:bodyPr/>
                    <a:lstStyle/>
                    <a:p>
                      <a:pPr marL="0" marR="0" indent="40005">
                        <a:spcBef>
                          <a:spcPts val="0"/>
                        </a:spcBef>
                        <a:spcAft>
                          <a:spcPts val="0"/>
                        </a:spcAft>
                      </a:pPr>
                      <a:r>
                        <a:rPr lang="en-US" sz="1400">
                          <a:effectLst/>
                        </a:rPr>
                        <a:t>Fixed allocation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l">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 -0-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83822098"/>
                  </a:ext>
                </a:extLst>
              </a:tr>
              <a:tr h="0">
                <a:tc>
                  <a:txBody>
                    <a:bodyPr/>
                    <a:lstStyle/>
                    <a:p>
                      <a:pPr marL="0" marR="0" indent="40005">
                        <a:spcBef>
                          <a:spcPts val="0"/>
                        </a:spcBef>
                        <a:spcAft>
                          <a:spcPts val="0"/>
                        </a:spcAft>
                      </a:pPr>
                      <a:r>
                        <a:rPr lang="en-US" sz="1400">
                          <a:effectLst/>
                        </a:rPr>
                        <a:t>Balance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137160" marR="0" indent="-18415" algn="l">
                        <a:spcBef>
                          <a:spcPts val="0"/>
                        </a:spcBef>
                        <a:spcAft>
                          <a:spcPts val="0"/>
                        </a:spcAft>
                        <a:tabLst>
                          <a:tab pos="468630" algn="l"/>
                        </a:tabLst>
                      </a:pPr>
                      <a:r>
                        <a:rPr lang="en-US" sz="1400" dirty="0">
                          <a:effectLst/>
                        </a:rPr>
                        <a:t>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36830">
                        <a:spcBef>
                          <a:spcPts val="0"/>
                        </a:spcBef>
                        <a:spcAft>
                          <a:spcPts val="0"/>
                        </a:spcAft>
                      </a:pPr>
                      <a:r>
                        <a:rPr lang="en-US" sz="1400" dirty="0">
                          <a:effectLst/>
                        </a:rPr>
                        <a:t>     (24,000)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36830">
                        <a:spcBef>
                          <a:spcPts val="0"/>
                        </a:spcBef>
                        <a:spcAft>
                          <a:spcPts val="0"/>
                        </a:spcAft>
                      </a:pPr>
                      <a:r>
                        <a:rPr lang="en-US" sz="1400" dirty="0">
                          <a:effectLst/>
                        </a:rPr>
                        <a:t> (40,000)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36830">
                        <a:spcBef>
                          <a:spcPts val="0"/>
                        </a:spcBef>
                        <a:spcAft>
                          <a:spcPts val="0"/>
                        </a:spcAft>
                      </a:pPr>
                      <a:r>
                        <a:rPr lang="en-US" sz="1400" dirty="0">
                          <a:effectLst/>
                        </a:rPr>
                        <a:t>  (16,000)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522247058"/>
                  </a:ext>
                </a:extLst>
              </a:tr>
              <a:tr h="0">
                <a:tc>
                  <a:txBody>
                    <a:bodyPr/>
                    <a:lstStyle/>
                    <a:p>
                      <a:pPr marL="0" marR="0" indent="40005">
                        <a:spcBef>
                          <a:spcPts val="0"/>
                        </a:spcBef>
                        <a:spcAft>
                          <a:spcPts val="0"/>
                        </a:spcAft>
                      </a:pPr>
                      <a:r>
                        <a:rPr lang="en-US" sz="1400">
                          <a:effectLst/>
                        </a:rPr>
                        <a:t>Total allocated</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40005" indent="36830"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36830" algn="ctr">
                        <a:spcBef>
                          <a:spcPts val="0"/>
                        </a:spcBef>
                        <a:spcAft>
                          <a:spcPts val="0"/>
                        </a:spcAft>
                      </a:pPr>
                      <a:r>
                        <a:rPr lang="en-US" sz="1400">
                          <a:effectLst/>
                        </a:rPr>
                        <a:t> ($14,000)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36830">
                        <a:spcBef>
                          <a:spcPts val="0"/>
                        </a:spcBef>
                        <a:spcAft>
                          <a:spcPts val="0"/>
                        </a:spcAft>
                      </a:pPr>
                      <a:r>
                        <a:rPr lang="en-US" sz="1400" dirty="0">
                          <a:effectLst/>
                        </a:rPr>
                        <a:t>    $4,000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13853302"/>
                  </a:ext>
                </a:extLst>
              </a:tr>
            </a:tbl>
          </a:graphicData>
        </a:graphic>
      </p:graphicFrame>
      <p:sp>
        <p:nvSpPr>
          <p:cNvPr id="8" name="Rectangle 7"/>
          <p:cNvSpPr/>
          <p:nvPr/>
        </p:nvSpPr>
        <p:spPr>
          <a:xfrm>
            <a:off x="793639" y="3824724"/>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171337302"/>
              </p:ext>
            </p:extLst>
          </p:nvPr>
        </p:nvGraphicFramePr>
        <p:xfrm>
          <a:off x="3315768" y="4415113"/>
          <a:ext cx="4683274" cy="853440"/>
        </p:xfrm>
        <a:graphic>
          <a:graphicData uri="http://schemas.openxmlformats.org/drawingml/2006/table">
            <a:tbl>
              <a:tblPr firstRow="1" firstCol="1" bandRow="1">
                <a:tableStyleId>{5940675A-B579-460E-94D1-54222C63F5DA}</a:tableStyleId>
              </a:tblPr>
              <a:tblGrid>
                <a:gridCol w="567669">
                  <a:extLst>
                    <a:ext uri="{9D8B030D-6E8A-4147-A177-3AD203B41FA5}">
                      <a16:colId xmlns:a16="http://schemas.microsoft.com/office/drawing/2014/main" val="780803003"/>
                    </a:ext>
                  </a:extLst>
                </a:gridCol>
                <a:gridCol w="2554513">
                  <a:extLst>
                    <a:ext uri="{9D8B030D-6E8A-4147-A177-3AD203B41FA5}">
                      <a16:colId xmlns:a16="http://schemas.microsoft.com/office/drawing/2014/main" val="3877977790"/>
                    </a:ext>
                  </a:extLst>
                </a:gridCol>
                <a:gridCol w="780546">
                  <a:extLst>
                    <a:ext uri="{9D8B030D-6E8A-4147-A177-3AD203B41FA5}">
                      <a16:colId xmlns:a16="http://schemas.microsoft.com/office/drawing/2014/main" val="2725020992"/>
                    </a:ext>
                  </a:extLst>
                </a:gridCol>
                <a:gridCol w="780546">
                  <a:extLst>
                    <a:ext uri="{9D8B030D-6E8A-4147-A177-3AD203B41FA5}">
                      <a16:colId xmlns:a16="http://schemas.microsoft.com/office/drawing/2014/main" val="32003024"/>
                    </a:ext>
                  </a:extLst>
                </a:gridCol>
              </a:tblGrid>
              <a:tr h="0">
                <a:tc>
                  <a:txBody>
                    <a:bodyPr/>
                    <a:lstStyle/>
                    <a:p>
                      <a:pPr marL="0" marR="0" algn="ctr">
                        <a:spcBef>
                          <a:spcPts val="0"/>
                        </a:spcBef>
                        <a:spcAft>
                          <a:spcPts val="0"/>
                        </a:spcAft>
                      </a:pPr>
                      <a:r>
                        <a:rPr lang="en-US" sz="1400" dirty="0">
                          <a:effectLst/>
                        </a:rPr>
                        <a:t>12/31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P,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617203770"/>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Q,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9439697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R,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7585870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Income Summary</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444321350"/>
                  </a:ext>
                </a:extLst>
              </a:tr>
            </a:tbl>
          </a:graphicData>
        </a:graphic>
      </p:graphicFrame>
      <p:sp>
        <p:nvSpPr>
          <p:cNvPr id="10" name="Rectangle 9"/>
          <p:cNvSpPr/>
          <p:nvPr/>
        </p:nvSpPr>
        <p:spPr>
          <a:xfrm>
            <a:off x="793639" y="5443119"/>
            <a:ext cx="10160949"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Question</a:t>
            </a:r>
            <a:r>
              <a:rPr lang="en-US" dirty="0">
                <a:latin typeface="Times" panose="02020603050405020304" pitchFamily="18" charset="0"/>
                <a:ea typeface="MS Mincho"/>
                <a:cs typeface="Times New Roman" panose="02020603050405020304" pitchFamily="18" charset="0"/>
              </a:rPr>
              <a:t>:  Do you think partner Q knew this could happen when negotiating the partnership agreement?</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1618191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399150" y="372947"/>
            <a:ext cx="5188601"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Drawing (Withdrawal) Accounts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42445" y="1349550"/>
            <a:ext cx="9032905" cy="3970318"/>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 drawing account for each partner is used to record the amount of a partner’s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withdrawal of cash or other assets from a partnership.</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Reminder: Use of a drawing account does not represent profit or loss allocation.  A</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drawing account is used only to record transactions that are asset withdrawals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from a business.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the end of an accounting period, withdrawals reduce a partner’s capital account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balance.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 partnership agreement controls how much partners can withdraw.</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41173493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652910" y="176394"/>
            <a:ext cx="688618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Drawing (Withdrawal) Accounts,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874519" y="859770"/>
            <a:ext cx="10442962" cy="1477328"/>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Withdrawal example: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On May 12, partner B of the A, B, C partnership withdrew $5,000 from the partnership for personal use.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732318488"/>
              </p:ext>
            </p:extLst>
          </p:nvPr>
        </p:nvGraphicFramePr>
        <p:xfrm>
          <a:off x="3119213" y="2337098"/>
          <a:ext cx="5144746" cy="426720"/>
        </p:xfrm>
        <a:graphic>
          <a:graphicData uri="http://schemas.openxmlformats.org/drawingml/2006/table">
            <a:tbl>
              <a:tblPr firstRow="1" firstCol="1" bandRow="1">
                <a:tableStyleId>{5940675A-B579-460E-94D1-54222C63F5DA}</a:tableStyleId>
              </a:tblPr>
              <a:tblGrid>
                <a:gridCol w="623605">
                  <a:extLst>
                    <a:ext uri="{9D8B030D-6E8A-4147-A177-3AD203B41FA5}">
                      <a16:colId xmlns:a16="http://schemas.microsoft.com/office/drawing/2014/main" val="4012094961"/>
                    </a:ext>
                  </a:extLst>
                </a:gridCol>
                <a:gridCol w="2806225">
                  <a:extLst>
                    <a:ext uri="{9D8B030D-6E8A-4147-A177-3AD203B41FA5}">
                      <a16:colId xmlns:a16="http://schemas.microsoft.com/office/drawing/2014/main" val="3434630096"/>
                    </a:ext>
                  </a:extLst>
                </a:gridCol>
                <a:gridCol w="857458">
                  <a:extLst>
                    <a:ext uri="{9D8B030D-6E8A-4147-A177-3AD203B41FA5}">
                      <a16:colId xmlns:a16="http://schemas.microsoft.com/office/drawing/2014/main" val="3575871668"/>
                    </a:ext>
                  </a:extLst>
                </a:gridCol>
                <a:gridCol w="857458">
                  <a:extLst>
                    <a:ext uri="{9D8B030D-6E8A-4147-A177-3AD203B41FA5}">
                      <a16:colId xmlns:a16="http://schemas.microsoft.com/office/drawing/2014/main" val="1150581919"/>
                    </a:ext>
                  </a:extLst>
                </a:gridCol>
              </a:tblGrid>
              <a:tr h="0">
                <a:tc>
                  <a:txBody>
                    <a:bodyPr/>
                    <a:lstStyle/>
                    <a:p>
                      <a:pPr marL="0" marR="0" algn="ctr">
                        <a:spcBef>
                          <a:spcPts val="0"/>
                        </a:spcBef>
                        <a:spcAft>
                          <a:spcPts val="0"/>
                        </a:spcAft>
                      </a:pPr>
                      <a:r>
                        <a:rPr lang="en-US" sz="1400" dirty="0">
                          <a:effectLst/>
                        </a:rPr>
                        <a:t>5/12</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B, Drawing</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4663580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76905713"/>
                  </a:ext>
                </a:extLst>
              </a:tr>
            </a:tbl>
          </a:graphicData>
        </a:graphic>
      </p:graphicFrame>
      <p:sp>
        <p:nvSpPr>
          <p:cNvPr id="6" name="Rectangle 5"/>
          <p:cNvSpPr/>
          <p:nvPr/>
        </p:nvSpPr>
        <p:spPr>
          <a:xfrm>
            <a:off x="797607" y="2917329"/>
            <a:ext cx="10853159" cy="2031325"/>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Withdrawal example:</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At December 31 year-end the final balances in the drawing accounts of ABC partnership were as follows:  Partner A: $14,000; Partner B: $5,000; Partner C: $15,000.  The drawing account balances should be closed and reduce the partners’ capital accounts.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432835693"/>
              </p:ext>
            </p:extLst>
          </p:nvPr>
        </p:nvGraphicFramePr>
        <p:xfrm>
          <a:off x="3119214" y="4754605"/>
          <a:ext cx="5144747" cy="1280160"/>
        </p:xfrm>
        <a:graphic>
          <a:graphicData uri="http://schemas.openxmlformats.org/drawingml/2006/table">
            <a:tbl>
              <a:tblPr firstRow="1" firstCol="1" bandRow="1">
                <a:tableStyleId>{5940675A-B579-460E-94D1-54222C63F5DA}</a:tableStyleId>
              </a:tblPr>
              <a:tblGrid>
                <a:gridCol w="623606">
                  <a:extLst>
                    <a:ext uri="{9D8B030D-6E8A-4147-A177-3AD203B41FA5}">
                      <a16:colId xmlns:a16="http://schemas.microsoft.com/office/drawing/2014/main" val="2379078012"/>
                    </a:ext>
                  </a:extLst>
                </a:gridCol>
                <a:gridCol w="2806225">
                  <a:extLst>
                    <a:ext uri="{9D8B030D-6E8A-4147-A177-3AD203B41FA5}">
                      <a16:colId xmlns:a16="http://schemas.microsoft.com/office/drawing/2014/main" val="143376393"/>
                    </a:ext>
                  </a:extLst>
                </a:gridCol>
                <a:gridCol w="857458">
                  <a:extLst>
                    <a:ext uri="{9D8B030D-6E8A-4147-A177-3AD203B41FA5}">
                      <a16:colId xmlns:a16="http://schemas.microsoft.com/office/drawing/2014/main" val="378610599"/>
                    </a:ext>
                  </a:extLst>
                </a:gridCol>
                <a:gridCol w="857458">
                  <a:extLst>
                    <a:ext uri="{9D8B030D-6E8A-4147-A177-3AD203B41FA5}">
                      <a16:colId xmlns:a16="http://schemas.microsoft.com/office/drawing/2014/main" val="2364768819"/>
                    </a:ext>
                  </a:extLst>
                </a:gridCol>
              </a:tblGrid>
              <a:tr h="0">
                <a:tc>
                  <a:txBody>
                    <a:bodyPr/>
                    <a:lstStyle/>
                    <a:p>
                      <a:pPr marL="0" marR="0" algn="ctr">
                        <a:spcBef>
                          <a:spcPts val="0"/>
                        </a:spcBef>
                        <a:spcAft>
                          <a:spcPts val="0"/>
                        </a:spcAft>
                      </a:pPr>
                      <a:r>
                        <a:rPr lang="en-US" sz="1400">
                          <a:effectLst/>
                        </a:rPr>
                        <a:t>12/31</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74912156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5885470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5475582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a:effectLst/>
                        </a:rPr>
                        <a:t>A, Drawing</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22519750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a:effectLst/>
                        </a:rPr>
                        <a:t>B, Drawing</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64737688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a:effectLst/>
                        </a:rPr>
                        <a:t>C, Drawing</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28841925"/>
                  </a:ext>
                </a:extLst>
              </a:tr>
            </a:tbl>
          </a:graphicData>
        </a:graphic>
      </p:graphicFrame>
    </p:spTree>
    <p:extLst>
      <p:ext uri="{BB962C8B-B14F-4D97-AF65-F5344CB8AC3E}">
        <p14:creationId xmlns:p14="http://schemas.microsoft.com/office/powerpoint/2010/main" val="19144813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518399" y="338764"/>
            <a:ext cx="4514377"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of a New Partner</a:t>
            </a:r>
            <a:endParaRPr lang="en-US" sz="2800" dirty="0">
              <a:solidFill>
                <a:schemeClr val="accent1">
                  <a:lumMod val="50000"/>
                </a:schemeClr>
              </a:solidFill>
            </a:endParaRPr>
          </a:p>
        </p:txBody>
      </p:sp>
      <p:sp>
        <p:nvSpPr>
          <p:cNvPr id="4" name="Rectangle 3"/>
          <p:cNvSpPr/>
          <p:nvPr/>
        </p:nvSpPr>
        <p:spPr>
          <a:xfrm>
            <a:off x="1674976" y="1531066"/>
            <a:ext cx="8554340" cy="2862322"/>
          </a:xfrm>
          <a:prstGeom prst="rect">
            <a:avLst/>
          </a:prstGeom>
        </p:spPr>
        <p:txBody>
          <a:bodyPr wrap="square">
            <a:spAutoFit/>
          </a:bodyPr>
          <a:lstStyle/>
          <a:p>
            <a:pPr marL="117475" indent="-117475"/>
            <a:r>
              <a:rPr lang="en-US" b="1" dirty="0">
                <a:latin typeface="Times" panose="02020603050405020304" pitchFamily="18" charset="0"/>
                <a:ea typeface="MS Mincho"/>
                <a:cs typeface="Times New Roman" panose="02020603050405020304" pitchFamily="18" charset="0"/>
              </a:rPr>
              <a:t>• When a new partner is admitted to a partnership, technically the partnership continues, although in the general sense it is not the same partnership.</a:t>
            </a: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All existing partners must agree to the admission of a new partner.</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There are two ways a partner can enter an existing partnership:</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1) Buying an existing partner’s interest as a personal transaction.</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2) Invest in the partnership as a partnership transaction.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040513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803528" y="219123"/>
            <a:ext cx="6584944"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By Buying a Partner’s Interest</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487110" y="827290"/>
            <a:ext cx="10827522" cy="2585323"/>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When a new partner is admitted to a partnership by purchasing all or part of an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existing partner’s interest, this is a personal transaction between the two partners.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partnership does not receive cash or any other asset.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The capital account balances of the RST partnership are: R: $180,000; S:</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$120,000, and T: $ 100,000.  With the approval of the other partners, on June 3 partner R sells her entire interest in the partnership to new partner Z for $200,000 as a personal transaction.  The only journal entry needed is to change capital account names.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4132872532"/>
              </p:ext>
            </p:extLst>
          </p:nvPr>
        </p:nvGraphicFramePr>
        <p:xfrm>
          <a:off x="3150505" y="3611463"/>
          <a:ext cx="5047981" cy="426720"/>
        </p:xfrm>
        <a:graphic>
          <a:graphicData uri="http://schemas.openxmlformats.org/drawingml/2006/table">
            <a:tbl>
              <a:tblPr firstRow="1" firstCol="1" bandRow="1">
                <a:tableStyleId>{5940675A-B579-460E-94D1-54222C63F5DA}</a:tableStyleId>
              </a:tblPr>
              <a:tblGrid>
                <a:gridCol w="611876">
                  <a:extLst>
                    <a:ext uri="{9D8B030D-6E8A-4147-A177-3AD203B41FA5}">
                      <a16:colId xmlns:a16="http://schemas.microsoft.com/office/drawing/2014/main" val="4110880041"/>
                    </a:ext>
                  </a:extLst>
                </a:gridCol>
                <a:gridCol w="2753445">
                  <a:extLst>
                    <a:ext uri="{9D8B030D-6E8A-4147-A177-3AD203B41FA5}">
                      <a16:colId xmlns:a16="http://schemas.microsoft.com/office/drawing/2014/main" val="3569563079"/>
                    </a:ext>
                  </a:extLst>
                </a:gridCol>
                <a:gridCol w="841330">
                  <a:extLst>
                    <a:ext uri="{9D8B030D-6E8A-4147-A177-3AD203B41FA5}">
                      <a16:colId xmlns:a16="http://schemas.microsoft.com/office/drawing/2014/main" val="4215297461"/>
                    </a:ext>
                  </a:extLst>
                </a:gridCol>
                <a:gridCol w="841330">
                  <a:extLst>
                    <a:ext uri="{9D8B030D-6E8A-4147-A177-3AD203B41FA5}">
                      <a16:colId xmlns:a16="http://schemas.microsoft.com/office/drawing/2014/main" val="2156853085"/>
                    </a:ext>
                  </a:extLst>
                </a:gridCol>
              </a:tblGrid>
              <a:tr h="0">
                <a:tc>
                  <a:txBody>
                    <a:bodyPr/>
                    <a:lstStyle/>
                    <a:p>
                      <a:pPr marL="0" marR="0" algn="ctr">
                        <a:spcBef>
                          <a:spcPts val="0"/>
                        </a:spcBef>
                        <a:spcAft>
                          <a:spcPts val="0"/>
                        </a:spcAft>
                      </a:pPr>
                      <a:r>
                        <a:rPr lang="en-US" sz="1400" dirty="0">
                          <a:effectLst/>
                        </a:rPr>
                        <a:t>6/3</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R,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180,000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91971005"/>
                  </a:ext>
                </a:extLst>
              </a:tr>
              <a:tr h="0">
                <a:tc>
                  <a:txBody>
                    <a:bodyPr/>
                    <a:lstStyle/>
                    <a:p>
                      <a:pPr marL="0" marR="0" algn="ct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Z,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323364222"/>
                  </a:ext>
                </a:extLst>
              </a:tr>
            </a:tbl>
          </a:graphicData>
        </a:graphic>
      </p:graphicFrame>
      <p:sp>
        <p:nvSpPr>
          <p:cNvPr id="6" name="Rectangle 5"/>
          <p:cNvSpPr/>
          <p:nvPr/>
        </p:nvSpPr>
        <p:spPr>
          <a:xfrm>
            <a:off x="487110" y="4248531"/>
            <a:ext cx="11246266"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If all partners sold 25% of their interests as personal transactions, the entry would be: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1156117306"/>
              </p:ext>
            </p:extLst>
          </p:nvPr>
        </p:nvGraphicFramePr>
        <p:xfrm>
          <a:off x="3150505" y="5067864"/>
          <a:ext cx="5047982" cy="853440"/>
        </p:xfrm>
        <a:graphic>
          <a:graphicData uri="http://schemas.openxmlformats.org/drawingml/2006/table">
            <a:tbl>
              <a:tblPr firstRow="1" firstCol="1" bandRow="1">
                <a:tableStyleId>{5940675A-B579-460E-94D1-54222C63F5DA}</a:tableStyleId>
              </a:tblPr>
              <a:tblGrid>
                <a:gridCol w="611877">
                  <a:extLst>
                    <a:ext uri="{9D8B030D-6E8A-4147-A177-3AD203B41FA5}">
                      <a16:colId xmlns:a16="http://schemas.microsoft.com/office/drawing/2014/main" val="269866271"/>
                    </a:ext>
                  </a:extLst>
                </a:gridCol>
                <a:gridCol w="2753445">
                  <a:extLst>
                    <a:ext uri="{9D8B030D-6E8A-4147-A177-3AD203B41FA5}">
                      <a16:colId xmlns:a16="http://schemas.microsoft.com/office/drawing/2014/main" val="311065826"/>
                    </a:ext>
                  </a:extLst>
                </a:gridCol>
                <a:gridCol w="841330">
                  <a:extLst>
                    <a:ext uri="{9D8B030D-6E8A-4147-A177-3AD203B41FA5}">
                      <a16:colId xmlns:a16="http://schemas.microsoft.com/office/drawing/2014/main" val="1639074916"/>
                    </a:ext>
                  </a:extLst>
                </a:gridCol>
                <a:gridCol w="841330">
                  <a:extLst>
                    <a:ext uri="{9D8B030D-6E8A-4147-A177-3AD203B41FA5}">
                      <a16:colId xmlns:a16="http://schemas.microsoft.com/office/drawing/2014/main" val="1311522155"/>
                    </a:ext>
                  </a:extLst>
                </a:gridCol>
              </a:tblGrid>
              <a:tr h="0">
                <a:tc>
                  <a:txBody>
                    <a:bodyPr/>
                    <a:lstStyle/>
                    <a:p>
                      <a:pPr marL="0" marR="0" algn="ctr">
                        <a:spcBef>
                          <a:spcPts val="0"/>
                        </a:spcBef>
                        <a:spcAft>
                          <a:spcPts val="0"/>
                        </a:spcAft>
                      </a:pPr>
                      <a:r>
                        <a:rPr lang="en-US" sz="1400" dirty="0">
                          <a:effectLst/>
                        </a:rPr>
                        <a:t>6/3</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R,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01432359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S,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78943170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T,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3743808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217170" marR="0">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78078033"/>
                  </a:ext>
                </a:extLst>
              </a:tr>
            </a:tbl>
          </a:graphicData>
        </a:graphic>
      </p:graphicFrame>
    </p:spTree>
    <p:extLst>
      <p:ext uri="{BB962C8B-B14F-4D97-AF65-F5344CB8AC3E}">
        <p14:creationId xmlns:p14="http://schemas.microsoft.com/office/powerpoint/2010/main" val="18826583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78CC4A-4AB1-4EE6-B618-9A3741AB6F85}"/>
              </a:ext>
            </a:extLst>
          </p:cNvPr>
          <p:cNvSpPr>
            <a:spLocks noGrp="1"/>
          </p:cNvSpPr>
          <p:nvPr>
            <p:ph type="title"/>
          </p:nvPr>
        </p:nvSpPr>
        <p:spPr>
          <a:xfrm>
            <a:off x="702734" y="2371725"/>
            <a:ext cx="10515600" cy="1325563"/>
          </a:xfrm>
        </p:spPr>
        <p:txBody>
          <a:bodyPr/>
          <a:lstStyle/>
          <a:p>
            <a:pPr algn="ctr"/>
            <a:r>
              <a:rPr lang="en-US" b="1" dirty="0"/>
              <a:t>Learning Goal 33</a:t>
            </a:r>
            <a:br>
              <a:rPr lang="en-US" dirty="0"/>
            </a:br>
            <a:endParaRPr lang="en-US" dirty="0"/>
          </a:p>
        </p:txBody>
      </p:sp>
      <p:sp>
        <p:nvSpPr>
          <p:cNvPr id="3" name="Footer Placeholder 2">
            <a:extLst>
              <a:ext uri="{FF2B5EF4-FFF2-40B4-BE49-F238E27FC236}">
                <a16:creationId xmlns:a16="http://schemas.microsoft.com/office/drawing/2014/main" id="{7E66E48D-56E4-4459-B870-B64EE8AEDE8A}"/>
              </a:ext>
            </a:extLst>
          </p:cNvPr>
          <p:cNvSpPr>
            <a:spLocks noGrp="1"/>
          </p:cNvSpPr>
          <p:nvPr>
            <p:ph type="ftr" sz="quarter" idx="11"/>
          </p:nvPr>
        </p:nvSpPr>
        <p:spPr/>
        <p:txBody>
          <a:bodyPr/>
          <a:lstStyle/>
          <a:p>
            <a:r>
              <a:rPr lang="en-US" dirty="0"/>
              <a:t>© Copyright 2018 Worthy and James Publishing</a:t>
            </a:r>
          </a:p>
        </p:txBody>
      </p:sp>
    </p:spTree>
    <p:extLst>
      <p:ext uri="{BB962C8B-B14F-4D97-AF65-F5344CB8AC3E}">
        <p14:creationId xmlns:p14="http://schemas.microsoft.com/office/powerpoint/2010/main" val="17165171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32571" y="330218"/>
            <a:ext cx="649087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By Investing in a Partnership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794757" y="591828"/>
            <a:ext cx="10947163" cy="286232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When a new partner enters a partnership by investing in a partnership, profit and loss allocation among the partners will change.</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pPr marL="171450" indent="-171450"/>
            <a:r>
              <a:rPr lang="en-US" b="1" dirty="0">
                <a:latin typeface="Times" panose="02020603050405020304" pitchFamily="18" charset="0"/>
                <a:ea typeface="MS Mincho"/>
                <a:cs typeface="Times New Roman" panose="02020603050405020304" pitchFamily="18" charset="0"/>
              </a:rPr>
              <a:t>• When a new partner invests in a partnership, capital account balances are affected.  This may create partner bonuses.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 “bonus” occurs when a new partner invests more or less than the share of  partnership capital received.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Capital balances:  Follow the existing procedure to determine capital changes: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4254954570"/>
              </p:ext>
            </p:extLst>
          </p:nvPr>
        </p:nvGraphicFramePr>
        <p:xfrm>
          <a:off x="2011793" y="3731770"/>
          <a:ext cx="7689850" cy="2346960"/>
        </p:xfrm>
        <a:graphic>
          <a:graphicData uri="http://schemas.openxmlformats.org/drawingml/2006/table">
            <a:tbl>
              <a:tblPr firstRow="1" firstCol="1" bandRow="1">
                <a:tableStyleId>{5940675A-B579-460E-94D1-54222C63F5DA}</a:tableStyleId>
              </a:tblPr>
              <a:tblGrid>
                <a:gridCol w="1885950">
                  <a:extLst>
                    <a:ext uri="{9D8B030D-6E8A-4147-A177-3AD203B41FA5}">
                      <a16:colId xmlns:a16="http://schemas.microsoft.com/office/drawing/2014/main" val="1186917222"/>
                    </a:ext>
                  </a:extLst>
                </a:gridCol>
                <a:gridCol w="2901950">
                  <a:extLst>
                    <a:ext uri="{9D8B030D-6E8A-4147-A177-3AD203B41FA5}">
                      <a16:colId xmlns:a16="http://schemas.microsoft.com/office/drawing/2014/main" val="3074040412"/>
                    </a:ext>
                  </a:extLst>
                </a:gridCol>
                <a:gridCol w="2901950">
                  <a:extLst>
                    <a:ext uri="{9D8B030D-6E8A-4147-A177-3AD203B41FA5}">
                      <a16:colId xmlns:a16="http://schemas.microsoft.com/office/drawing/2014/main" val="4177464213"/>
                    </a:ext>
                  </a:extLst>
                </a:gridCol>
              </a:tblGrid>
              <a:tr h="0">
                <a:tc>
                  <a:txBody>
                    <a:bodyPr/>
                    <a:lstStyle/>
                    <a:p>
                      <a:pPr marL="0" marR="0" algn="ctr">
                        <a:spcBef>
                          <a:spcPts val="0"/>
                        </a:spcBef>
                        <a:spcAft>
                          <a:spcPts val="0"/>
                        </a:spcAft>
                      </a:pPr>
                      <a:r>
                        <a:rPr lang="en-US" sz="1400" b="1" dirty="0">
                          <a:effectLst/>
                        </a:rPr>
                        <a:t>Step</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lgn="ctr">
                        <a:spcBef>
                          <a:spcPts val="0"/>
                        </a:spcBef>
                        <a:spcAft>
                          <a:spcPts val="0"/>
                        </a:spcAft>
                      </a:pPr>
                      <a:r>
                        <a:rPr lang="en-US" sz="1400" b="1" dirty="0">
                          <a:effectLst/>
                        </a:rPr>
                        <a:t>Procedure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797462095"/>
                  </a:ext>
                </a:extLst>
              </a:tr>
              <a:tr h="0">
                <a:tc>
                  <a:txBody>
                    <a:bodyPr/>
                    <a:lstStyle/>
                    <a:p>
                      <a:pPr marL="0" marR="0" algn="ctr">
                        <a:spcBef>
                          <a:spcPts val="0"/>
                        </a:spcBef>
                        <a:spcAft>
                          <a:spcPts val="0"/>
                        </a:spcAft>
                      </a:pPr>
                      <a:r>
                        <a:rPr lang="en-US" sz="1400">
                          <a:effectLst/>
                        </a:rPr>
                        <a:t>1</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Calculate total capital after investment.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2437226082"/>
                  </a:ext>
                </a:extLst>
              </a:tr>
              <a:tr h="0">
                <a:tc>
                  <a:txBody>
                    <a:bodyPr/>
                    <a:lstStyle/>
                    <a:p>
                      <a:pPr marL="0" marR="0" algn="ctr">
                        <a:spcBef>
                          <a:spcPts val="0"/>
                        </a:spcBef>
                        <a:spcAft>
                          <a:spcPts val="0"/>
                        </a:spcAft>
                      </a:pPr>
                      <a:r>
                        <a:rPr lang="en-US" sz="1400">
                          <a:effectLst/>
                        </a:rPr>
                        <a:t>2</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Calculate the new partner’s share of the total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3312556916"/>
                  </a:ext>
                </a:extLst>
              </a:tr>
              <a:tr h="0">
                <a:tc>
                  <a:txBody>
                    <a:bodyPr/>
                    <a:lstStyle/>
                    <a:p>
                      <a:pPr marL="0" marR="0" algn="ctr">
                        <a:spcBef>
                          <a:spcPts val="0"/>
                        </a:spcBef>
                        <a:spcAft>
                          <a:spcPts val="0"/>
                        </a:spcAft>
                      </a:pPr>
                      <a:r>
                        <a:rPr lang="en-US" sz="1400">
                          <a:effectLst/>
                        </a:rPr>
                        <a:t>3</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Enter the new partner’s investment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1312322432"/>
                  </a:ext>
                </a:extLst>
              </a:tr>
              <a:tr h="0">
                <a:tc>
                  <a:txBody>
                    <a:bodyPr/>
                    <a:lstStyle/>
                    <a:p>
                      <a:pPr marL="0" marR="0" algn="ctr">
                        <a:spcBef>
                          <a:spcPts val="0"/>
                        </a:spcBef>
                        <a:spcAft>
                          <a:spcPts val="0"/>
                        </a:spcAft>
                      </a:pPr>
                      <a:r>
                        <a:rPr lang="en-US" sz="1400">
                          <a:effectLst/>
                        </a:rPr>
                        <a:t>4</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gridSpan="2">
                  <a:txBody>
                    <a:bodyPr/>
                    <a:lstStyle/>
                    <a:p>
                      <a:pPr marL="0" marR="0">
                        <a:spcBef>
                          <a:spcPts val="0"/>
                        </a:spcBef>
                        <a:spcAft>
                          <a:spcPts val="0"/>
                        </a:spcAft>
                      </a:pPr>
                      <a:r>
                        <a:rPr lang="en-US" sz="1400" dirty="0">
                          <a:effectLst/>
                        </a:rPr>
                        <a:t>Subtract line 3 from line 2.</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21022404"/>
                  </a:ext>
                </a:extLst>
              </a:tr>
              <a:tr h="26035">
                <a:tc rowSpan="4">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IF </a:t>
                      </a:r>
                      <a:r>
                        <a:rPr lang="en-US" sz="1400" dirty="0">
                          <a:effectLst/>
                        </a:rPr>
                        <a:t>the difference is...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THEN</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25980424"/>
                  </a:ext>
                </a:extLst>
              </a:tr>
              <a:tr h="0">
                <a:tc vMerge="1">
                  <a:txBody>
                    <a:bodyPr/>
                    <a:lstStyle/>
                    <a:p>
                      <a:endParaRPr lang="en-US"/>
                    </a:p>
                  </a:txBody>
                  <a:tcPr/>
                </a:tc>
                <a:tc>
                  <a:txBody>
                    <a:bodyPr/>
                    <a:lstStyle/>
                    <a:p>
                      <a:pPr marL="0" marR="0">
                        <a:spcBef>
                          <a:spcPts val="0"/>
                        </a:spcBef>
                        <a:spcAft>
                          <a:spcPts val="0"/>
                        </a:spcAft>
                      </a:pPr>
                      <a:r>
                        <a:rPr lang="en-US" sz="1400" dirty="0">
                          <a:effectLst/>
                        </a:rPr>
                        <a:t>Zero</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No bonus to any partner.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207945141"/>
                  </a:ext>
                </a:extLst>
              </a:tr>
              <a:tr h="0">
                <a:tc vMerge="1">
                  <a:txBody>
                    <a:bodyPr/>
                    <a:lstStyle/>
                    <a:p>
                      <a:endParaRPr lang="en-US"/>
                    </a:p>
                  </a:txBody>
                  <a:tcPr/>
                </a:tc>
                <a:tc>
                  <a:txBody>
                    <a:bodyPr/>
                    <a:lstStyle/>
                    <a:p>
                      <a:pPr marL="0" marR="0">
                        <a:spcBef>
                          <a:spcPts val="0"/>
                        </a:spcBef>
                        <a:spcAft>
                          <a:spcPts val="0"/>
                        </a:spcAft>
                      </a:pPr>
                      <a:r>
                        <a:rPr lang="en-US" sz="1400">
                          <a:effectLst/>
                        </a:rPr>
                        <a:t>Positive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bonus from old partners to new partner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94549487"/>
                  </a:ext>
                </a:extLst>
              </a:tr>
              <a:tr h="0">
                <a:tc vMerge="1">
                  <a:txBody>
                    <a:bodyPr/>
                    <a:lstStyle/>
                    <a:p>
                      <a:endParaRPr lang="en-US"/>
                    </a:p>
                  </a:txBody>
                  <a:tcPr/>
                </a:tc>
                <a:tc>
                  <a:txBody>
                    <a:bodyPr/>
                    <a:lstStyle/>
                    <a:p>
                      <a:pPr marL="0" marR="0">
                        <a:spcBef>
                          <a:spcPts val="0"/>
                        </a:spcBef>
                        <a:spcAft>
                          <a:spcPts val="0"/>
                        </a:spcAft>
                      </a:pPr>
                      <a:r>
                        <a:rPr lang="en-US" sz="1400" dirty="0">
                          <a:effectLst/>
                        </a:rPr>
                        <a:t>Negative</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bonus from new partner to old partners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67922571"/>
                  </a:ext>
                </a:extLst>
              </a:tr>
            </a:tbl>
          </a:graphicData>
        </a:graphic>
      </p:graphicFrame>
    </p:spTree>
    <p:extLst>
      <p:ext uri="{BB962C8B-B14F-4D97-AF65-F5344CB8AC3E}">
        <p14:creationId xmlns:p14="http://schemas.microsoft.com/office/powerpoint/2010/main" val="11087893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300873" y="364402"/>
            <a:ext cx="818846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By Investing in a Partnership, continued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6553" y="1148560"/>
            <a:ext cx="11647918" cy="1200329"/>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The capital account balances of the RST partnership are R: $180,000; S:</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$120,000, and T: $ 100,000, for a total of $400,000.  They share profits and losses in a ratio of 4:4:2 (4/10, 4/10, 2/10). On March 9, new partner Z is admitted for a $100,000 cash investment for a 20% capital and profit and loss interest in the partnership.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850076882"/>
              </p:ext>
            </p:extLst>
          </p:nvPr>
        </p:nvGraphicFramePr>
        <p:xfrm>
          <a:off x="3016665" y="2432379"/>
          <a:ext cx="5839199" cy="1280160"/>
        </p:xfrm>
        <a:graphic>
          <a:graphicData uri="http://schemas.openxmlformats.org/drawingml/2006/table">
            <a:tbl>
              <a:tblPr firstRow="1" firstCol="1" bandRow="1">
                <a:tableStyleId>{5940675A-B579-460E-94D1-54222C63F5DA}</a:tableStyleId>
              </a:tblPr>
              <a:tblGrid>
                <a:gridCol w="475218">
                  <a:extLst>
                    <a:ext uri="{9D8B030D-6E8A-4147-A177-3AD203B41FA5}">
                      <a16:colId xmlns:a16="http://schemas.microsoft.com/office/drawing/2014/main" val="137888970"/>
                    </a:ext>
                  </a:extLst>
                </a:gridCol>
                <a:gridCol w="5363981">
                  <a:extLst>
                    <a:ext uri="{9D8B030D-6E8A-4147-A177-3AD203B41FA5}">
                      <a16:colId xmlns:a16="http://schemas.microsoft.com/office/drawing/2014/main" val="680854368"/>
                    </a:ext>
                  </a:extLst>
                </a:gridCol>
              </a:tblGrid>
              <a:tr h="0">
                <a:tc>
                  <a:txBody>
                    <a:bodyPr/>
                    <a:lstStyle/>
                    <a:p>
                      <a:pPr marL="0" marR="0" algn="ctr">
                        <a:spcBef>
                          <a:spcPts val="0"/>
                        </a:spcBef>
                        <a:spcAft>
                          <a:spcPts val="0"/>
                        </a:spcAft>
                      </a:pPr>
                      <a:r>
                        <a:rPr lang="en-US" sz="1400" b="1" dirty="0">
                          <a:effectLst/>
                        </a:rPr>
                        <a:t>Step</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Procedure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95766452"/>
                  </a:ext>
                </a:extLst>
              </a:tr>
              <a:tr h="0">
                <a:tc>
                  <a:txBody>
                    <a:bodyPr/>
                    <a:lstStyle/>
                    <a:p>
                      <a:pPr marL="0" marR="0" algn="ctr">
                        <a:spcBef>
                          <a:spcPts val="0"/>
                        </a:spcBef>
                        <a:spcAft>
                          <a:spcPts val="0"/>
                        </a:spcAft>
                      </a:pPr>
                      <a:r>
                        <a:rPr lang="en-US" sz="1400" dirty="0">
                          <a:effectLst/>
                        </a:rPr>
                        <a:t>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Total capital after investment: $400,000 + $100,000 = $500,000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03574038"/>
                  </a:ext>
                </a:extLst>
              </a:tr>
              <a:tr h="0">
                <a:tc>
                  <a:txBody>
                    <a:bodyPr/>
                    <a:lstStyle/>
                    <a:p>
                      <a:pPr marL="0" marR="0" algn="ctr">
                        <a:spcBef>
                          <a:spcPts val="0"/>
                        </a:spcBef>
                        <a:spcAft>
                          <a:spcPts val="0"/>
                        </a:spcAft>
                      </a:pPr>
                      <a:r>
                        <a:rPr lang="en-US" sz="1400">
                          <a:effectLst/>
                        </a:rPr>
                        <a:t>2</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New partner’s capital: $500,000 x .20 = $100,000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289703367"/>
                  </a:ext>
                </a:extLst>
              </a:tr>
              <a:tr h="0">
                <a:tc>
                  <a:txBody>
                    <a:bodyPr/>
                    <a:lstStyle/>
                    <a:p>
                      <a:pPr marL="0" marR="0" algn="ctr">
                        <a:spcBef>
                          <a:spcPts val="0"/>
                        </a:spcBef>
                        <a:spcAft>
                          <a:spcPts val="0"/>
                        </a:spcAft>
                      </a:pPr>
                      <a:r>
                        <a:rPr lang="en-US" sz="1400">
                          <a:effectLst/>
                        </a:rPr>
                        <a:t>3</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New partner investment: $100,000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867187"/>
                  </a:ext>
                </a:extLst>
              </a:tr>
              <a:tr h="0">
                <a:tc>
                  <a:txBody>
                    <a:bodyPr/>
                    <a:lstStyle/>
                    <a:p>
                      <a:pPr marL="0" marR="0" algn="ctr">
                        <a:spcBef>
                          <a:spcPts val="0"/>
                        </a:spcBef>
                        <a:spcAft>
                          <a:spcPts val="0"/>
                        </a:spcAft>
                      </a:pPr>
                      <a:r>
                        <a:rPr lang="en-US" sz="1400">
                          <a:effectLst/>
                        </a:rPr>
                        <a:t>4</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Line 2 $100,000 – Line 3 $100,000 = 0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7339627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No bonus to any partner.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16878184"/>
                  </a:ext>
                </a:extLst>
              </a:tr>
            </a:tbl>
          </a:graphicData>
        </a:graphic>
      </p:graphicFrame>
      <p:sp>
        <p:nvSpPr>
          <p:cNvPr id="7" name="Rectangle 6"/>
          <p:cNvSpPr/>
          <p:nvPr/>
        </p:nvSpPr>
        <p:spPr>
          <a:xfrm>
            <a:off x="196553" y="3611804"/>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1612811294"/>
              </p:ext>
            </p:extLst>
          </p:nvPr>
        </p:nvGraphicFramePr>
        <p:xfrm>
          <a:off x="3771544" y="4157313"/>
          <a:ext cx="4648912" cy="426720"/>
        </p:xfrm>
        <a:graphic>
          <a:graphicData uri="http://schemas.openxmlformats.org/drawingml/2006/table">
            <a:tbl>
              <a:tblPr firstRow="1" firstCol="1" bandRow="1">
                <a:tableStyleId>{5940675A-B579-460E-94D1-54222C63F5DA}</a:tableStyleId>
              </a:tblPr>
              <a:tblGrid>
                <a:gridCol w="563505">
                  <a:extLst>
                    <a:ext uri="{9D8B030D-6E8A-4147-A177-3AD203B41FA5}">
                      <a16:colId xmlns:a16="http://schemas.microsoft.com/office/drawing/2014/main" val="4154802155"/>
                    </a:ext>
                  </a:extLst>
                </a:gridCol>
                <a:gridCol w="2535771">
                  <a:extLst>
                    <a:ext uri="{9D8B030D-6E8A-4147-A177-3AD203B41FA5}">
                      <a16:colId xmlns:a16="http://schemas.microsoft.com/office/drawing/2014/main" val="2830580008"/>
                    </a:ext>
                  </a:extLst>
                </a:gridCol>
                <a:gridCol w="774818">
                  <a:extLst>
                    <a:ext uri="{9D8B030D-6E8A-4147-A177-3AD203B41FA5}">
                      <a16:colId xmlns:a16="http://schemas.microsoft.com/office/drawing/2014/main" val="2224725668"/>
                    </a:ext>
                  </a:extLst>
                </a:gridCol>
                <a:gridCol w="774818">
                  <a:extLst>
                    <a:ext uri="{9D8B030D-6E8A-4147-A177-3AD203B41FA5}">
                      <a16:colId xmlns:a16="http://schemas.microsoft.com/office/drawing/2014/main" val="2856292110"/>
                    </a:ext>
                  </a:extLst>
                </a:gridCol>
              </a:tblGrid>
              <a:tr h="0">
                <a:tc>
                  <a:txBody>
                    <a:bodyPr/>
                    <a:lstStyle/>
                    <a:p>
                      <a:pPr marL="0" marR="0" algn="ctr">
                        <a:spcBef>
                          <a:spcPts val="0"/>
                        </a:spcBef>
                        <a:spcAft>
                          <a:spcPts val="0"/>
                        </a:spcAft>
                      </a:pPr>
                      <a:r>
                        <a:rPr lang="en-US" sz="1400">
                          <a:effectLst/>
                        </a:rPr>
                        <a:t>3/9</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96830421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25854487"/>
                  </a:ext>
                </a:extLst>
              </a:tr>
            </a:tbl>
          </a:graphicData>
        </a:graphic>
      </p:graphicFrame>
      <p:sp>
        <p:nvSpPr>
          <p:cNvPr id="9" name="Rectangle 8"/>
          <p:cNvSpPr/>
          <p:nvPr/>
        </p:nvSpPr>
        <p:spPr>
          <a:xfrm>
            <a:off x="196553" y="4760209"/>
            <a:ext cx="8460337"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New profit and loss percentages: </a:t>
            </a:r>
            <a:r>
              <a:rPr lang="en-US" dirty="0">
                <a:latin typeface="Times" panose="02020603050405020304" pitchFamily="18" charset="0"/>
                <a:ea typeface="MS Mincho"/>
                <a:cs typeface="Times New Roman" panose="02020603050405020304" pitchFamily="18" charset="0"/>
              </a:rPr>
              <a:t>(20% to new partner; 80% allocated to old partners)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715687959"/>
              </p:ext>
            </p:extLst>
          </p:nvPr>
        </p:nvGraphicFramePr>
        <p:xfrm>
          <a:off x="3208732" y="5592753"/>
          <a:ext cx="5623560" cy="436178"/>
        </p:xfrm>
        <a:graphic>
          <a:graphicData uri="http://schemas.openxmlformats.org/drawingml/2006/table">
            <a:tbl>
              <a:tblPr firstRow="1" firstCol="1" bandRow="1">
                <a:tableStyleId>{5940675A-B579-460E-94D1-54222C63F5DA}</a:tableStyleId>
              </a:tblPr>
              <a:tblGrid>
                <a:gridCol w="2811780">
                  <a:extLst>
                    <a:ext uri="{9D8B030D-6E8A-4147-A177-3AD203B41FA5}">
                      <a16:colId xmlns:a16="http://schemas.microsoft.com/office/drawing/2014/main" val="99140186"/>
                    </a:ext>
                  </a:extLst>
                </a:gridCol>
                <a:gridCol w="2811780">
                  <a:extLst>
                    <a:ext uri="{9D8B030D-6E8A-4147-A177-3AD203B41FA5}">
                      <a16:colId xmlns:a16="http://schemas.microsoft.com/office/drawing/2014/main" val="1611089342"/>
                    </a:ext>
                  </a:extLst>
                </a:gridCol>
              </a:tblGrid>
              <a:tr h="222818">
                <a:tc>
                  <a:txBody>
                    <a:bodyPr/>
                    <a:lstStyle/>
                    <a:p>
                      <a:pPr marL="0" marR="0">
                        <a:spcBef>
                          <a:spcPts val="0"/>
                        </a:spcBef>
                        <a:spcAft>
                          <a:spcPts val="0"/>
                        </a:spcAft>
                      </a:pPr>
                      <a:r>
                        <a:rPr lang="en-US" sz="1400" b="1" dirty="0">
                          <a:effectLst/>
                        </a:rPr>
                        <a:t>R</a:t>
                      </a:r>
                      <a:r>
                        <a:rPr lang="en-US" sz="1400" dirty="0">
                          <a:effectLst/>
                        </a:rPr>
                        <a:t>: .4 X.8 = .32 X 100 = 32%</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S</a:t>
                      </a:r>
                      <a:r>
                        <a:rPr lang="en-US" sz="1400" dirty="0">
                          <a:effectLst/>
                        </a:rPr>
                        <a:t>: .4 X.8 = .32 X 100 = 32%</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54418196"/>
                  </a:ext>
                </a:extLst>
              </a:tr>
              <a:tr h="0">
                <a:tc>
                  <a:txBody>
                    <a:bodyPr/>
                    <a:lstStyle/>
                    <a:p>
                      <a:pPr marL="0" marR="0">
                        <a:spcBef>
                          <a:spcPts val="0"/>
                        </a:spcBef>
                        <a:spcAft>
                          <a:spcPts val="0"/>
                        </a:spcAft>
                      </a:pPr>
                      <a:r>
                        <a:rPr lang="en-US" sz="1400" b="1" dirty="0">
                          <a:effectLst/>
                        </a:rPr>
                        <a:t>T</a:t>
                      </a:r>
                      <a:r>
                        <a:rPr lang="en-US" sz="1400" dirty="0">
                          <a:effectLst/>
                        </a:rPr>
                        <a:t>: .2 X.8 = .16 X 100 = 16%</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Z</a:t>
                      </a:r>
                      <a:r>
                        <a:rPr lang="en-US" sz="1400" dirty="0">
                          <a:effectLst/>
                        </a:rPr>
                        <a:t>: 20%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026294359"/>
                  </a:ext>
                </a:extLst>
              </a:tr>
            </a:tbl>
          </a:graphicData>
        </a:graphic>
      </p:graphicFrame>
    </p:spTree>
    <p:extLst>
      <p:ext uri="{BB962C8B-B14F-4D97-AF65-F5344CB8AC3E}">
        <p14:creationId xmlns:p14="http://schemas.microsoft.com/office/powerpoint/2010/main" val="585030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155594" y="159303"/>
            <a:ext cx="818846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By Investing in a Partnership, continued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84859" y="822053"/>
            <a:ext cx="11929929" cy="1200329"/>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The capital account balances of the RST partnership are R: $180,000; S: $120,000, and T: $ 100,000, for a total of $400,000.  They share profits and losses in a ratio of 4:4:2 (4/10, 4/10, 2/10). On March 9, new partner Z is admitted for a $100,000 cash investment for a </a:t>
            </a:r>
            <a:r>
              <a:rPr lang="en-US" b="1" dirty="0">
                <a:latin typeface="Times" panose="02020603050405020304" pitchFamily="18" charset="0"/>
                <a:ea typeface="MS Mincho"/>
                <a:cs typeface="Times New Roman" panose="02020603050405020304" pitchFamily="18" charset="0"/>
              </a:rPr>
              <a:t>25%</a:t>
            </a:r>
            <a:r>
              <a:rPr lang="en-US" dirty="0">
                <a:latin typeface="Times" panose="02020603050405020304" pitchFamily="18" charset="0"/>
                <a:ea typeface="MS Mincho"/>
                <a:cs typeface="Times New Roman" panose="02020603050405020304" pitchFamily="18" charset="0"/>
              </a:rPr>
              <a:t> capital and profit and loss interest in the partnership.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338364661"/>
              </p:ext>
            </p:extLst>
          </p:nvPr>
        </p:nvGraphicFramePr>
        <p:xfrm>
          <a:off x="3210583" y="2022382"/>
          <a:ext cx="5770833" cy="1280160"/>
        </p:xfrm>
        <a:graphic>
          <a:graphicData uri="http://schemas.openxmlformats.org/drawingml/2006/table">
            <a:tbl>
              <a:tblPr firstRow="1" firstCol="1" bandRow="1">
                <a:tableStyleId>{5940675A-B579-460E-94D1-54222C63F5DA}</a:tableStyleId>
              </a:tblPr>
              <a:tblGrid>
                <a:gridCol w="469654">
                  <a:extLst>
                    <a:ext uri="{9D8B030D-6E8A-4147-A177-3AD203B41FA5}">
                      <a16:colId xmlns:a16="http://schemas.microsoft.com/office/drawing/2014/main" val="3145648599"/>
                    </a:ext>
                  </a:extLst>
                </a:gridCol>
                <a:gridCol w="5301179">
                  <a:extLst>
                    <a:ext uri="{9D8B030D-6E8A-4147-A177-3AD203B41FA5}">
                      <a16:colId xmlns:a16="http://schemas.microsoft.com/office/drawing/2014/main" val="374810149"/>
                    </a:ext>
                  </a:extLst>
                </a:gridCol>
              </a:tblGrid>
              <a:tr h="0">
                <a:tc>
                  <a:txBody>
                    <a:bodyPr/>
                    <a:lstStyle/>
                    <a:p>
                      <a:pPr marL="0" marR="0" algn="ctr">
                        <a:spcBef>
                          <a:spcPts val="0"/>
                        </a:spcBef>
                        <a:spcAft>
                          <a:spcPts val="0"/>
                        </a:spcAft>
                      </a:pPr>
                      <a:r>
                        <a:rPr lang="en-US" sz="1400" b="1">
                          <a:effectLst/>
                        </a:rPr>
                        <a:t>Step</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Procedure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33418083"/>
                  </a:ext>
                </a:extLst>
              </a:tr>
              <a:tr h="0">
                <a:tc>
                  <a:txBody>
                    <a:bodyPr/>
                    <a:lstStyle/>
                    <a:p>
                      <a:pPr marL="0" marR="0" algn="ctr">
                        <a:spcBef>
                          <a:spcPts val="0"/>
                        </a:spcBef>
                        <a:spcAft>
                          <a:spcPts val="0"/>
                        </a:spcAft>
                      </a:pPr>
                      <a:r>
                        <a:rPr lang="en-US" sz="1400">
                          <a:effectLst/>
                        </a:rPr>
                        <a:t>1</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capital after investment: $400,000 + $100,000 = $500,000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31246466"/>
                  </a:ext>
                </a:extLst>
              </a:tr>
              <a:tr h="0">
                <a:tc>
                  <a:txBody>
                    <a:bodyPr/>
                    <a:lstStyle/>
                    <a:p>
                      <a:pPr marL="0" marR="0" algn="ctr">
                        <a:spcBef>
                          <a:spcPts val="0"/>
                        </a:spcBef>
                        <a:spcAft>
                          <a:spcPts val="0"/>
                        </a:spcAft>
                      </a:pPr>
                      <a:r>
                        <a:rPr lang="en-US" sz="1400">
                          <a:effectLst/>
                        </a:rPr>
                        <a:t>2</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New partner’s capital: $500,000 x .25 = $125,000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736162224"/>
                  </a:ext>
                </a:extLst>
              </a:tr>
              <a:tr h="0">
                <a:tc>
                  <a:txBody>
                    <a:bodyPr/>
                    <a:lstStyle/>
                    <a:p>
                      <a:pPr marL="0" marR="0" algn="ctr">
                        <a:spcBef>
                          <a:spcPts val="0"/>
                        </a:spcBef>
                        <a:spcAft>
                          <a:spcPts val="0"/>
                        </a:spcAft>
                      </a:pPr>
                      <a:r>
                        <a:rPr lang="en-US" sz="1400">
                          <a:effectLst/>
                        </a:rPr>
                        <a:t>3</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New partner investment: $100,000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454657431"/>
                  </a:ext>
                </a:extLst>
              </a:tr>
              <a:tr h="0">
                <a:tc>
                  <a:txBody>
                    <a:bodyPr/>
                    <a:lstStyle/>
                    <a:p>
                      <a:pPr marL="0" marR="0" algn="ctr">
                        <a:spcBef>
                          <a:spcPts val="0"/>
                        </a:spcBef>
                        <a:spcAft>
                          <a:spcPts val="0"/>
                        </a:spcAft>
                      </a:pPr>
                      <a:r>
                        <a:rPr lang="en-US" sz="1400">
                          <a:effectLst/>
                        </a:rPr>
                        <a:t>4</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Line 2 $125,000 – Line 3 $100,000 = $25,000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3832628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bonus from old partners to new partner.</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0016680"/>
                  </a:ext>
                </a:extLst>
              </a:tr>
            </a:tbl>
          </a:graphicData>
        </a:graphic>
      </p:graphicFrame>
      <p:sp>
        <p:nvSpPr>
          <p:cNvPr id="6" name="Rectangle 5"/>
          <p:cNvSpPr/>
          <p:nvPr/>
        </p:nvSpPr>
        <p:spPr>
          <a:xfrm>
            <a:off x="434716" y="3286397"/>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74857119"/>
              </p:ext>
            </p:extLst>
          </p:nvPr>
        </p:nvGraphicFramePr>
        <p:xfrm>
          <a:off x="3210583" y="3582194"/>
          <a:ext cx="4371317" cy="1066800"/>
        </p:xfrm>
        <a:graphic>
          <a:graphicData uri="http://schemas.openxmlformats.org/drawingml/2006/table">
            <a:tbl>
              <a:tblPr firstRow="1" firstCol="1" bandRow="1">
                <a:tableStyleId>{5940675A-B579-460E-94D1-54222C63F5DA}</a:tableStyleId>
              </a:tblPr>
              <a:tblGrid>
                <a:gridCol w="672510">
                  <a:extLst>
                    <a:ext uri="{9D8B030D-6E8A-4147-A177-3AD203B41FA5}">
                      <a16:colId xmlns:a16="http://schemas.microsoft.com/office/drawing/2014/main" val="1627292172"/>
                    </a:ext>
                  </a:extLst>
                </a:gridCol>
                <a:gridCol w="1849403">
                  <a:extLst>
                    <a:ext uri="{9D8B030D-6E8A-4147-A177-3AD203B41FA5}">
                      <a16:colId xmlns:a16="http://schemas.microsoft.com/office/drawing/2014/main" val="659803878"/>
                    </a:ext>
                  </a:extLst>
                </a:gridCol>
                <a:gridCol w="924702">
                  <a:extLst>
                    <a:ext uri="{9D8B030D-6E8A-4147-A177-3AD203B41FA5}">
                      <a16:colId xmlns:a16="http://schemas.microsoft.com/office/drawing/2014/main" val="4030905741"/>
                    </a:ext>
                  </a:extLst>
                </a:gridCol>
                <a:gridCol w="924702">
                  <a:extLst>
                    <a:ext uri="{9D8B030D-6E8A-4147-A177-3AD203B41FA5}">
                      <a16:colId xmlns:a16="http://schemas.microsoft.com/office/drawing/2014/main" val="4263189681"/>
                    </a:ext>
                  </a:extLst>
                </a:gridCol>
              </a:tblGrid>
              <a:tr h="0">
                <a:tc>
                  <a:txBody>
                    <a:bodyPr/>
                    <a:lstStyle/>
                    <a:p>
                      <a:pPr marL="0" marR="0" algn="ctr">
                        <a:spcBef>
                          <a:spcPts val="0"/>
                        </a:spcBef>
                        <a:spcAft>
                          <a:spcPts val="0"/>
                        </a:spcAft>
                      </a:pPr>
                      <a:r>
                        <a:rPr lang="en-US" sz="1400">
                          <a:effectLst/>
                        </a:rPr>
                        <a:t>3/9</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6707759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R,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0769256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19128935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T,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23705600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37013762"/>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983110464"/>
              </p:ext>
            </p:extLst>
          </p:nvPr>
        </p:nvGraphicFramePr>
        <p:xfrm>
          <a:off x="7581900" y="3795554"/>
          <a:ext cx="2152294" cy="640080"/>
        </p:xfrm>
        <a:graphic>
          <a:graphicData uri="http://schemas.openxmlformats.org/drawingml/2006/table">
            <a:tbl>
              <a:tblPr firstRow="1" firstCol="1" bandRow="1">
                <a:tableStyleId>{2D5ABB26-0587-4C30-8999-92F81FD0307C}</a:tableStyleId>
              </a:tblPr>
              <a:tblGrid>
                <a:gridCol w="2152294">
                  <a:extLst>
                    <a:ext uri="{9D8B030D-6E8A-4147-A177-3AD203B41FA5}">
                      <a16:colId xmlns:a16="http://schemas.microsoft.com/office/drawing/2014/main" val="667555578"/>
                    </a:ext>
                  </a:extLst>
                </a:gridCol>
              </a:tblGrid>
              <a:tr h="0">
                <a:tc>
                  <a:txBody>
                    <a:bodyPr/>
                    <a:lstStyle/>
                    <a:p>
                      <a:pPr marL="0" marR="0">
                        <a:spcBef>
                          <a:spcPts val="0"/>
                        </a:spcBef>
                        <a:spcAft>
                          <a:spcPts val="0"/>
                        </a:spcAft>
                      </a:pPr>
                      <a:r>
                        <a:rPr lang="en-US" sz="1400" dirty="0">
                          <a:effectLst/>
                        </a:rPr>
                        <a:t>(.4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36010155"/>
                  </a:ext>
                </a:extLst>
              </a:tr>
              <a:tr h="0">
                <a:tc>
                  <a:txBody>
                    <a:bodyPr/>
                    <a:lstStyle/>
                    <a:p>
                      <a:pPr marL="0" marR="0">
                        <a:spcBef>
                          <a:spcPts val="0"/>
                        </a:spcBef>
                        <a:spcAft>
                          <a:spcPts val="0"/>
                        </a:spcAft>
                      </a:pPr>
                      <a:r>
                        <a:rPr lang="en-US" sz="1400">
                          <a:effectLst/>
                        </a:rPr>
                        <a:t>(.4 X $25,000)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171645511"/>
                  </a:ext>
                </a:extLst>
              </a:tr>
              <a:tr h="0">
                <a:tc>
                  <a:txBody>
                    <a:bodyPr/>
                    <a:lstStyle/>
                    <a:p>
                      <a:pPr marL="0" marR="0">
                        <a:spcBef>
                          <a:spcPts val="0"/>
                        </a:spcBef>
                        <a:spcAft>
                          <a:spcPts val="0"/>
                        </a:spcAft>
                      </a:pPr>
                      <a:r>
                        <a:rPr lang="en-US" sz="1400" dirty="0">
                          <a:effectLst/>
                        </a:rPr>
                        <a:t>(.2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77178462"/>
                  </a:ext>
                </a:extLst>
              </a:tr>
            </a:tbl>
          </a:graphicData>
        </a:graphic>
      </p:graphicFrame>
      <p:sp>
        <p:nvSpPr>
          <p:cNvPr id="9" name="Rectangle 8"/>
          <p:cNvSpPr/>
          <p:nvPr/>
        </p:nvSpPr>
        <p:spPr>
          <a:xfrm>
            <a:off x="434716" y="4749660"/>
            <a:ext cx="10341531"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New profit and loss percentages: </a:t>
            </a:r>
            <a:r>
              <a:rPr lang="en-US" dirty="0">
                <a:latin typeface="Times" panose="02020603050405020304" pitchFamily="18" charset="0"/>
                <a:ea typeface="MS Mincho"/>
                <a:cs typeface="Times New Roman" panose="02020603050405020304" pitchFamily="18" charset="0"/>
              </a:rPr>
              <a:t>(25% to new partner; 75% allocated to old partners)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2512648523"/>
              </p:ext>
            </p:extLst>
          </p:nvPr>
        </p:nvGraphicFramePr>
        <p:xfrm>
          <a:off x="3438043" y="5508441"/>
          <a:ext cx="5623560" cy="426720"/>
        </p:xfrm>
        <a:graphic>
          <a:graphicData uri="http://schemas.openxmlformats.org/drawingml/2006/table">
            <a:tbl>
              <a:tblPr firstRow="1" firstCol="1" bandRow="1">
                <a:tableStyleId>{5940675A-B579-460E-94D1-54222C63F5DA}</a:tableStyleId>
              </a:tblPr>
              <a:tblGrid>
                <a:gridCol w="2811780">
                  <a:extLst>
                    <a:ext uri="{9D8B030D-6E8A-4147-A177-3AD203B41FA5}">
                      <a16:colId xmlns:a16="http://schemas.microsoft.com/office/drawing/2014/main" val="104063358"/>
                    </a:ext>
                  </a:extLst>
                </a:gridCol>
                <a:gridCol w="2811780">
                  <a:extLst>
                    <a:ext uri="{9D8B030D-6E8A-4147-A177-3AD203B41FA5}">
                      <a16:colId xmlns:a16="http://schemas.microsoft.com/office/drawing/2014/main" val="736975019"/>
                    </a:ext>
                  </a:extLst>
                </a:gridCol>
              </a:tblGrid>
              <a:tr h="0">
                <a:tc>
                  <a:txBody>
                    <a:bodyPr/>
                    <a:lstStyle/>
                    <a:p>
                      <a:pPr marL="0" marR="0">
                        <a:spcBef>
                          <a:spcPts val="0"/>
                        </a:spcBef>
                        <a:spcAft>
                          <a:spcPts val="0"/>
                        </a:spcAft>
                      </a:pPr>
                      <a:r>
                        <a:rPr lang="en-US" sz="1400" b="1" dirty="0">
                          <a:effectLst/>
                        </a:rPr>
                        <a:t>R</a:t>
                      </a:r>
                      <a:r>
                        <a:rPr lang="en-US" sz="1400" dirty="0">
                          <a:effectLst/>
                        </a:rPr>
                        <a:t>: .4 X.75 = .30 X 100 = 30%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S</a:t>
                      </a:r>
                      <a:r>
                        <a:rPr lang="en-US" sz="1400" dirty="0">
                          <a:effectLst/>
                        </a:rPr>
                        <a:t>: .4 X.75 = .30 X 100 = 30%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006315791"/>
                  </a:ext>
                </a:extLst>
              </a:tr>
              <a:tr h="0">
                <a:tc>
                  <a:txBody>
                    <a:bodyPr/>
                    <a:lstStyle/>
                    <a:p>
                      <a:pPr marL="0" marR="0">
                        <a:spcBef>
                          <a:spcPts val="0"/>
                        </a:spcBef>
                        <a:spcAft>
                          <a:spcPts val="0"/>
                        </a:spcAft>
                      </a:pPr>
                      <a:r>
                        <a:rPr lang="en-US" sz="1400" b="1" dirty="0">
                          <a:effectLst/>
                        </a:rPr>
                        <a:t>T</a:t>
                      </a:r>
                      <a:r>
                        <a:rPr lang="en-US" sz="1400" dirty="0">
                          <a:effectLst/>
                        </a:rPr>
                        <a:t>: .2 X.75 = .15 X 100 = 15%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Z</a:t>
                      </a:r>
                      <a:r>
                        <a:rPr lang="en-US" sz="1400" dirty="0">
                          <a:effectLst/>
                        </a:rPr>
                        <a:t>: 25%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4102985278"/>
                  </a:ext>
                </a:extLst>
              </a:tr>
            </a:tbl>
          </a:graphicData>
        </a:graphic>
      </p:graphicFrame>
    </p:spTree>
    <p:extLst>
      <p:ext uri="{BB962C8B-B14F-4D97-AF65-F5344CB8AC3E}">
        <p14:creationId xmlns:p14="http://schemas.microsoft.com/office/powerpoint/2010/main" val="4084131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181231" y="227668"/>
            <a:ext cx="818846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Admission By Investing in a Partnership, continued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119499" y="1037465"/>
            <a:ext cx="10639514" cy="1200329"/>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The capital account balances of the RST partnership are R: $180,000; S: $120,000, and T: $ 100,000, for a total of $400,000.  They share profits and losses in a ratio of 4:4:2 (4/10, 4/10, 2/10). On March 9, new partner Z is admitted for a $100,000 cash investment for a </a:t>
            </a:r>
            <a:r>
              <a:rPr lang="en-US" b="1" dirty="0">
                <a:latin typeface="Times" panose="02020603050405020304" pitchFamily="18" charset="0"/>
                <a:ea typeface="MS Mincho"/>
                <a:cs typeface="Times New Roman" panose="02020603050405020304" pitchFamily="18" charset="0"/>
              </a:rPr>
              <a:t>15%</a:t>
            </a:r>
            <a:r>
              <a:rPr lang="en-US" dirty="0">
                <a:latin typeface="Times" panose="02020603050405020304" pitchFamily="18" charset="0"/>
                <a:ea typeface="MS Mincho"/>
                <a:cs typeface="Times New Roman" panose="02020603050405020304" pitchFamily="18" charset="0"/>
              </a:rPr>
              <a:t> capital and profit and loss interest in the partnership.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2101738615"/>
              </p:ext>
            </p:extLst>
          </p:nvPr>
        </p:nvGraphicFramePr>
        <p:xfrm>
          <a:off x="3014028" y="2164927"/>
          <a:ext cx="6163939" cy="1280160"/>
        </p:xfrm>
        <a:graphic>
          <a:graphicData uri="http://schemas.openxmlformats.org/drawingml/2006/table">
            <a:tbl>
              <a:tblPr firstRow="1" firstCol="1" bandRow="1">
                <a:tableStyleId>{5940675A-B579-460E-94D1-54222C63F5DA}</a:tableStyleId>
              </a:tblPr>
              <a:tblGrid>
                <a:gridCol w="501646">
                  <a:extLst>
                    <a:ext uri="{9D8B030D-6E8A-4147-A177-3AD203B41FA5}">
                      <a16:colId xmlns:a16="http://schemas.microsoft.com/office/drawing/2014/main" val="2650710190"/>
                    </a:ext>
                  </a:extLst>
                </a:gridCol>
                <a:gridCol w="5662293">
                  <a:extLst>
                    <a:ext uri="{9D8B030D-6E8A-4147-A177-3AD203B41FA5}">
                      <a16:colId xmlns:a16="http://schemas.microsoft.com/office/drawing/2014/main" val="843757696"/>
                    </a:ext>
                  </a:extLst>
                </a:gridCol>
              </a:tblGrid>
              <a:tr h="0">
                <a:tc>
                  <a:txBody>
                    <a:bodyPr/>
                    <a:lstStyle/>
                    <a:p>
                      <a:pPr marL="0" marR="0" algn="ctr">
                        <a:spcBef>
                          <a:spcPts val="0"/>
                        </a:spcBef>
                        <a:spcAft>
                          <a:spcPts val="0"/>
                        </a:spcAft>
                      </a:pPr>
                      <a:r>
                        <a:rPr lang="en-US" sz="1400">
                          <a:effectLst/>
                        </a:rPr>
                        <a:t>Step</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Procedure</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69140381"/>
                  </a:ext>
                </a:extLst>
              </a:tr>
              <a:tr h="0">
                <a:tc>
                  <a:txBody>
                    <a:bodyPr/>
                    <a:lstStyle/>
                    <a:p>
                      <a:pPr marL="0" marR="0" algn="ctr">
                        <a:spcBef>
                          <a:spcPts val="0"/>
                        </a:spcBef>
                        <a:spcAft>
                          <a:spcPts val="0"/>
                        </a:spcAft>
                      </a:pPr>
                      <a:r>
                        <a:rPr lang="en-US" sz="1400">
                          <a:effectLst/>
                        </a:rPr>
                        <a:t>1</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Total capital after investment: $400,000 + $100,000 = $500,000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0596341"/>
                  </a:ext>
                </a:extLst>
              </a:tr>
              <a:tr h="0">
                <a:tc>
                  <a:txBody>
                    <a:bodyPr/>
                    <a:lstStyle/>
                    <a:p>
                      <a:pPr marL="0" marR="0" algn="ctr">
                        <a:spcBef>
                          <a:spcPts val="0"/>
                        </a:spcBef>
                        <a:spcAft>
                          <a:spcPts val="0"/>
                        </a:spcAft>
                      </a:pPr>
                      <a:r>
                        <a:rPr lang="en-US" sz="1400">
                          <a:effectLst/>
                        </a:rPr>
                        <a:t>2</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New partner’s capital: $500,000 x .15 = $75,000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74324655"/>
                  </a:ext>
                </a:extLst>
              </a:tr>
              <a:tr h="0">
                <a:tc>
                  <a:txBody>
                    <a:bodyPr/>
                    <a:lstStyle/>
                    <a:p>
                      <a:pPr marL="0" marR="0" algn="ctr">
                        <a:spcBef>
                          <a:spcPts val="0"/>
                        </a:spcBef>
                        <a:spcAft>
                          <a:spcPts val="0"/>
                        </a:spcAft>
                      </a:pPr>
                      <a:r>
                        <a:rPr lang="en-US" sz="1400">
                          <a:effectLst/>
                        </a:rPr>
                        <a:t>3</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New partner investment: $100,000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41889788"/>
                  </a:ext>
                </a:extLst>
              </a:tr>
              <a:tr h="0">
                <a:tc>
                  <a:txBody>
                    <a:bodyPr/>
                    <a:lstStyle/>
                    <a:p>
                      <a:pPr marL="0" marR="0" algn="ctr">
                        <a:spcBef>
                          <a:spcPts val="0"/>
                        </a:spcBef>
                        <a:spcAft>
                          <a:spcPts val="0"/>
                        </a:spcAft>
                      </a:pPr>
                      <a:r>
                        <a:rPr lang="en-US" sz="1400">
                          <a:effectLst/>
                        </a:rPr>
                        <a:t>4</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Line 2 $75,000 – Line 3 $100,000 = ($25,000)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26305066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A bonus from new partner to old partners.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63362207"/>
                  </a:ext>
                </a:extLst>
              </a:tr>
            </a:tbl>
          </a:graphicData>
        </a:graphic>
      </p:graphicFrame>
      <p:sp>
        <p:nvSpPr>
          <p:cNvPr id="6" name="Rectangle 5"/>
          <p:cNvSpPr/>
          <p:nvPr/>
        </p:nvSpPr>
        <p:spPr>
          <a:xfrm>
            <a:off x="1050013" y="3656992"/>
            <a:ext cx="1614545"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00818376"/>
              </p:ext>
            </p:extLst>
          </p:nvPr>
        </p:nvGraphicFramePr>
        <p:xfrm>
          <a:off x="3554889" y="3866846"/>
          <a:ext cx="5082218" cy="1066800"/>
        </p:xfrm>
        <a:graphic>
          <a:graphicData uri="http://schemas.openxmlformats.org/drawingml/2006/table">
            <a:tbl>
              <a:tblPr firstRow="1" firstCol="1" bandRow="1">
                <a:tableStyleId>{5940675A-B579-460E-94D1-54222C63F5DA}</a:tableStyleId>
              </a:tblPr>
              <a:tblGrid>
                <a:gridCol w="580825">
                  <a:extLst>
                    <a:ext uri="{9D8B030D-6E8A-4147-A177-3AD203B41FA5}">
                      <a16:colId xmlns:a16="http://schemas.microsoft.com/office/drawing/2014/main" val="3661064704"/>
                    </a:ext>
                  </a:extLst>
                </a:gridCol>
                <a:gridCol w="1597269">
                  <a:extLst>
                    <a:ext uri="{9D8B030D-6E8A-4147-A177-3AD203B41FA5}">
                      <a16:colId xmlns:a16="http://schemas.microsoft.com/office/drawing/2014/main" val="410795848"/>
                    </a:ext>
                  </a:extLst>
                </a:gridCol>
                <a:gridCol w="798634">
                  <a:extLst>
                    <a:ext uri="{9D8B030D-6E8A-4147-A177-3AD203B41FA5}">
                      <a16:colId xmlns:a16="http://schemas.microsoft.com/office/drawing/2014/main" val="2999709371"/>
                    </a:ext>
                  </a:extLst>
                </a:gridCol>
                <a:gridCol w="798634">
                  <a:extLst>
                    <a:ext uri="{9D8B030D-6E8A-4147-A177-3AD203B41FA5}">
                      <a16:colId xmlns:a16="http://schemas.microsoft.com/office/drawing/2014/main" val="3017548531"/>
                    </a:ext>
                  </a:extLst>
                </a:gridCol>
                <a:gridCol w="1306856">
                  <a:extLst>
                    <a:ext uri="{9D8B030D-6E8A-4147-A177-3AD203B41FA5}">
                      <a16:colId xmlns:a16="http://schemas.microsoft.com/office/drawing/2014/main" val="3010211499"/>
                    </a:ext>
                  </a:extLst>
                </a:gridCol>
              </a:tblGrid>
              <a:tr h="0">
                <a:tc>
                  <a:txBody>
                    <a:bodyPr/>
                    <a:lstStyle/>
                    <a:p>
                      <a:pPr marL="0" marR="0" algn="ctr">
                        <a:spcBef>
                          <a:spcPts val="0"/>
                        </a:spcBef>
                        <a:spcAft>
                          <a:spcPts val="0"/>
                        </a:spcAft>
                      </a:pPr>
                      <a:r>
                        <a:rPr lang="en-US" sz="1400" dirty="0">
                          <a:effectLst/>
                        </a:rPr>
                        <a:t>3/9</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8530098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R,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(.4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42917410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S,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(.4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58718146"/>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T,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(.2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134031567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75,000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743376978"/>
                  </a:ext>
                </a:extLst>
              </a:tr>
            </a:tbl>
          </a:graphicData>
        </a:graphic>
      </p:graphicFrame>
      <p:sp>
        <p:nvSpPr>
          <p:cNvPr id="8" name="Rectangle 7"/>
          <p:cNvSpPr/>
          <p:nvPr/>
        </p:nvSpPr>
        <p:spPr>
          <a:xfrm>
            <a:off x="1050013" y="5136645"/>
            <a:ext cx="10690789"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New profit and loss percentages: </a:t>
            </a:r>
            <a:r>
              <a:rPr lang="en-US" dirty="0">
                <a:latin typeface="Times" panose="02020603050405020304" pitchFamily="18" charset="0"/>
                <a:ea typeface="MS Mincho"/>
                <a:cs typeface="Times New Roman" panose="02020603050405020304" pitchFamily="18" charset="0"/>
              </a:rPr>
              <a:t>(15% to new partner; 85% allocated to old partners)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68258058"/>
              </p:ext>
            </p:extLst>
          </p:nvPr>
        </p:nvGraphicFramePr>
        <p:xfrm>
          <a:off x="3014028" y="5708976"/>
          <a:ext cx="5623560" cy="426720"/>
        </p:xfrm>
        <a:graphic>
          <a:graphicData uri="http://schemas.openxmlformats.org/drawingml/2006/table">
            <a:tbl>
              <a:tblPr firstRow="1" firstCol="1" bandRow="1">
                <a:tableStyleId>{5940675A-B579-460E-94D1-54222C63F5DA}</a:tableStyleId>
              </a:tblPr>
              <a:tblGrid>
                <a:gridCol w="2811780">
                  <a:extLst>
                    <a:ext uri="{9D8B030D-6E8A-4147-A177-3AD203B41FA5}">
                      <a16:colId xmlns:a16="http://schemas.microsoft.com/office/drawing/2014/main" val="111705780"/>
                    </a:ext>
                  </a:extLst>
                </a:gridCol>
                <a:gridCol w="2811780">
                  <a:extLst>
                    <a:ext uri="{9D8B030D-6E8A-4147-A177-3AD203B41FA5}">
                      <a16:colId xmlns:a16="http://schemas.microsoft.com/office/drawing/2014/main" val="1181235521"/>
                    </a:ext>
                  </a:extLst>
                </a:gridCol>
              </a:tblGrid>
              <a:tr h="0">
                <a:tc>
                  <a:txBody>
                    <a:bodyPr/>
                    <a:lstStyle/>
                    <a:p>
                      <a:pPr marL="0" marR="0">
                        <a:spcBef>
                          <a:spcPts val="0"/>
                        </a:spcBef>
                        <a:spcAft>
                          <a:spcPts val="0"/>
                        </a:spcAft>
                      </a:pPr>
                      <a:r>
                        <a:rPr lang="en-US" sz="1400" b="1" dirty="0">
                          <a:effectLst/>
                        </a:rPr>
                        <a:t>R</a:t>
                      </a:r>
                      <a:r>
                        <a:rPr lang="en-US" sz="1400" dirty="0">
                          <a:effectLst/>
                        </a:rPr>
                        <a:t>: .4 X.85 = .34 X 100 = 34%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S</a:t>
                      </a:r>
                      <a:r>
                        <a:rPr lang="en-US" sz="1400" dirty="0">
                          <a:effectLst/>
                        </a:rPr>
                        <a:t>: .4 X.85 = .34 X 100 = 34%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249535651"/>
                  </a:ext>
                </a:extLst>
              </a:tr>
              <a:tr h="0">
                <a:tc>
                  <a:txBody>
                    <a:bodyPr/>
                    <a:lstStyle/>
                    <a:p>
                      <a:pPr marL="0" marR="0">
                        <a:spcBef>
                          <a:spcPts val="0"/>
                        </a:spcBef>
                        <a:spcAft>
                          <a:spcPts val="0"/>
                        </a:spcAft>
                      </a:pPr>
                      <a:r>
                        <a:rPr lang="en-US" sz="1400" b="1" dirty="0">
                          <a:effectLst/>
                        </a:rPr>
                        <a:t>T</a:t>
                      </a:r>
                      <a:r>
                        <a:rPr lang="en-US" sz="1400" dirty="0">
                          <a:effectLst/>
                        </a:rPr>
                        <a:t>: .2 X.85 = .17 X 100 = 17%</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marL="0" marR="0">
                        <a:spcBef>
                          <a:spcPts val="0"/>
                        </a:spcBef>
                        <a:spcAft>
                          <a:spcPts val="0"/>
                        </a:spcAft>
                      </a:pPr>
                      <a:r>
                        <a:rPr lang="en-US" sz="1400" b="1" dirty="0">
                          <a:effectLst/>
                        </a:rPr>
                        <a:t>Z</a:t>
                      </a:r>
                      <a:r>
                        <a:rPr lang="en-US" sz="1400" dirty="0">
                          <a:effectLst/>
                        </a:rPr>
                        <a:t>: 15%</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551778475"/>
                  </a:ext>
                </a:extLst>
              </a:tr>
            </a:tbl>
          </a:graphicData>
        </a:graphic>
      </p:graphicFrame>
    </p:spTree>
    <p:extLst>
      <p:ext uri="{BB962C8B-B14F-4D97-AF65-F5344CB8AC3E}">
        <p14:creationId xmlns:p14="http://schemas.microsoft.com/office/powerpoint/2010/main" val="32288681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174490" y="167848"/>
            <a:ext cx="397891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Withdrawal of a Partner</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888621" y="1132660"/>
            <a:ext cx="9708022" cy="313932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When a partner withdraws from a partnership, that partner is entitled to a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share of the partnership assets.  The withdrawal process should be determined by</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partnership agreement.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Generally, the withdrawing partner expects to receive his or her share of the fair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market value of partnership assets; however, the amount can also be negotiated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between partners.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An independent appraisal is often performed to determine fair value.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0244867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33313" y="218806"/>
            <a:ext cx="564353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Withdrawal of a Partner,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593497" y="1116782"/>
            <a:ext cx="7255379"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Procedure: The typical procedure is described in the table below.</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982114494"/>
              </p:ext>
            </p:extLst>
          </p:nvPr>
        </p:nvGraphicFramePr>
        <p:xfrm>
          <a:off x="2948298" y="2073890"/>
          <a:ext cx="5813561" cy="3200400"/>
        </p:xfrm>
        <a:graphic>
          <a:graphicData uri="http://schemas.openxmlformats.org/drawingml/2006/table">
            <a:tbl>
              <a:tblPr firstRow="1" firstCol="1" bandRow="1">
                <a:tableStyleId>{5940675A-B579-460E-94D1-54222C63F5DA}</a:tableStyleId>
              </a:tblPr>
              <a:tblGrid>
                <a:gridCol w="473131">
                  <a:extLst>
                    <a:ext uri="{9D8B030D-6E8A-4147-A177-3AD203B41FA5}">
                      <a16:colId xmlns:a16="http://schemas.microsoft.com/office/drawing/2014/main" val="2945054758"/>
                    </a:ext>
                  </a:extLst>
                </a:gridCol>
                <a:gridCol w="5340430">
                  <a:extLst>
                    <a:ext uri="{9D8B030D-6E8A-4147-A177-3AD203B41FA5}">
                      <a16:colId xmlns:a16="http://schemas.microsoft.com/office/drawing/2014/main" val="2336238496"/>
                    </a:ext>
                  </a:extLst>
                </a:gridCol>
              </a:tblGrid>
              <a:tr h="0">
                <a:tc>
                  <a:txBody>
                    <a:bodyPr/>
                    <a:lstStyle/>
                    <a:p>
                      <a:pPr marL="0" marR="0" algn="ctr">
                        <a:spcBef>
                          <a:spcPts val="0"/>
                        </a:spcBef>
                        <a:spcAft>
                          <a:spcPts val="0"/>
                        </a:spcAft>
                      </a:pPr>
                      <a:r>
                        <a:rPr lang="en-US" sz="1400" b="1">
                          <a:effectLst/>
                        </a:rPr>
                        <a:t>Step</a:t>
                      </a:r>
                      <a:endParaRPr lang="en-US" sz="1400" b="1">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b="1" dirty="0">
                          <a:effectLst/>
                        </a:rPr>
                        <a:t>Procedure</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6994996"/>
                  </a:ext>
                </a:extLst>
              </a:tr>
              <a:tr h="0">
                <a:tc>
                  <a:txBody>
                    <a:bodyPr/>
                    <a:lstStyle/>
                    <a:p>
                      <a:pPr marL="0" marR="0" algn="ctr">
                        <a:spcBef>
                          <a:spcPts val="0"/>
                        </a:spcBef>
                        <a:spcAft>
                          <a:spcPts val="0"/>
                        </a:spcAft>
                      </a:pPr>
                      <a:endParaRPr lang="en-US" sz="1400" dirty="0">
                        <a:effectLst/>
                      </a:endParaRPr>
                    </a:p>
                    <a:p>
                      <a:pPr marL="0" marR="0" algn="ctr">
                        <a:spcBef>
                          <a:spcPts val="0"/>
                        </a:spcBef>
                        <a:spcAft>
                          <a:spcPts val="0"/>
                        </a:spcAft>
                      </a:pPr>
                      <a:r>
                        <a:rPr lang="en-US" sz="1400" dirty="0">
                          <a:effectLst/>
                        </a:rPr>
                        <a:t>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Appraise the fair market value of assets or negotiate capital account value</a:t>
                      </a:r>
                    </a:p>
                    <a:p>
                      <a:pPr marL="0" marR="0">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796395657"/>
                  </a:ext>
                </a:extLst>
              </a:tr>
              <a:tr h="0">
                <a:tc>
                  <a:txBody>
                    <a:bodyPr/>
                    <a:lstStyle/>
                    <a:p>
                      <a:pPr marL="0" marR="0" algn="ctr">
                        <a:spcBef>
                          <a:spcPts val="300"/>
                        </a:spcBef>
                        <a:spcAft>
                          <a:spcPts val="0"/>
                        </a:spcAft>
                      </a:pPr>
                      <a:endParaRPr lang="en-US" sz="1400" dirty="0">
                        <a:effectLst/>
                      </a:endParaRPr>
                    </a:p>
                    <a:p>
                      <a:pPr marL="0" marR="0" algn="ctr">
                        <a:spcBef>
                          <a:spcPts val="300"/>
                        </a:spcBef>
                        <a:spcAft>
                          <a:spcPts val="0"/>
                        </a:spcAft>
                      </a:pPr>
                      <a:r>
                        <a:rPr lang="en-US" sz="1400" dirty="0">
                          <a:effectLst/>
                        </a:rPr>
                        <a:t>2</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Record an adjusting entry that changes assets and capital accounts to fair market value (FMV).</a:t>
                      </a:r>
                    </a:p>
                    <a:p>
                      <a:pPr marL="0" marR="0">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316282820"/>
                  </a:ext>
                </a:extLst>
              </a:tr>
              <a:tr h="0">
                <a:tc>
                  <a:txBody>
                    <a:bodyPr/>
                    <a:lstStyle/>
                    <a:p>
                      <a:pPr marL="0" marR="0" algn="ctr">
                        <a:spcBef>
                          <a:spcPts val="0"/>
                        </a:spcBef>
                        <a:spcAft>
                          <a:spcPts val="0"/>
                        </a:spcAft>
                      </a:pPr>
                      <a:endParaRPr lang="en-US" sz="1400" dirty="0">
                        <a:effectLst/>
                      </a:endParaRPr>
                    </a:p>
                    <a:p>
                      <a:pPr marL="0" marR="0" algn="ctr">
                        <a:spcBef>
                          <a:spcPts val="0"/>
                        </a:spcBef>
                        <a:spcAft>
                          <a:spcPts val="0"/>
                        </a:spcAft>
                      </a:pPr>
                      <a:r>
                        <a:rPr lang="en-US" sz="1400" dirty="0">
                          <a:effectLst/>
                        </a:rPr>
                        <a:t>3</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Negotiate payment amounts and terms. (Cash, notes, etc.)</a:t>
                      </a:r>
                    </a:p>
                    <a:p>
                      <a:pPr marL="0" marR="0">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614057748"/>
                  </a:ext>
                </a:extLst>
              </a:tr>
              <a:tr h="0">
                <a:tc>
                  <a:txBody>
                    <a:bodyPr/>
                    <a:lstStyle/>
                    <a:p>
                      <a:pPr marL="0" marR="0" algn="ctr">
                        <a:spcBef>
                          <a:spcPts val="0"/>
                        </a:spcBef>
                        <a:spcAft>
                          <a:spcPts val="0"/>
                        </a:spcAft>
                      </a:pPr>
                      <a:endParaRPr lang="en-US" sz="1400" dirty="0">
                        <a:effectLst/>
                      </a:endParaRPr>
                    </a:p>
                    <a:p>
                      <a:pPr marL="0" marR="0" algn="ctr">
                        <a:spcBef>
                          <a:spcPts val="0"/>
                        </a:spcBef>
                        <a:spcAft>
                          <a:spcPts val="0"/>
                        </a:spcAft>
                      </a:pPr>
                      <a:r>
                        <a:rPr lang="en-US" sz="1400" dirty="0">
                          <a:effectLst/>
                        </a:rPr>
                        <a:t>4</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endParaRPr lang="en-US" sz="1400" dirty="0">
                        <a:effectLst/>
                      </a:endParaRPr>
                    </a:p>
                    <a:p>
                      <a:pPr marL="0" marR="0">
                        <a:spcBef>
                          <a:spcPts val="0"/>
                        </a:spcBef>
                        <a:spcAft>
                          <a:spcPts val="0"/>
                        </a:spcAft>
                      </a:pPr>
                      <a:r>
                        <a:rPr lang="en-US" sz="1400" dirty="0">
                          <a:effectLst/>
                        </a:rPr>
                        <a:t>Record the payment and withdrawals</a:t>
                      </a:r>
                    </a:p>
                    <a:p>
                      <a:pPr marL="0" marR="0">
                        <a:spcBef>
                          <a:spcPts val="0"/>
                        </a:spcBef>
                        <a:spcAft>
                          <a:spcPts val="0"/>
                        </a:spcAft>
                      </a:pP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80091248"/>
                  </a:ext>
                </a:extLst>
              </a:tr>
            </a:tbl>
          </a:graphicData>
        </a:graphic>
      </p:graphicFrame>
    </p:spTree>
    <p:extLst>
      <p:ext uri="{BB962C8B-B14F-4D97-AF65-F5344CB8AC3E}">
        <p14:creationId xmlns:p14="http://schemas.microsoft.com/office/powerpoint/2010/main" val="25757565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360209" y="133374"/>
            <a:ext cx="564353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Withdrawal of a Partner,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536960" y="636495"/>
            <a:ext cx="11562460" cy="584775"/>
          </a:xfrm>
          <a:prstGeom prst="rect">
            <a:avLst/>
          </a:prstGeom>
        </p:spPr>
        <p:txBody>
          <a:bodyPr wrap="square">
            <a:spAutoFit/>
          </a:bodyPr>
          <a:lstStyle/>
          <a:p>
            <a:r>
              <a:rPr lang="en-US" sz="1600" b="1" dirty="0">
                <a:latin typeface="Times" panose="02020603050405020304" pitchFamily="18" charset="0"/>
                <a:ea typeface="MS Mincho"/>
                <a:cs typeface="Times New Roman" panose="02020603050405020304" pitchFamily="18" charset="0"/>
              </a:rPr>
              <a:t>Example: </a:t>
            </a:r>
            <a:r>
              <a:rPr lang="en-US" sz="1600" dirty="0">
                <a:latin typeface="Times" panose="02020603050405020304" pitchFamily="18" charset="0"/>
                <a:ea typeface="MS Mincho"/>
                <a:cs typeface="Times New Roman" panose="02020603050405020304" pitchFamily="18" charset="0"/>
              </a:rPr>
              <a:t>The ABC partnership shares profits and losses 3:2:1.  Partner B is withdrawing from the partnership on July 12 and will receive the FMV of her capital account.  The payment will be 60% cash and 40% notes payable. The balance sheet amounts are shown below:</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983580290"/>
              </p:ext>
            </p:extLst>
          </p:nvPr>
        </p:nvGraphicFramePr>
        <p:xfrm>
          <a:off x="2259908" y="1426974"/>
          <a:ext cx="6743834" cy="2346960"/>
        </p:xfrm>
        <a:graphic>
          <a:graphicData uri="http://schemas.openxmlformats.org/drawingml/2006/table">
            <a:tbl>
              <a:tblPr firstRow="1" firstCol="1" bandRow="1">
                <a:tableStyleId>{2D5ABB26-0587-4C30-8999-92F81FD0307C}</a:tableStyleId>
              </a:tblPr>
              <a:tblGrid>
                <a:gridCol w="2538496">
                  <a:extLst>
                    <a:ext uri="{9D8B030D-6E8A-4147-A177-3AD203B41FA5}">
                      <a16:colId xmlns:a16="http://schemas.microsoft.com/office/drawing/2014/main" val="1451108968"/>
                    </a:ext>
                  </a:extLst>
                </a:gridCol>
                <a:gridCol w="917529">
                  <a:extLst>
                    <a:ext uri="{9D8B030D-6E8A-4147-A177-3AD203B41FA5}">
                      <a16:colId xmlns:a16="http://schemas.microsoft.com/office/drawing/2014/main" val="1011563290"/>
                    </a:ext>
                  </a:extLst>
                </a:gridCol>
                <a:gridCol w="917529">
                  <a:extLst>
                    <a:ext uri="{9D8B030D-6E8A-4147-A177-3AD203B41FA5}">
                      <a16:colId xmlns:a16="http://schemas.microsoft.com/office/drawing/2014/main" val="2676505126"/>
                    </a:ext>
                  </a:extLst>
                </a:gridCol>
                <a:gridCol w="1223370">
                  <a:extLst>
                    <a:ext uri="{9D8B030D-6E8A-4147-A177-3AD203B41FA5}">
                      <a16:colId xmlns:a16="http://schemas.microsoft.com/office/drawing/2014/main" val="683643253"/>
                    </a:ext>
                  </a:extLst>
                </a:gridCol>
                <a:gridCol w="1146910">
                  <a:extLst>
                    <a:ext uri="{9D8B030D-6E8A-4147-A177-3AD203B41FA5}">
                      <a16:colId xmlns:a16="http://schemas.microsoft.com/office/drawing/2014/main" val="3902096583"/>
                    </a:ext>
                  </a:extLst>
                </a:gridCol>
              </a:tblGrid>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gridSpan="2">
                  <a:txBody>
                    <a:bodyPr/>
                    <a:lstStyle/>
                    <a:p>
                      <a:pPr marL="0" marR="0" algn="ctr">
                        <a:spcBef>
                          <a:spcPts val="600"/>
                        </a:spcBef>
                        <a:spcAft>
                          <a:spcPts val="0"/>
                        </a:spcAft>
                      </a:pPr>
                      <a:r>
                        <a:rPr lang="en-US" sz="1400">
                          <a:effectLst/>
                        </a:rPr>
                        <a:t>Per Books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hMerge="1">
                  <a:txBody>
                    <a:bodyPr/>
                    <a:lstStyle/>
                    <a:p>
                      <a:endParaRPr lang="en-US"/>
                    </a:p>
                  </a:txBody>
                  <a:tcPr/>
                </a:tc>
                <a:tc>
                  <a:txBody>
                    <a:bodyPr/>
                    <a:lstStyle/>
                    <a:p>
                      <a:pPr marL="0" marR="0" algn="ctr">
                        <a:spcBef>
                          <a:spcPts val="0"/>
                        </a:spcBef>
                        <a:spcAft>
                          <a:spcPts val="0"/>
                        </a:spcAft>
                      </a:pPr>
                      <a:r>
                        <a:rPr lang="en-US" sz="1400">
                          <a:effectLst/>
                        </a:rPr>
                        <a:t>Appraised Value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T w="12700" cap="flat" cmpd="sng" algn="ctr">
                      <a:solidFill>
                        <a:schemeClr val="tx1"/>
                      </a:solidFill>
                      <a:prstDash val="solid"/>
                      <a:round/>
                      <a:headEnd type="none" w="med" len="med"/>
                      <a:tailEnd type="none" w="med" len="med"/>
                    </a:lnT>
                  </a:tcPr>
                </a:tc>
                <a:tc>
                  <a:txBody>
                    <a:bodyPr/>
                    <a:lstStyle/>
                    <a:p>
                      <a:pPr marL="0" marR="0" algn="ctr">
                        <a:spcBef>
                          <a:spcPts val="600"/>
                        </a:spcBef>
                        <a:spcAft>
                          <a:spcPts val="0"/>
                        </a:spcAft>
                      </a:pPr>
                      <a:r>
                        <a:rPr lang="en-US" sz="1400">
                          <a:effectLst/>
                        </a:rPr>
                        <a:t>Change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77986055"/>
                  </a:ext>
                </a:extLst>
              </a:tr>
              <a:tr h="0">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$125,000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ctr">
                        <a:spcBef>
                          <a:spcPts val="0"/>
                        </a:spcBef>
                        <a:spcAft>
                          <a:spcPts val="0"/>
                        </a:spcAft>
                      </a:pPr>
                      <a:r>
                        <a:rPr lang="en-US" sz="1400">
                          <a:effectLst/>
                        </a:rPr>
                        <a:t>$ -0-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23839298"/>
                  </a:ext>
                </a:extLst>
              </a:tr>
              <a:tr h="0">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41,000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algn="ctr">
                        <a:spcBef>
                          <a:spcPts val="0"/>
                        </a:spcBef>
                        <a:spcAft>
                          <a:spcPts val="0"/>
                        </a:spcAft>
                        <a:tabLst>
                          <a:tab pos="567055" algn="l"/>
                        </a:tabLst>
                      </a:pPr>
                      <a:r>
                        <a:rPr lang="en-US" sz="1400" dirty="0">
                          <a:effectLst/>
                        </a:rPr>
                        <a:t>      (11,000)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467107043"/>
                  </a:ext>
                </a:extLst>
              </a:tr>
              <a:tr h="0">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9,000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14,000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820972199"/>
                  </a:ext>
                </a:extLst>
              </a:tr>
              <a:tr h="0">
                <a:tc>
                  <a:txBody>
                    <a:bodyPr/>
                    <a:lstStyle/>
                    <a:p>
                      <a:pPr marL="0" marR="0">
                        <a:spcBef>
                          <a:spcPts val="0"/>
                        </a:spcBef>
                        <a:spcAft>
                          <a:spcPts val="0"/>
                        </a:spcAft>
                      </a:pPr>
                      <a:r>
                        <a:rPr lang="en-US" sz="1400">
                          <a:effectLst/>
                        </a:rPr>
                        <a:t>Equipment, net of depreciation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410,000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500,000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90,000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246458603"/>
                  </a:ext>
                </a:extLst>
              </a:tr>
              <a:tr h="0">
                <a:tc>
                  <a:txBody>
                    <a:bodyPr/>
                    <a:lstStyle/>
                    <a:p>
                      <a:pPr marL="0" marR="0">
                        <a:spcBef>
                          <a:spcPts val="0"/>
                        </a:spcBef>
                        <a:spcAft>
                          <a:spcPts val="0"/>
                        </a:spcAft>
                      </a:pPr>
                      <a:r>
                        <a:rPr lang="en-US" sz="1400">
                          <a:effectLst/>
                        </a:rPr>
                        <a:t>Accounts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$75,000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75000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ctr">
                        <a:spcBef>
                          <a:spcPts val="0"/>
                        </a:spcBef>
                        <a:spcAft>
                          <a:spcPts val="0"/>
                        </a:spcAft>
                      </a:pPr>
                      <a:r>
                        <a:rPr lang="en-US" sz="1400">
                          <a:effectLst/>
                        </a:rPr>
                        <a:t>    -0-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35691399"/>
                  </a:ext>
                </a:extLst>
              </a:tr>
              <a:tr h="0">
                <a:tc>
                  <a:txBody>
                    <a:bodyPr/>
                    <a:lstStyle/>
                    <a:p>
                      <a:pPr marL="0" marR="0">
                        <a:spcBef>
                          <a:spcPts val="0"/>
                        </a:spcBef>
                        <a:spcAft>
                          <a:spcPts val="0"/>
                        </a:spcAft>
                      </a:pPr>
                      <a:r>
                        <a:rPr lang="en-US" sz="1400">
                          <a:effectLst/>
                        </a:rPr>
                        <a:t>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190,000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780227984"/>
                  </a:ext>
                </a:extLst>
              </a:tr>
              <a:tr h="0">
                <a:tc>
                  <a:txBody>
                    <a:bodyPr/>
                    <a:lstStyle/>
                    <a:p>
                      <a:pPr marL="0" marR="0">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36694296"/>
                  </a:ext>
                </a:extLst>
              </a:tr>
              <a:tr h="0">
                <a:tc>
                  <a:txBody>
                    <a:bodyPr/>
                    <a:lstStyle/>
                    <a:p>
                      <a:pPr marL="0" marR="0">
                        <a:spcBef>
                          <a:spcPts val="0"/>
                        </a:spcBef>
                        <a:spcAft>
                          <a:spcPts val="0"/>
                        </a:spcAft>
                      </a:pPr>
                      <a:r>
                        <a:rPr lang="en-US" sz="1400">
                          <a:effectLst/>
                        </a:rPr>
                        <a:t>C,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195,000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448734807"/>
                  </a:ext>
                </a:extLst>
              </a:tr>
              <a:tr h="0">
                <a:tc>
                  <a:txBody>
                    <a:bodyPr/>
                    <a:lstStyle/>
                    <a:p>
                      <a:pPr marL="0" marR="0">
                        <a:spcBef>
                          <a:spcPts val="0"/>
                        </a:spcBef>
                        <a:spcAft>
                          <a:spcPts val="0"/>
                        </a:spcAft>
                      </a:pPr>
                      <a:r>
                        <a:rPr lang="en-US" sz="1400" dirty="0">
                          <a:effectLst/>
                        </a:rPr>
                        <a:t>Total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$585,000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0" algn="r">
                        <a:spcBef>
                          <a:spcPts val="0"/>
                        </a:spcBef>
                        <a:spcAft>
                          <a:spcPts val="0"/>
                        </a:spcAft>
                      </a:pPr>
                      <a:r>
                        <a:rPr lang="en-US" sz="1400">
                          <a:effectLst/>
                        </a:rPr>
                        <a:t>$585,000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B w="12700" cap="flat" cmpd="sng" algn="ctr">
                      <a:solidFill>
                        <a:schemeClr val="tx1"/>
                      </a:solidFill>
                      <a:prstDash val="solid"/>
                      <a:round/>
                      <a:headEnd type="none" w="med" len="med"/>
                      <a:tailEnd type="none" w="med" len="med"/>
                    </a:lnB>
                  </a:tcPr>
                </a:tc>
                <a:tc>
                  <a:txBody>
                    <a:bodyPr/>
                    <a:lstStyle/>
                    <a:p>
                      <a:pPr marL="0" marR="182880" algn="r">
                        <a:spcBef>
                          <a:spcPts val="0"/>
                        </a:spcBef>
                        <a:spcAft>
                          <a:spcPts val="0"/>
                        </a:spcAft>
                      </a:pPr>
                      <a:r>
                        <a:rPr lang="en-US" sz="1400" dirty="0">
                          <a:effectLst/>
                        </a:rPr>
                        <a:t>$84,000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104814208"/>
                  </a:ext>
                </a:extLst>
              </a:tr>
            </a:tbl>
          </a:graphicData>
        </a:graphic>
      </p:graphicFrame>
      <p:cxnSp>
        <p:nvCxnSpPr>
          <p:cNvPr id="7" name="Straight Connector 6"/>
          <p:cNvCxnSpPr/>
          <p:nvPr/>
        </p:nvCxnSpPr>
        <p:spPr>
          <a:xfrm>
            <a:off x="4589095" y="1418429"/>
            <a:ext cx="17091" cy="23538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4606186" y="1829248"/>
            <a:ext cx="4376648" cy="854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768873" y="1426974"/>
            <a:ext cx="17091" cy="235385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26212" y="1829248"/>
            <a:ext cx="12516" cy="195054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35172" y="3772282"/>
            <a:ext cx="3734292" cy="338554"/>
          </a:xfrm>
          <a:prstGeom prst="rect">
            <a:avLst/>
          </a:prstGeom>
        </p:spPr>
        <p:txBody>
          <a:bodyPr wrap="none">
            <a:spAutoFit/>
          </a:bodyPr>
          <a:lstStyle/>
          <a:p>
            <a:r>
              <a:rPr lang="en-US" sz="1600" b="1" dirty="0">
                <a:latin typeface="Times" panose="02020603050405020304" pitchFamily="18" charset="0"/>
                <a:ea typeface="MS Mincho"/>
                <a:cs typeface="Times New Roman" panose="02020603050405020304" pitchFamily="18" charset="0"/>
              </a:rPr>
              <a:t>Journal entry to record appraisal result:</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17" name="Table 16"/>
          <p:cNvGraphicFramePr>
            <a:graphicFrameLocks noGrp="1"/>
          </p:cNvGraphicFramePr>
          <p:nvPr>
            <p:extLst>
              <p:ext uri="{D42A27DB-BD31-4B8C-83A1-F6EECF244321}">
                <p14:modId xmlns:p14="http://schemas.microsoft.com/office/powerpoint/2010/main" val="1268684336"/>
              </p:ext>
            </p:extLst>
          </p:nvPr>
        </p:nvGraphicFramePr>
        <p:xfrm>
          <a:off x="2636234" y="4132387"/>
          <a:ext cx="6598244" cy="1280160"/>
        </p:xfrm>
        <a:graphic>
          <a:graphicData uri="http://schemas.openxmlformats.org/drawingml/2006/table">
            <a:tbl>
              <a:tblPr firstRow="1" firstCol="1" bandRow="1">
                <a:tableStyleId>{5940675A-B579-460E-94D1-54222C63F5DA}</a:tableStyleId>
              </a:tblPr>
              <a:tblGrid>
                <a:gridCol w="713324">
                  <a:extLst>
                    <a:ext uri="{9D8B030D-6E8A-4147-A177-3AD203B41FA5}">
                      <a16:colId xmlns:a16="http://schemas.microsoft.com/office/drawing/2014/main" val="4055900249"/>
                    </a:ext>
                  </a:extLst>
                </a:gridCol>
                <a:gridCol w="2318302">
                  <a:extLst>
                    <a:ext uri="{9D8B030D-6E8A-4147-A177-3AD203B41FA5}">
                      <a16:colId xmlns:a16="http://schemas.microsoft.com/office/drawing/2014/main" val="2088475543"/>
                    </a:ext>
                  </a:extLst>
                </a:gridCol>
                <a:gridCol w="980820">
                  <a:extLst>
                    <a:ext uri="{9D8B030D-6E8A-4147-A177-3AD203B41FA5}">
                      <a16:colId xmlns:a16="http://schemas.microsoft.com/office/drawing/2014/main" val="1966254934"/>
                    </a:ext>
                  </a:extLst>
                </a:gridCol>
                <a:gridCol w="980820">
                  <a:extLst>
                    <a:ext uri="{9D8B030D-6E8A-4147-A177-3AD203B41FA5}">
                      <a16:colId xmlns:a16="http://schemas.microsoft.com/office/drawing/2014/main" val="1094899211"/>
                    </a:ext>
                  </a:extLst>
                </a:gridCol>
                <a:gridCol w="1604978">
                  <a:extLst>
                    <a:ext uri="{9D8B030D-6E8A-4147-A177-3AD203B41FA5}">
                      <a16:colId xmlns:a16="http://schemas.microsoft.com/office/drawing/2014/main" val="4171334746"/>
                    </a:ext>
                  </a:extLst>
                </a:gridCol>
              </a:tblGrid>
              <a:tr h="0">
                <a:tc>
                  <a:txBody>
                    <a:bodyPr/>
                    <a:lstStyle/>
                    <a:p>
                      <a:pPr marL="0" marR="0" algn="ctr">
                        <a:spcBef>
                          <a:spcPts val="0"/>
                        </a:spcBef>
                        <a:spcAft>
                          <a:spcPts val="0"/>
                        </a:spcAft>
                      </a:pPr>
                      <a:r>
                        <a:rPr lang="en-US" sz="1400">
                          <a:effectLst/>
                        </a:rPr>
                        <a:t>7/12</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27229937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90,000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103752680"/>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11,000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9827646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42,000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(3/6 X $84,000)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133242063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28,000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(2/6 X $84,000)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75823915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C, Capital</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14,000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(1/6 X $84,000)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2607947694"/>
                  </a:ext>
                </a:extLst>
              </a:tr>
            </a:tbl>
          </a:graphicData>
        </a:graphic>
      </p:graphicFrame>
      <p:sp>
        <p:nvSpPr>
          <p:cNvPr id="18" name="Rectangle 17"/>
          <p:cNvSpPr/>
          <p:nvPr/>
        </p:nvSpPr>
        <p:spPr>
          <a:xfrm>
            <a:off x="325270" y="5394775"/>
            <a:ext cx="4280916" cy="369332"/>
          </a:xfrm>
          <a:prstGeom prst="rect">
            <a:avLst/>
          </a:prstGeom>
        </p:spPr>
        <p:txBody>
          <a:bodyPr wrap="none">
            <a:spAutoFit/>
          </a:bodyPr>
          <a:lstStyle/>
          <a:p>
            <a:r>
              <a:rPr lang="en-US" sz="1600" b="1" dirty="0">
                <a:latin typeface="Times" panose="02020603050405020304" pitchFamily="18" charset="0"/>
                <a:ea typeface="MS Mincho"/>
                <a:cs typeface="Times New Roman" panose="02020603050405020304" pitchFamily="18" charset="0"/>
              </a:rPr>
              <a:t>Journal entry to record partner B withdrawal</a:t>
            </a:r>
            <a:r>
              <a:rPr lang="en-US" b="1" dirty="0">
                <a:latin typeface="Times" panose="02020603050405020304" pitchFamily="18" charset="0"/>
                <a:ea typeface="MS Mincho"/>
                <a:cs typeface="Times New Roman" panose="02020603050405020304" pitchFamily="18" charset="0"/>
              </a:rPr>
              <a:t>:</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19" name="Table 18"/>
          <p:cNvGraphicFramePr>
            <a:graphicFrameLocks noGrp="1"/>
          </p:cNvGraphicFramePr>
          <p:nvPr>
            <p:extLst>
              <p:ext uri="{D42A27DB-BD31-4B8C-83A1-F6EECF244321}">
                <p14:modId xmlns:p14="http://schemas.microsoft.com/office/powerpoint/2010/main" val="2230643345"/>
              </p:ext>
            </p:extLst>
          </p:nvPr>
        </p:nvGraphicFramePr>
        <p:xfrm>
          <a:off x="2636235" y="5783132"/>
          <a:ext cx="4983766" cy="640080"/>
        </p:xfrm>
        <a:graphic>
          <a:graphicData uri="http://schemas.openxmlformats.org/drawingml/2006/table">
            <a:tbl>
              <a:tblPr firstRow="1" firstCol="1" bandRow="1">
                <a:tableStyleId>{5940675A-B579-460E-94D1-54222C63F5DA}</a:tableStyleId>
              </a:tblPr>
              <a:tblGrid>
                <a:gridCol w="711967">
                  <a:extLst>
                    <a:ext uri="{9D8B030D-6E8A-4147-A177-3AD203B41FA5}">
                      <a16:colId xmlns:a16="http://schemas.microsoft.com/office/drawing/2014/main" val="2138525692"/>
                    </a:ext>
                  </a:extLst>
                </a:gridCol>
                <a:gridCol w="2313891">
                  <a:extLst>
                    <a:ext uri="{9D8B030D-6E8A-4147-A177-3AD203B41FA5}">
                      <a16:colId xmlns:a16="http://schemas.microsoft.com/office/drawing/2014/main" val="2908401944"/>
                    </a:ext>
                  </a:extLst>
                </a:gridCol>
                <a:gridCol w="978954">
                  <a:extLst>
                    <a:ext uri="{9D8B030D-6E8A-4147-A177-3AD203B41FA5}">
                      <a16:colId xmlns:a16="http://schemas.microsoft.com/office/drawing/2014/main" val="2923030610"/>
                    </a:ext>
                  </a:extLst>
                </a:gridCol>
                <a:gridCol w="978954">
                  <a:extLst>
                    <a:ext uri="{9D8B030D-6E8A-4147-A177-3AD203B41FA5}">
                      <a16:colId xmlns:a16="http://schemas.microsoft.com/office/drawing/2014/main" val="3156559119"/>
                    </a:ext>
                  </a:extLst>
                </a:gridCol>
              </a:tblGrid>
              <a:tr h="0">
                <a:tc>
                  <a:txBody>
                    <a:bodyPr/>
                    <a:lstStyle/>
                    <a:p>
                      <a:pPr marL="0" marR="0" algn="ctr">
                        <a:spcBef>
                          <a:spcPts val="0"/>
                        </a:spcBef>
                        <a:spcAft>
                          <a:spcPts val="0"/>
                        </a:spcAft>
                      </a:pPr>
                      <a:r>
                        <a:rPr lang="en-US" sz="1400">
                          <a:effectLst/>
                        </a:rPr>
                        <a:t>7/12</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153,000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323477784"/>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    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91,800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8404228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Notes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61,200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06480752"/>
                  </a:ext>
                </a:extLst>
              </a:tr>
            </a:tbl>
          </a:graphicData>
        </a:graphic>
      </p:graphicFrame>
    </p:spTree>
    <p:extLst>
      <p:ext uri="{BB962C8B-B14F-4D97-AF65-F5344CB8AC3E}">
        <p14:creationId xmlns:p14="http://schemas.microsoft.com/office/powerpoint/2010/main" val="246061306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274233" y="0"/>
            <a:ext cx="564353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Withdrawal of a Partner,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73465" y="808296"/>
            <a:ext cx="11918535" cy="1477328"/>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Example: </a:t>
            </a:r>
            <a:r>
              <a:rPr lang="en-US" dirty="0">
                <a:latin typeface="Times" panose="02020603050405020304" pitchFamily="18" charset="0"/>
                <a:ea typeface="MS Mincho"/>
                <a:cs typeface="Times New Roman" panose="02020603050405020304" pitchFamily="18" charset="0"/>
              </a:rPr>
              <a:t>The ABC partnership shares profits and losses 3:2:1.  The partnership agreement does not discuss withdrawal procedure.  Partner B is eager to leave the partnership and negotiates a 20% discount in her capital account to leave the partnership on July 12. B’s capital account balance is $125,000. The payment will be 60% cash and 40% notes payable.:</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Journal entry to record capital account adjustment:</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033900024"/>
              </p:ext>
            </p:extLst>
          </p:nvPr>
        </p:nvGraphicFramePr>
        <p:xfrm>
          <a:off x="2895599" y="2699359"/>
          <a:ext cx="5612630" cy="640080"/>
        </p:xfrm>
        <a:graphic>
          <a:graphicData uri="http://schemas.openxmlformats.org/drawingml/2006/table">
            <a:tbl>
              <a:tblPr firstRow="1" firstCol="1" bandRow="1">
                <a:tableStyleId>{5940675A-B579-460E-94D1-54222C63F5DA}</a:tableStyleId>
              </a:tblPr>
              <a:tblGrid>
                <a:gridCol w="606771">
                  <a:extLst>
                    <a:ext uri="{9D8B030D-6E8A-4147-A177-3AD203B41FA5}">
                      <a16:colId xmlns:a16="http://schemas.microsoft.com/office/drawing/2014/main" val="893833791"/>
                    </a:ext>
                  </a:extLst>
                </a:gridCol>
                <a:gridCol w="1972005">
                  <a:extLst>
                    <a:ext uri="{9D8B030D-6E8A-4147-A177-3AD203B41FA5}">
                      <a16:colId xmlns:a16="http://schemas.microsoft.com/office/drawing/2014/main" val="1419527977"/>
                    </a:ext>
                  </a:extLst>
                </a:gridCol>
                <a:gridCol w="834310">
                  <a:extLst>
                    <a:ext uri="{9D8B030D-6E8A-4147-A177-3AD203B41FA5}">
                      <a16:colId xmlns:a16="http://schemas.microsoft.com/office/drawing/2014/main" val="862474237"/>
                    </a:ext>
                  </a:extLst>
                </a:gridCol>
                <a:gridCol w="834310">
                  <a:extLst>
                    <a:ext uri="{9D8B030D-6E8A-4147-A177-3AD203B41FA5}">
                      <a16:colId xmlns:a16="http://schemas.microsoft.com/office/drawing/2014/main" val="2020718484"/>
                    </a:ext>
                  </a:extLst>
                </a:gridCol>
                <a:gridCol w="1365234">
                  <a:extLst>
                    <a:ext uri="{9D8B030D-6E8A-4147-A177-3AD203B41FA5}">
                      <a16:colId xmlns:a16="http://schemas.microsoft.com/office/drawing/2014/main" val="1141981958"/>
                    </a:ext>
                  </a:extLst>
                </a:gridCol>
              </a:tblGrid>
              <a:tr h="0">
                <a:tc>
                  <a:txBody>
                    <a:bodyPr/>
                    <a:lstStyle/>
                    <a:p>
                      <a:pPr marL="0" marR="0" algn="ctr">
                        <a:spcBef>
                          <a:spcPts val="0"/>
                        </a:spcBef>
                        <a:spcAft>
                          <a:spcPts val="0"/>
                        </a:spcAft>
                      </a:pPr>
                      <a:r>
                        <a:rPr lang="en-US" sz="1400">
                          <a:effectLst/>
                        </a:rPr>
                        <a:t>7/12</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55988056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18,750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(3/4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1244458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6,250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lnR w="12700" cap="flat" cmpd="sng" algn="ctr">
                      <a:solidFill>
                        <a:schemeClr val="tx1"/>
                      </a:solidFill>
                      <a:prstDash val="solid"/>
                      <a:round/>
                      <a:headEnd type="none" w="med" len="med"/>
                      <a:tailEnd type="none" w="med" len="med"/>
                    </a:lnR>
                    <a:solidFill>
                      <a:schemeClr val="accent6">
                        <a:lumMod val="40000"/>
                        <a:lumOff val="60000"/>
                      </a:schemeClr>
                    </a:solidFill>
                  </a:tcPr>
                </a:tc>
                <a:tc>
                  <a:txBody>
                    <a:bodyPr/>
                    <a:lstStyle/>
                    <a:p>
                      <a:pPr marL="0" marR="0">
                        <a:spcBef>
                          <a:spcPts val="0"/>
                        </a:spcBef>
                        <a:spcAft>
                          <a:spcPts val="0"/>
                        </a:spcAft>
                      </a:pPr>
                      <a:r>
                        <a:rPr lang="en-US" sz="1400" dirty="0">
                          <a:effectLst/>
                        </a:rPr>
                        <a:t>(1/4 X $25,000)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mpd="sng">
                      <a:noFill/>
                    </a:lnR>
                    <a:lnT w="12700" cmpd="sng">
                      <a:noFill/>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228825936"/>
                  </a:ext>
                </a:extLst>
              </a:tr>
            </a:tbl>
          </a:graphicData>
        </a:graphic>
      </p:graphicFrame>
      <p:sp>
        <p:nvSpPr>
          <p:cNvPr id="6" name="Rectangle 5"/>
          <p:cNvSpPr/>
          <p:nvPr/>
        </p:nvSpPr>
        <p:spPr>
          <a:xfrm>
            <a:off x="359397" y="3766989"/>
            <a:ext cx="3969998"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 to record B withdrawal:</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635046556"/>
              </p:ext>
            </p:extLst>
          </p:nvPr>
        </p:nvGraphicFramePr>
        <p:xfrm>
          <a:off x="2895599" y="4861169"/>
          <a:ext cx="4229102" cy="640080"/>
        </p:xfrm>
        <a:graphic>
          <a:graphicData uri="http://schemas.openxmlformats.org/drawingml/2006/table">
            <a:tbl>
              <a:tblPr firstRow="1" firstCol="1" bandRow="1">
                <a:tableStyleId>{5940675A-B579-460E-94D1-54222C63F5DA}</a:tableStyleId>
              </a:tblPr>
              <a:tblGrid>
                <a:gridCol w="604158">
                  <a:extLst>
                    <a:ext uri="{9D8B030D-6E8A-4147-A177-3AD203B41FA5}">
                      <a16:colId xmlns:a16="http://schemas.microsoft.com/office/drawing/2014/main" val="3492512993"/>
                    </a:ext>
                  </a:extLst>
                </a:gridCol>
                <a:gridCol w="1963512">
                  <a:extLst>
                    <a:ext uri="{9D8B030D-6E8A-4147-A177-3AD203B41FA5}">
                      <a16:colId xmlns:a16="http://schemas.microsoft.com/office/drawing/2014/main" val="2908879150"/>
                    </a:ext>
                  </a:extLst>
                </a:gridCol>
                <a:gridCol w="830716">
                  <a:extLst>
                    <a:ext uri="{9D8B030D-6E8A-4147-A177-3AD203B41FA5}">
                      <a16:colId xmlns:a16="http://schemas.microsoft.com/office/drawing/2014/main" val="3619436852"/>
                    </a:ext>
                  </a:extLst>
                </a:gridCol>
                <a:gridCol w="830716">
                  <a:extLst>
                    <a:ext uri="{9D8B030D-6E8A-4147-A177-3AD203B41FA5}">
                      <a16:colId xmlns:a16="http://schemas.microsoft.com/office/drawing/2014/main" val="4166895593"/>
                    </a:ext>
                  </a:extLst>
                </a:gridCol>
              </a:tblGrid>
              <a:tr h="0">
                <a:tc>
                  <a:txBody>
                    <a:bodyPr/>
                    <a:lstStyle/>
                    <a:p>
                      <a:pPr marL="0" marR="0" algn="ctr">
                        <a:spcBef>
                          <a:spcPts val="0"/>
                        </a:spcBef>
                        <a:spcAft>
                          <a:spcPts val="0"/>
                        </a:spcAft>
                      </a:pPr>
                      <a:r>
                        <a:rPr lang="en-US" sz="1400">
                          <a:effectLst/>
                        </a:rPr>
                        <a:t>7/12</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9919128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60,000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93242399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Notes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057999784"/>
                  </a:ext>
                </a:extLst>
              </a:tr>
            </a:tbl>
          </a:graphicData>
        </a:graphic>
      </p:graphicFrame>
    </p:spTree>
    <p:extLst>
      <p:ext uri="{BB962C8B-B14F-4D97-AF65-F5344CB8AC3E}">
        <p14:creationId xmlns:p14="http://schemas.microsoft.com/office/powerpoint/2010/main" val="17402268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225722" y="347310"/>
            <a:ext cx="3927678" cy="523220"/>
          </a:xfrm>
          <a:prstGeom prst="rect">
            <a:avLst/>
          </a:prstGeom>
        </p:spPr>
        <p:txBody>
          <a:bodyPr wrap="none">
            <a:spAutoFit/>
          </a:bodyPr>
          <a:lstStyle/>
          <a:p>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Partnership Liquidation</a:t>
            </a:r>
            <a:endParaRPr lang="en-US" sz="2800" dirty="0">
              <a:solidFill>
                <a:schemeClr val="accent1">
                  <a:lumMod val="50000"/>
                </a:schemeClr>
              </a:solidFill>
            </a:endParaRPr>
          </a:p>
        </p:txBody>
      </p:sp>
      <p:sp>
        <p:nvSpPr>
          <p:cNvPr id="4" name="Rectangle 3"/>
          <p:cNvSpPr/>
          <p:nvPr/>
        </p:nvSpPr>
        <p:spPr>
          <a:xfrm>
            <a:off x="1895742" y="1486570"/>
            <a:ext cx="8400516" cy="2585323"/>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When a partnership is liquidated, business operations are terminated and assets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are sold and converted into cash.  Converting an asset to cash is called </a:t>
            </a:r>
            <a:r>
              <a:rPr lang="en-US" b="1" dirty="0">
                <a:solidFill>
                  <a:srgbClr val="0000FF"/>
                </a:solidFill>
                <a:latin typeface="Times" panose="02020603050405020304" pitchFamily="18" charset="0"/>
                <a:ea typeface="MS Mincho"/>
                <a:cs typeface="Times New Roman" panose="02020603050405020304" pitchFamily="18" charset="0"/>
              </a:rPr>
              <a:t>realization</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Gain or loss on sale is allocated to partners based on profit and loss sharing ratios.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Before partners receive any payments, all debts must be fully paid.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 amount of payment a partner receives is the amount of his or her capital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account balance.</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884331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143995" y="150757"/>
            <a:ext cx="5493813"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Example: Partnership Liquidation</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870247" y="1049544"/>
            <a:ext cx="10041308" cy="923330"/>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The table below shows the XYZ partnership balance sheet account balances, before liquidation of the partnership.  The partners’ profit and loss ratios are X: 30%; Y: 50%; Z: 20%.  Over a period of time, non-cash assets are sold at a loss of $100,000.</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623886423"/>
              </p:ext>
            </p:extLst>
          </p:nvPr>
        </p:nvGraphicFramePr>
        <p:xfrm>
          <a:off x="2153539" y="2269418"/>
          <a:ext cx="7725399" cy="1081161"/>
        </p:xfrm>
        <a:graphic>
          <a:graphicData uri="http://schemas.openxmlformats.org/drawingml/2006/table">
            <a:tbl>
              <a:tblPr firstRow="1" firstCol="1" bandRow="1">
                <a:tableStyleId>{5940675A-B579-460E-94D1-54222C63F5DA}</a:tableStyleId>
              </a:tblPr>
              <a:tblGrid>
                <a:gridCol w="1804916">
                  <a:extLst>
                    <a:ext uri="{9D8B030D-6E8A-4147-A177-3AD203B41FA5}">
                      <a16:colId xmlns:a16="http://schemas.microsoft.com/office/drawing/2014/main" val="2525164749"/>
                    </a:ext>
                  </a:extLst>
                </a:gridCol>
                <a:gridCol w="950461">
                  <a:extLst>
                    <a:ext uri="{9D8B030D-6E8A-4147-A177-3AD203B41FA5}">
                      <a16:colId xmlns:a16="http://schemas.microsoft.com/office/drawing/2014/main" val="2797918927"/>
                    </a:ext>
                  </a:extLst>
                </a:gridCol>
                <a:gridCol w="940859">
                  <a:extLst>
                    <a:ext uri="{9D8B030D-6E8A-4147-A177-3AD203B41FA5}">
                      <a16:colId xmlns:a16="http://schemas.microsoft.com/office/drawing/2014/main" val="185088007"/>
                    </a:ext>
                  </a:extLst>
                </a:gridCol>
                <a:gridCol w="1096216">
                  <a:extLst>
                    <a:ext uri="{9D8B030D-6E8A-4147-A177-3AD203B41FA5}">
                      <a16:colId xmlns:a16="http://schemas.microsoft.com/office/drawing/2014/main" val="4182766654"/>
                    </a:ext>
                  </a:extLst>
                </a:gridCol>
                <a:gridCol w="1096049">
                  <a:extLst>
                    <a:ext uri="{9D8B030D-6E8A-4147-A177-3AD203B41FA5}">
                      <a16:colId xmlns:a16="http://schemas.microsoft.com/office/drawing/2014/main" val="1060755292"/>
                    </a:ext>
                  </a:extLst>
                </a:gridCol>
                <a:gridCol w="887410">
                  <a:extLst>
                    <a:ext uri="{9D8B030D-6E8A-4147-A177-3AD203B41FA5}">
                      <a16:colId xmlns:a16="http://schemas.microsoft.com/office/drawing/2014/main" val="108896859"/>
                    </a:ext>
                  </a:extLst>
                </a:gridCol>
                <a:gridCol w="949488">
                  <a:extLst>
                    <a:ext uri="{9D8B030D-6E8A-4147-A177-3AD203B41FA5}">
                      <a16:colId xmlns:a16="http://schemas.microsoft.com/office/drawing/2014/main" val="3040064877"/>
                    </a:ext>
                  </a:extLst>
                </a:gridCol>
              </a:tblGrid>
              <a:tr h="428544">
                <a:tc>
                  <a:txBody>
                    <a:bodyPr/>
                    <a:lstStyle/>
                    <a:p>
                      <a:pPr marL="0" marR="0" algn="ctr">
                        <a:spcBef>
                          <a:spcPts val="30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Assets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Liabilities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64910882"/>
                  </a:ext>
                </a:extLst>
              </a:tr>
              <a:tr h="214272">
                <a:tc>
                  <a:txBody>
                    <a:bodyPr/>
                    <a:lstStyle/>
                    <a:p>
                      <a:pPr marL="0" marR="0">
                        <a:spcBef>
                          <a:spcPts val="0"/>
                        </a:spcBef>
                        <a:spcAft>
                          <a:spcPts val="0"/>
                        </a:spcAft>
                      </a:pPr>
                      <a:r>
                        <a:rPr lang="en-US" sz="1400">
                          <a:effectLst/>
                        </a:rPr>
                        <a:t>Account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$80,000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$70,000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8300370"/>
                  </a:ext>
                </a:extLst>
              </a:tr>
              <a:tr h="224073">
                <a:tc>
                  <a:txBody>
                    <a:bodyPr/>
                    <a:lstStyle/>
                    <a:p>
                      <a:pPr marL="0" marR="0">
                        <a:spcBef>
                          <a:spcPts val="0"/>
                        </a:spcBef>
                        <a:spcAft>
                          <a:spcPts val="0"/>
                        </a:spcAft>
                      </a:pPr>
                      <a:r>
                        <a:rPr lang="en-US" sz="1400" b="1" dirty="0">
                          <a:effectLst/>
                        </a:rPr>
                        <a:t>Sell non-cash assets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813689997"/>
                  </a:ext>
                </a:extLst>
              </a:tr>
              <a:tr h="214272">
                <a:tc>
                  <a:txBody>
                    <a:bodyPr/>
                    <a:lstStyle/>
                    <a:p>
                      <a:pPr marL="0" marR="0">
                        <a:spcBef>
                          <a:spcPts val="0"/>
                        </a:spcBef>
                        <a:spcAft>
                          <a:spcPts val="0"/>
                        </a:spcAft>
                      </a:pPr>
                      <a:r>
                        <a:rPr lang="en-US" sz="1400" dirty="0">
                          <a:effectLst/>
                        </a:rPr>
                        <a:t>New balances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400,000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17079496"/>
                  </a:ext>
                </a:extLst>
              </a:tr>
            </a:tbl>
          </a:graphicData>
        </a:graphic>
      </p:graphicFrame>
      <p:sp>
        <p:nvSpPr>
          <p:cNvPr id="7" name="Rectangle 6"/>
          <p:cNvSpPr/>
          <p:nvPr/>
        </p:nvSpPr>
        <p:spPr>
          <a:xfrm>
            <a:off x="870247" y="3647123"/>
            <a:ext cx="7537391" cy="369332"/>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Journal entry to record sale and record loss in capital accounts: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8" name="Table 7"/>
          <p:cNvGraphicFramePr>
            <a:graphicFrameLocks noGrp="1"/>
          </p:cNvGraphicFramePr>
          <p:nvPr>
            <p:extLst>
              <p:ext uri="{D42A27DB-BD31-4B8C-83A1-F6EECF244321}">
                <p14:modId xmlns:p14="http://schemas.microsoft.com/office/powerpoint/2010/main" val="3996686084"/>
              </p:ext>
            </p:extLst>
          </p:nvPr>
        </p:nvGraphicFramePr>
        <p:xfrm>
          <a:off x="3168353" y="4235857"/>
          <a:ext cx="5239285" cy="1066800"/>
        </p:xfrm>
        <a:graphic>
          <a:graphicData uri="http://schemas.openxmlformats.org/drawingml/2006/table">
            <a:tbl>
              <a:tblPr firstRow="1" firstCol="1" bandRow="1">
                <a:tableStyleId>{5940675A-B579-460E-94D1-54222C63F5DA}</a:tableStyleId>
              </a:tblPr>
              <a:tblGrid>
                <a:gridCol w="582143">
                  <a:extLst>
                    <a:ext uri="{9D8B030D-6E8A-4147-A177-3AD203B41FA5}">
                      <a16:colId xmlns:a16="http://schemas.microsoft.com/office/drawing/2014/main" val="1003967843"/>
                    </a:ext>
                  </a:extLst>
                </a:gridCol>
                <a:gridCol w="2765178">
                  <a:extLst>
                    <a:ext uri="{9D8B030D-6E8A-4147-A177-3AD203B41FA5}">
                      <a16:colId xmlns:a16="http://schemas.microsoft.com/office/drawing/2014/main" val="2828005400"/>
                    </a:ext>
                  </a:extLst>
                </a:gridCol>
                <a:gridCol w="945982">
                  <a:extLst>
                    <a:ext uri="{9D8B030D-6E8A-4147-A177-3AD203B41FA5}">
                      <a16:colId xmlns:a16="http://schemas.microsoft.com/office/drawing/2014/main" val="2538155970"/>
                    </a:ext>
                  </a:extLst>
                </a:gridCol>
                <a:gridCol w="945982">
                  <a:extLst>
                    <a:ext uri="{9D8B030D-6E8A-4147-A177-3AD203B41FA5}">
                      <a16:colId xmlns:a16="http://schemas.microsoft.com/office/drawing/2014/main" val="4253221951"/>
                    </a:ext>
                  </a:extLst>
                </a:gridCol>
              </a:tblGrid>
              <a:tr h="0">
                <a:tc>
                  <a:txBody>
                    <a:bodyPr/>
                    <a:lstStyle/>
                    <a:p>
                      <a:pPr marL="0" marR="0" algn="ctr">
                        <a:spcBef>
                          <a:spcPts val="0"/>
                        </a:spcBef>
                        <a:spcAft>
                          <a:spcPts val="0"/>
                        </a:spcAft>
                      </a:pPr>
                      <a:r>
                        <a:rPr lang="en-US" sz="1400">
                          <a:effectLst/>
                        </a:rPr>
                        <a:t>xxx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47976863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53154433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87225933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8945417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Other assets (various accounts)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655093027"/>
                  </a:ext>
                </a:extLst>
              </a:tr>
            </a:tbl>
          </a:graphicData>
        </a:graphic>
      </p:graphicFrame>
    </p:spTree>
    <p:extLst>
      <p:ext uri="{BB962C8B-B14F-4D97-AF65-F5344CB8AC3E}">
        <p14:creationId xmlns:p14="http://schemas.microsoft.com/office/powerpoint/2010/main" val="2909141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305609" y="364401"/>
            <a:ext cx="3307317"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Partnership Defined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571001" y="1852625"/>
            <a:ext cx="8776531" cy="2000548"/>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A </a:t>
            </a:r>
            <a:r>
              <a:rPr lang="en-US" b="1" dirty="0">
                <a:solidFill>
                  <a:srgbClr val="0000FF"/>
                </a:solidFill>
                <a:latin typeface="Times" panose="02020603050405020304" pitchFamily="18" charset="0"/>
                <a:ea typeface="MS Mincho"/>
                <a:cs typeface="Times New Roman" panose="02020603050405020304" pitchFamily="18" charset="0"/>
              </a:rPr>
              <a:t>partnership</a:t>
            </a:r>
            <a:r>
              <a:rPr lang="en-US" b="1" dirty="0">
                <a:latin typeface="Times" panose="02020603050405020304" pitchFamily="18" charset="0"/>
                <a:ea typeface="MS Mincho"/>
                <a:cs typeface="Times New Roman" panose="02020603050405020304" pitchFamily="18" charset="0"/>
              </a:rPr>
              <a:t> is an association of two or more persons, acting as partners, that co-</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own a business for the purpose of earning a profit.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Partnerships are governed by the rules of the </a:t>
            </a:r>
            <a:r>
              <a:rPr lang="en-US" b="1" dirty="0">
                <a:solidFill>
                  <a:srgbClr val="0000FF"/>
                </a:solidFill>
                <a:latin typeface="Times" panose="02020603050405020304" pitchFamily="18" charset="0"/>
                <a:ea typeface="MS Mincho"/>
                <a:cs typeface="Times New Roman" panose="02020603050405020304" pitchFamily="18" charset="0"/>
              </a:rPr>
              <a:t>Uniform Partnership Act</a:t>
            </a:r>
            <a:r>
              <a:rPr lang="en-US" b="1" dirty="0">
                <a:latin typeface="Times" panose="02020603050405020304" pitchFamily="18" charset="0"/>
                <a:ea typeface="MS Mincho"/>
                <a:cs typeface="Times New Roman" panose="02020603050405020304" pitchFamily="18" charset="0"/>
              </a:rPr>
              <a:t> or </a:t>
            </a:r>
            <a:r>
              <a:rPr lang="en-US" b="1" dirty="0">
                <a:solidFill>
                  <a:srgbClr val="0000FF"/>
                </a:solidFill>
                <a:latin typeface="Times" panose="02020603050405020304" pitchFamily="18" charset="0"/>
                <a:ea typeface="MS Mincho"/>
                <a:cs typeface="Times New Roman" panose="02020603050405020304" pitchFamily="18" charset="0"/>
              </a:rPr>
              <a:t>Revised </a:t>
            </a:r>
            <a:endParaRPr lang="en-US" sz="1600" dirty="0">
              <a:effectLst/>
              <a:latin typeface="Times" panose="02020603050405020304" pitchFamily="18" charset="0"/>
              <a:ea typeface="MS Mincho"/>
              <a:cs typeface="Times New Roman" panose="02020603050405020304" pitchFamily="18" charset="0"/>
            </a:endParaRPr>
          </a:p>
          <a:p>
            <a:r>
              <a:rPr lang="en-US" b="1" dirty="0">
                <a:solidFill>
                  <a:srgbClr val="0000FF"/>
                </a:solidFill>
                <a:latin typeface="Times" panose="02020603050405020304" pitchFamily="18" charset="0"/>
                <a:ea typeface="MS Mincho"/>
                <a:cs typeface="Times New Roman" panose="02020603050405020304" pitchFamily="18" charset="0"/>
              </a:rPr>
              <a:t>  Uniform Partnership Act</a:t>
            </a:r>
            <a:r>
              <a:rPr lang="en-US" b="1" dirty="0">
                <a:latin typeface="Times" panose="02020603050405020304" pitchFamily="18" charset="0"/>
                <a:ea typeface="MS Mincho"/>
                <a:cs typeface="Times New Roman" panose="02020603050405020304" pitchFamily="18" charset="0"/>
              </a:rPr>
              <a:t> in almost all states.</a:t>
            </a:r>
            <a:endParaRPr lang="en-US" sz="1600" dirty="0">
              <a:effectLst/>
              <a:latin typeface="Times" panose="02020603050405020304" pitchFamily="18" charset="0"/>
              <a:ea typeface="MS Mincho"/>
              <a:cs typeface="Times New Roman" panose="02020603050405020304" pitchFamily="18" charset="0"/>
            </a:endParaRPr>
          </a:p>
          <a:p>
            <a:r>
              <a:rPr lang="en-US" sz="1600" dirty="0">
                <a:effectLst/>
                <a:latin typeface="Times" panose="02020603050405020304" pitchFamily="18" charset="0"/>
                <a:ea typeface="MS Mincho"/>
                <a:cs typeface="Times New Roman" panose="02020603050405020304" pitchFamily="18" charset="0"/>
              </a:rPr>
              <a:t> </a:t>
            </a:r>
          </a:p>
        </p:txBody>
      </p:sp>
    </p:spTree>
    <p:extLst>
      <p:ext uri="{BB962C8B-B14F-4D97-AF65-F5344CB8AC3E}">
        <p14:creationId xmlns:p14="http://schemas.microsoft.com/office/powerpoint/2010/main" val="156699316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671219" y="184940"/>
            <a:ext cx="719139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Example: Partnership Liquidation,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047076" y="1048065"/>
            <a:ext cx="4782078" cy="369332"/>
          </a:xfrm>
          <a:prstGeom prst="rect">
            <a:avLst/>
          </a:prstGeom>
        </p:spPr>
        <p:txBody>
          <a:bodyPr wrap="none">
            <a:spAutoFit/>
          </a:bodyPr>
          <a:lstStyle/>
          <a:p>
            <a:r>
              <a:rPr lang="en-US" dirty="0">
                <a:latin typeface="Times" panose="02020603050405020304" pitchFamily="18" charset="0"/>
                <a:ea typeface="MS Mincho"/>
                <a:cs typeface="Times New Roman" panose="02020603050405020304" pitchFamily="18" charset="0"/>
              </a:rPr>
              <a:t>Over a brief period of time, all liabilities are paid.</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487741797"/>
              </p:ext>
            </p:extLst>
          </p:nvPr>
        </p:nvGraphicFramePr>
        <p:xfrm>
          <a:off x="1944527" y="1888133"/>
          <a:ext cx="7477923" cy="1493520"/>
        </p:xfrm>
        <a:graphic>
          <a:graphicData uri="http://schemas.openxmlformats.org/drawingml/2006/table">
            <a:tbl>
              <a:tblPr firstRow="1" firstCol="1" bandRow="1">
                <a:tableStyleId>{5940675A-B579-460E-94D1-54222C63F5DA}</a:tableStyleId>
              </a:tblPr>
              <a:tblGrid>
                <a:gridCol w="1670344">
                  <a:extLst>
                    <a:ext uri="{9D8B030D-6E8A-4147-A177-3AD203B41FA5}">
                      <a16:colId xmlns:a16="http://schemas.microsoft.com/office/drawing/2014/main" val="1434362627"/>
                    </a:ext>
                  </a:extLst>
                </a:gridCol>
                <a:gridCol w="1047883">
                  <a:extLst>
                    <a:ext uri="{9D8B030D-6E8A-4147-A177-3AD203B41FA5}">
                      <a16:colId xmlns:a16="http://schemas.microsoft.com/office/drawing/2014/main" val="1727687787"/>
                    </a:ext>
                  </a:extLst>
                </a:gridCol>
                <a:gridCol w="928176">
                  <a:extLst>
                    <a:ext uri="{9D8B030D-6E8A-4147-A177-3AD203B41FA5}">
                      <a16:colId xmlns:a16="http://schemas.microsoft.com/office/drawing/2014/main" val="3852799386"/>
                    </a:ext>
                  </a:extLst>
                </a:gridCol>
                <a:gridCol w="1081436">
                  <a:extLst>
                    <a:ext uri="{9D8B030D-6E8A-4147-A177-3AD203B41FA5}">
                      <a16:colId xmlns:a16="http://schemas.microsoft.com/office/drawing/2014/main" val="2797250521"/>
                    </a:ext>
                  </a:extLst>
                </a:gridCol>
                <a:gridCol w="900622">
                  <a:extLst>
                    <a:ext uri="{9D8B030D-6E8A-4147-A177-3AD203B41FA5}">
                      <a16:colId xmlns:a16="http://schemas.microsoft.com/office/drawing/2014/main" val="3163439384"/>
                    </a:ext>
                  </a:extLst>
                </a:gridCol>
                <a:gridCol w="924731">
                  <a:extLst>
                    <a:ext uri="{9D8B030D-6E8A-4147-A177-3AD203B41FA5}">
                      <a16:colId xmlns:a16="http://schemas.microsoft.com/office/drawing/2014/main" val="402299195"/>
                    </a:ext>
                  </a:extLst>
                </a:gridCol>
                <a:gridCol w="924731">
                  <a:extLst>
                    <a:ext uri="{9D8B030D-6E8A-4147-A177-3AD203B41FA5}">
                      <a16:colId xmlns:a16="http://schemas.microsoft.com/office/drawing/2014/main" val="2797553586"/>
                    </a:ext>
                  </a:extLst>
                </a:gridCol>
              </a:tblGrid>
              <a:tr h="0">
                <a:tc>
                  <a:txBody>
                    <a:bodyPr/>
                    <a:lstStyle/>
                    <a:p>
                      <a:pPr marL="0" marR="0" algn="ctr">
                        <a:spcBef>
                          <a:spcPts val="30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Assets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Liabilities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449389077"/>
                  </a:ext>
                </a:extLst>
              </a:tr>
              <a:tr h="0">
                <a:tc>
                  <a:txBody>
                    <a:bodyPr/>
                    <a:lstStyle/>
                    <a:p>
                      <a:pPr marL="0" marR="0">
                        <a:spcBef>
                          <a:spcPts val="0"/>
                        </a:spcBef>
                        <a:spcAft>
                          <a:spcPts val="0"/>
                        </a:spcAft>
                      </a:pPr>
                      <a:r>
                        <a:rPr lang="en-US" sz="1400">
                          <a:effectLst/>
                        </a:rPr>
                        <a:t>Account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$70,000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19062998"/>
                  </a:ext>
                </a:extLst>
              </a:tr>
              <a:tr h="0">
                <a:tc>
                  <a:txBody>
                    <a:bodyPr/>
                    <a:lstStyle/>
                    <a:p>
                      <a:pPr marL="0" marR="0">
                        <a:spcBef>
                          <a:spcPts val="0"/>
                        </a:spcBef>
                        <a:spcAft>
                          <a:spcPts val="0"/>
                        </a:spcAft>
                      </a:pPr>
                      <a:r>
                        <a:rPr lang="en-US" sz="1400" b="1" dirty="0">
                          <a:effectLst/>
                        </a:rPr>
                        <a:t>Sell non-cash assets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320,000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a:effectLst/>
                        </a:rPr>
                        <a:t>   (20,000)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71426800"/>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269413126"/>
                  </a:ext>
                </a:extLst>
              </a:tr>
              <a:tr h="0">
                <a:tc>
                  <a:txBody>
                    <a:bodyPr/>
                    <a:lstStyle/>
                    <a:p>
                      <a:pPr marL="0" marR="0">
                        <a:spcBef>
                          <a:spcPts val="0"/>
                        </a:spcBef>
                        <a:spcAft>
                          <a:spcPts val="0"/>
                        </a:spcAft>
                      </a:pPr>
                      <a:r>
                        <a:rPr lang="en-US" sz="1400" b="1" dirty="0">
                          <a:effectLst/>
                        </a:rPr>
                        <a:t>Pay liabilities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566655817"/>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220058842"/>
                  </a:ext>
                </a:extLst>
              </a:tr>
            </a:tbl>
          </a:graphicData>
        </a:graphic>
      </p:graphicFrame>
      <p:sp>
        <p:nvSpPr>
          <p:cNvPr id="6" name="Rectangle 5"/>
          <p:cNvSpPr/>
          <p:nvPr/>
        </p:nvSpPr>
        <p:spPr>
          <a:xfrm>
            <a:off x="1774676" y="3285296"/>
            <a:ext cx="6096000" cy="646331"/>
          </a:xfrm>
          <a:prstGeom prst="rect">
            <a:avLst/>
          </a:prstGeom>
        </p:spPr>
        <p:txBody>
          <a:bodyPr>
            <a:spAutoFit/>
          </a:bodyPr>
          <a:lstStyle/>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Journal entry to record payment of liabilities: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945476161"/>
              </p:ext>
            </p:extLst>
          </p:nvPr>
        </p:nvGraphicFramePr>
        <p:xfrm>
          <a:off x="3039455" y="4392094"/>
          <a:ext cx="5113945" cy="426720"/>
        </p:xfrm>
        <a:graphic>
          <a:graphicData uri="http://schemas.openxmlformats.org/drawingml/2006/table">
            <a:tbl>
              <a:tblPr firstRow="1" firstCol="1" bandRow="1">
                <a:tableStyleId>{5940675A-B579-460E-94D1-54222C63F5DA}</a:tableStyleId>
              </a:tblPr>
              <a:tblGrid>
                <a:gridCol w="568216">
                  <a:extLst>
                    <a:ext uri="{9D8B030D-6E8A-4147-A177-3AD203B41FA5}">
                      <a16:colId xmlns:a16="http://schemas.microsoft.com/office/drawing/2014/main" val="370746020"/>
                    </a:ext>
                  </a:extLst>
                </a:gridCol>
                <a:gridCol w="2699027">
                  <a:extLst>
                    <a:ext uri="{9D8B030D-6E8A-4147-A177-3AD203B41FA5}">
                      <a16:colId xmlns:a16="http://schemas.microsoft.com/office/drawing/2014/main" val="3445507042"/>
                    </a:ext>
                  </a:extLst>
                </a:gridCol>
                <a:gridCol w="923351">
                  <a:extLst>
                    <a:ext uri="{9D8B030D-6E8A-4147-A177-3AD203B41FA5}">
                      <a16:colId xmlns:a16="http://schemas.microsoft.com/office/drawing/2014/main" val="661833747"/>
                    </a:ext>
                  </a:extLst>
                </a:gridCol>
                <a:gridCol w="923351">
                  <a:extLst>
                    <a:ext uri="{9D8B030D-6E8A-4147-A177-3AD203B41FA5}">
                      <a16:colId xmlns:a16="http://schemas.microsoft.com/office/drawing/2014/main" val="183609831"/>
                    </a:ext>
                  </a:extLst>
                </a:gridCol>
              </a:tblGrid>
              <a:tr h="0">
                <a:tc>
                  <a:txBody>
                    <a:bodyPr/>
                    <a:lstStyle/>
                    <a:p>
                      <a:pPr marL="0" marR="0" algn="ctr">
                        <a:spcBef>
                          <a:spcPts val="0"/>
                        </a:spcBef>
                        <a:spcAft>
                          <a:spcPts val="0"/>
                        </a:spcAft>
                      </a:pPr>
                      <a:r>
                        <a:rPr lang="en-US" sz="1400">
                          <a:effectLst/>
                        </a:rPr>
                        <a:t>xxx</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Liabilities (various accounts)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9599158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4124816894"/>
                  </a:ext>
                </a:extLst>
              </a:tr>
            </a:tbl>
          </a:graphicData>
        </a:graphic>
      </p:graphicFrame>
    </p:spTree>
    <p:extLst>
      <p:ext uri="{BB962C8B-B14F-4D97-AF65-F5344CB8AC3E}">
        <p14:creationId xmlns:p14="http://schemas.microsoft.com/office/powerpoint/2010/main" val="8374567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585762" y="184940"/>
            <a:ext cx="7191392"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Example: Partnership Liquidation,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931492" y="772833"/>
            <a:ext cx="7588665" cy="369332"/>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After liabilities are fully paid, on September 20 the partners are fully paid.</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867937465"/>
              </p:ext>
            </p:extLst>
          </p:nvPr>
        </p:nvGraphicFramePr>
        <p:xfrm>
          <a:off x="1546788" y="1457211"/>
          <a:ext cx="8230367" cy="1920240"/>
        </p:xfrm>
        <a:graphic>
          <a:graphicData uri="http://schemas.openxmlformats.org/drawingml/2006/table">
            <a:tbl>
              <a:tblPr firstRow="1" firstCol="1" bandRow="1">
                <a:tableStyleId>{5940675A-B579-460E-94D1-54222C63F5DA}</a:tableStyleId>
              </a:tblPr>
              <a:tblGrid>
                <a:gridCol w="1959746">
                  <a:extLst>
                    <a:ext uri="{9D8B030D-6E8A-4147-A177-3AD203B41FA5}">
                      <a16:colId xmlns:a16="http://schemas.microsoft.com/office/drawing/2014/main" val="2183527532"/>
                    </a:ext>
                  </a:extLst>
                </a:gridCol>
                <a:gridCol w="1031995">
                  <a:extLst>
                    <a:ext uri="{9D8B030D-6E8A-4147-A177-3AD203B41FA5}">
                      <a16:colId xmlns:a16="http://schemas.microsoft.com/office/drawing/2014/main" val="2426009357"/>
                    </a:ext>
                  </a:extLst>
                </a:gridCol>
                <a:gridCol w="1021569">
                  <a:extLst>
                    <a:ext uri="{9D8B030D-6E8A-4147-A177-3AD203B41FA5}">
                      <a16:colId xmlns:a16="http://schemas.microsoft.com/office/drawing/2014/main" val="4151945678"/>
                    </a:ext>
                  </a:extLst>
                </a:gridCol>
                <a:gridCol w="1190252">
                  <a:extLst>
                    <a:ext uri="{9D8B030D-6E8A-4147-A177-3AD203B41FA5}">
                      <a16:colId xmlns:a16="http://schemas.microsoft.com/office/drawing/2014/main" val="122466997"/>
                    </a:ext>
                  </a:extLst>
                </a:gridCol>
                <a:gridCol w="991245">
                  <a:extLst>
                    <a:ext uri="{9D8B030D-6E8A-4147-A177-3AD203B41FA5}">
                      <a16:colId xmlns:a16="http://schemas.microsoft.com/office/drawing/2014/main" val="3312357818"/>
                    </a:ext>
                  </a:extLst>
                </a:gridCol>
                <a:gridCol w="1017780">
                  <a:extLst>
                    <a:ext uri="{9D8B030D-6E8A-4147-A177-3AD203B41FA5}">
                      <a16:colId xmlns:a16="http://schemas.microsoft.com/office/drawing/2014/main" val="1592638670"/>
                    </a:ext>
                  </a:extLst>
                </a:gridCol>
                <a:gridCol w="1017780">
                  <a:extLst>
                    <a:ext uri="{9D8B030D-6E8A-4147-A177-3AD203B41FA5}">
                      <a16:colId xmlns:a16="http://schemas.microsoft.com/office/drawing/2014/main" val="2503844598"/>
                    </a:ext>
                  </a:extLst>
                </a:gridCol>
              </a:tblGrid>
              <a:tr h="0">
                <a:tc>
                  <a:txBody>
                    <a:bodyPr/>
                    <a:lstStyle/>
                    <a:p>
                      <a:pPr marL="0" marR="0" algn="ctr">
                        <a:spcBef>
                          <a:spcPts val="30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Assets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Liabilities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87751917"/>
                  </a:ext>
                </a:extLst>
              </a:tr>
              <a:tr h="0">
                <a:tc>
                  <a:txBody>
                    <a:bodyPr/>
                    <a:lstStyle/>
                    <a:p>
                      <a:pPr marL="0" marR="0">
                        <a:spcBef>
                          <a:spcPts val="0"/>
                        </a:spcBef>
                        <a:spcAft>
                          <a:spcPts val="0"/>
                        </a:spcAft>
                      </a:pPr>
                      <a:r>
                        <a:rPr lang="en-US" sz="1400">
                          <a:effectLst/>
                        </a:rPr>
                        <a:t>Account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$70,000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41025917"/>
                  </a:ext>
                </a:extLst>
              </a:tr>
              <a:tr h="0">
                <a:tc>
                  <a:txBody>
                    <a:bodyPr/>
                    <a:lstStyle/>
                    <a:p>
                      <a:pPr marL="0" marR="0">
                        <a:spcBef>
                          <a:spcPts val="0"/>
                        </a:spcBef>
                        <a:spcAft>
                          <a:spcPts val="0"/>
                        </a:spcAft>
                      </a:pPr>
                      <a:r>
                        <a:rPr lang="en-US" sz="1400" b="1" dirty="0">
                          <a:effectLst/>
                        </a:rPr>
                        <a:t>Sell non-cash assets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spcBef>
                          <a:spcPts val="0"/>
                        </a:spcBef>
                        <a:spcAft>
                          <a:spcPts val="0"/>
                        </a:spcAft>
                      </a:pPr>
                      <a:r>
                        <a:rPr lang="en-US" sz="1400" dirty="0">
                          <a:effectLst/>
                        </a:rPr>
                        <a:t>    (30,000)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258733576"/>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1200542"/>
                  </a:ext>
                </a:extLst>
              </a:tr>
              <a:tr h="0">
                <a:tc>
                  <a:txBody>
                    <a:bodyPr/>
                    <a:lstStyle/>
                    <a:p>
                      <a:pPr marL="0" marR="0">
                        <a:spcBef>
                          <a:spcPts val="0"/>
                        </a:spcBef>
                        <a:spcAft>
                          <a:spcPts val="0"/>
                        </a:spcAft>
                      </a:pPr>
                      <a:r>
                        <a:rPr lang="en-US" sz="1400" b="1" dirty="0">
                          <a:effectLst/>
                        </a:rPr>
                        <a:t>Pay liabilities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62299432"/>
                  </a:ext>
                </a:extLst>
              </a:tr>
              <a:tr h="0">
                <a:tc>
                  <a:txBody>
                    <a:bodyPr/>
                    <a:lstStyle/>
                    <a:p>
                      <a:pPr marL="0" marR="0">
                        <a:spcBef>
                          <a:spcPts val="0"/>
                        </a:spcBef>
                        <a:spcAft>
                          <a:spcPts val="0"/>
                        </a:spcAft>
                      </a:pPr>
                      <a:r>
                        <a:rPr lang="en-US" sz="1400" dirty="0">
                          <a:effectLst/>
                        </a:rPr>
                        <a:t>New balances</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961346047"/>
                  </a:ext>
                </a:extLst>
              </a:tr>
              <a:tr h="0">
                <a:tc>
                  <a:txBody>
                    <a:bodyPr/>
                    <a:lstStyle/>
                    <a:p>
                      <a:pPr marL="0" marR="0">
                        <a:spcBef>
                          <a:spcPts val="0"/>
                        </a:spcBef>
                        <a:spcAft>
                          <a:spcPts val="0"/>
                        </a:spcAft>
                      </a:pPr>
                      <a:r>
                        <a:rPr lang="en-US" sz="1400" b="1" dirty="0">
                          <a:effectLst/>
                        </a:rPr>
                        <a:t>Pay partners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764131549"/>
                  </a:ext>
                </a:extLst>
              </a:tr>
              <a:tr h="0">
                <a:tc>
                  <a:txBody>
                    <a:bodyPr/>
                    <a:lstStyle/>
                    <a:p>
                      <a:pPr marL="0" marR="0">
                        <a:spcBef>
                          <a:spcPts val="0"/>
                        </a:spcBef>
                        <a:spcAft>
                          <a:spcPts val="0"/>
                        </a:spcAft>
                      </a:pPr>
                      <a:r>
                        <a:rPr lang="en-US" sz="1400">
                          <a:effectLst/>
                        </a:rPr>
                        <a:t>Final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95959271"/>
                  </a:ext>
                </a:extLst>
              </a:tr>
            </a:tbl>
          </a:graphicData>
        </a:graphic>
      </p:graphicFrame>
      <p:sp>
        <p:nvSpPr>
          <p:cNvPr id="6" name="Rectangle 5"/>
          <p:cNvSpPr/>
          <p:nvPr/>
        </p:nvSpPr>
        <p:spPr>
          <a:xfrm>
            <a:off x="1193540" y="3687059"/>
            <a:ext cx="4643259"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entry to record payment to partners: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3969380570"/>
              </p:ext>
            </p:extLst>
          </p:nvPr>
        </p:nvGraphicFramePr>
        <p:xfrm>
          <a:off x="3136308" y="4290060"/>
          <a:ext cx="4675260" cy="853440"/>
        </p:xfrm>
        <a:graphic>
          <a:graphicData uri="http://schemas.openxmlformats.org/drawingml/2006/table">
            <a:tbl>
              <a:tblPr firstRow="1" firstCol="1" bandRow="1">
                <a:tableStyleId>{5940675A-B579-460E-94D1-54222C63F5DA}</a:tableStyleId>
              </a:tblPr>
              <a:tblGrid>
                <a:gridCol w="519473">
                  <a:extLst>
                    <a:ext uri="{9D8B030D-6E8A-4147-A177-3AD203B41FA5}">
                      <a16:colId xmlns:a16="http://schemas.microsoft.com/office/drawing/2014/main" val="2839332404"/>
                    </a:ext>
                  </a:extLst>
                </a:gridCol>
                <a:gridCol w="2467499">
                  <a:extLst>
                    <a:ext uri="{9D8B030D-6E8A-4147-A177-3AD203B41FA5}">
                      <a16:colId xmlns:a16="http://schemas.microsoft.com/office/drawing/2014/main" val="450968344"/>
                    </a:ext>
                  </a:extLst>
                </a:gridCol>
                <a:gridCol w="844144">
                  <a:extLst>
                    <a:ext uri="{9D8B030D-6E8A-4147-A177-3AD203B41FA5}">
                      <a16:colId xmlns:a16="http://schemas.microsoft.com/office/drawing/2014/main" val="2777418394"/>
                    </a:ext>
                  </a:extLst>
                </a:gridCol>
                <a:gridCol w="844144">
                  <a:extLst>
                    <a:ext uri="{9D8B030D-6E8A-4147-A177-3AD203B41FA5}">
                      <a16:colId xmlns:a16="http://schemas.microsoft.com/office/drawing/2014/main" val="2520722090"/>
                    </a:ext>
                  </a:extLst>
                </a:gridCol>
              </a:tblGrid>
              <a:tr h="0">
                <a:tc>
                  <a:txBody>
                    <a:bodyPr/>
                    <a:lstStyle/>
                    <a:p>
                      <a:pPr marL="0" marR="0" algn="ctr">
                        <a:spcBef>
                          <a:spcPts val="0"/>
                        </a:spcBef>
                        <a:spcAft>
                          <a:spcPts val="0"/>
                        </a:spcAft>
                      </a:pPr>
                      <a:r>
                        <a:rPr lang="en-US" sz="1400">
                          <a:effectLst/>
                        </a:rPr>
                        <a:t>9/20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8954777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2023059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88084437"/>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148692533"/>
                  </a:ext>
                </a:extLst>
              </a:tr>
            </a:tbl>
          </a:graphicData>
        </a:graphic>
      </p:graphicFrame>
    </p:spTree>
    <p:extLst>
      <p:ext uri="{BB962C8B-B14F-4D97-AF65-F5344CB8AC3E}">
        <p14:creationId xmlns:p14="http://schemas.microsoft.com/office/powerpoint/2010/main" val="18084325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1811709" y="-126178"/>
            <a:ext cx="8183310" cy="769441"/>
          </a:xfrm>
          <a:prstGeom prst="rect">
            <a:avLst/>
          </a:prstGeom>
        </p:spPr>
        <p:txBody>
          <a:bodyPr wrap="square">
            <a:spAutoFit/>
          </a:bodyPr>
          <a:lstStyle/>
          <a:p>
            <a:r>
              <a:rPr lang="en-US" sz="1600" dirty="0">
                <a:effectLst/>
                <a:latin typeface="Times" panose="02020603050405020304" pitchFamily="18" charset="0"/>
                <a:ea typeface="MS Mincho"/>
                <a:cs typeface="Times New Roman" panose="02020603050405020304" pitchFamily="18" charset="0"/>
              </a:rPr>
              <a:t> </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Example: Partnership Liquidation,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666572" y="880107"/>
            <a:ext cx="11229174" cy="1477328"/>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If a partner’s capital account cannot fully absorb a loss, that partner is obligated to make a cash payment to the partnership to bring a negative capital account to zero.  If the partner does not do this, other partners absorb the loss in their loss sharing ratios and have the right to take legal action against the defaulting partner.</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Example of defaulting partner: </a:t>
            </a:r>
            <a:r>
              <a:rPr lang="en-US" dirty="0">
                <a:latin typeface="Times" panose="02020603050405020304" pitchFamily="18" charset="0"/>
                <a:ea typeface="MS Mincho"/>
                <a:cs typeface="Times New Roman" panose="02020603050405020304" pitchFamily="18" charset="0"/>
              </a:rPr>
              <a:t> The partners’ profit and loss ratios are X: 30%; Y: 50%; Z: 20%.</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18763834"/>
              </p:ext>
            </p:extLst>
          </p:nvPr>
        </p:nvGraphicFramePr>
        <p:xfrm>
          <a:off x="2190195" y="2796540"/>
          <a:ext cx="7731472" cy="2346960"/>
        </p:xfrm>
        <a:graphic>
          <a:graphicData uri="http://schemas.openxmlformats.org/drawingml/2006/table">
            <a:tbl>
              <a:tblPr firstRow="1" firstCol="1" bandRow="1">
                <a:tableStyleId>{5940675A-B579-460E-94D1-54222C63F5DA}</a:tableStyleId>
              </a:tblPr>
              <a:tblGrid>
                <a:gridCol w="1840954">
                  <a:extLst>
                    <a:ext uri="{9D8B030D-6E8A-4147-A177-3AD203B41FA5}">
                      <a16:colId xmlns:a16="http://schemas.microsoft.com/office/drawing/2014/main" val="92057486"/>
                    </a:ext>
                  </a:extLst>
                </a:gridCol>
                <a:gridCol w="969438">
                  <a:extLst>
                    <a:ext uri="{9D8B030D-6E8A-4147-A177-3AD203B41FA5}">
                      <a16:colId xmlns:a16="http://schemas.microsoft.com/office/drawing/2014/main" val="1950746210"/>
                    </a:ext>
                  </a:extLst>
                </a:gridCol>
                <a:gridCol w="959646">
                  <a:extLst>
                    <a:ext uri="{9D8B030D-6E8A-4147-A177-3AD203B41FA5}">
                      <a16:colId xmlns:a16="http://schemas.microsoft.com/office/drawing/2014/main" val="82529828"/>
                    </a:ext>
                  </a:extLst>
                </a:gridCol>
                <a:gridCol w="1118104">
                  <a:extLst>
                    <a:ext uri="{9D8B030D-6E8A-4147-A177-3AD203B41FA5}">
                      <a16:colId xmlns:a16="http://schemas.microsoft.com/office/drawing/2014/main" val="3701522591"/>
                    </a:ext>
                  </a:extLst>
                </a:gridCol>
                <a:gridCol w="931160">
                  <a:extLst>
                    <a:ext uri="{9D8B030D-6E8A-4147-A177-3AD203B41FA5}">
                      <a16:colId xmlns:a16="http://schemas.microsoft.com/office/drawing/2014/main" val="1182401861"/>
                    </a:ext>
                  </a:extLst>
                </a:gridCol>
                <a:gridCol w="956085">
                  <a:extLst>
                    <a:ext uri="{9D8B030D-6E8A-4147-A177-3AD203B41FA5}">
                      <a16:colId xmlns:a16="http://schemas.microsoft.com/office/drawing/2014/main" val="3677194824"/>
                    </a:ext>
                  </a:extLst>
                </a:gridCol>
                <a:gridCol w="956085">
                  <a:extLst>
                    <a:ext uri="{9D8B030D-6E8A-4147-A177-3AD203B41FA5}">
                      <a16:colId xmlns:a16="http://schemas.microsoft.com/office/drawing/2014/main" val="502510872"/>
                    </a:ext>
                  </a:extLst>
                </a:gridCol>
              </a:tblGrid>
              <a:tr h="0">
                <a:tc>
                  <a:txBody>
                    <a:bodyPr/>
                    <a:lstStyle/>
                    <a:p>
                      <a:pPr marL="0" marR="0" algn="ctr">
                        <a:spcBef>
                          <a:spcPts val="300"/>
                        </a:spcBef>
                        <a:spcAft>
                          <a:spcPts val="0"/>
                        </a:spcAft>
                      </a:pPr>
                      <a:r>
                        <a:rPr lang="en-US" sz="1400">
                          <a:effectLst/>
                        </a:rPr>
                        <a:t>Explanation</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Other Assets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300"/>
                        </a:spcBef>
                        <a:spcAft>
                          <a:spcPts val="0"/>
                        </a:spcAft>
                      </a:pPr>
                      <a:r>
                        <a:rPr lang="en-US" sz="1400">
                          <a:effectLst/>
                        </a:rPr>
                        <a:t>Liabilities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X,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Y,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Z,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092270710"/>
                  </a:ext>
                </a:extLst>
              </a:tr>
              <a:tr h="0">
                <a:tc>
                  <a:txBody>
                    <a:bodyPr/>
                    <a:lstStyle/>
                    <a:p>
                      <a:pPr marL="0" marR="0">
                        <a:spcBef>
                          <a:spcPts val="0"/>
                        </a:spcBef>
                        <a:spcAft>
                          <a:spcPts val="0"/>
                        </a:spcAft>
                      </a:pPr>
                      <a:r>
                        <a:rPr lang="en-US" sz="1400">
                          <a:effectLst/>
                        </a:rPr>
                        <a:t>Account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$80,000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spcBef>
                          <a:spcPts val="0"/>
                        </a:spcBef>
                        <a:spcAft>
                          <a:spcPts val="0"/>
                        </a:spcAft>
                      </a:pPr>
                      <a:r>
                        <a:rPr lang="en-US" sz="1400" dirty="0">
                          <a:effectLst/>
                        </a:rPr>
                        <a:t> $420,000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$90,000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846200941"/>
                  </a:ext>
                </a:extLst>
              </a:tr>
              <a:tr h="0">
                <a:tc>
                  <a:txBody>
                    <a:bodyPr/>
                    <a:lstStyle/>
                    <a:p>
                      <a:pPr marL="0" marR="0">
                        <a:spcBef>
                          <a:spcPts val="0"/>
                        </a:spcBef>
                        <a:spcAft>
                          <a:spcPts val="0"/>
                        </a:spcAft>
                      </a:pPr>
                      <a:r>
                        <a:rPr lang="en-US" sz="1400" b="1" dirty="0">
                          <a:effectLst/>
                        </a:rPr>
                        <a:t>Sell non-cash assets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(420,000)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r">
                        <a:spcBef>
                          <a:spcPts val="0"/>
                        </a:spcBef>
                        <a:spcAft>
                          <a:spcPts val="0"/>
                        </a:spcAft>
                      </a:pPr>
                      <a:r>
                        <a:rPr lang="en-US" sz="1400" dirty="0">
                          <a:effectLst/>
                        </a:rPr>
                        <a:t>(30,000)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536884603"/>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400,000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effectLst/>
                        </a:rPr>
                        <a:t> </a:t>
                      </a:r>
                      <a:r>
                        <a:rPr lang="en-US" sz="1400" dirty="0">
                          <a:solidFill>
                            <a:srgbClr val="FF0000"/>
                          </a:solidFill>
                          <a:effectLst/>
                        </a:rPr>
                        <a:t>(10,000)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680203779"/>
                  </a:ext>
                </a:extLst>
              </a:tr>
              <a:tr h="0">
                <a:tc>
                  <a:txBody>
                    <a:bodyPr/>
                    <a:lstStyle/>
                    <a:p>
                      <a:pPr marL="0" marR="0">
                        <a:spcBef>
                          <a:spcPts val="0"/>
                        </a:spcBef>
                        <a:spcAft>
                          <a:spcPts val="0"/>
                        </a:spcAft>
                      </a:pPr>
                      <a:r>
                        <a:rPr lang="en-US" sz="1400" b="1" dirty="0">
                          <a:effectLst/>
                        </a:rPr>
                        <a:t>Pay liabilities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(350,000)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84438607"/>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20,000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 (10,000)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250694548"/>
                  </a:ext>
                </a:extLst>
              </a:tr>
              <a:tr h="0">
                <a:tc>
                  <a:txBody>
                    <a:bodyPr/>
                    <a:lstStyle/>
                    <a:p>
                      <a:pPr marL="0" marR="0">
                        <a:spcBef>
                          <a:spcPts val="0"/>
                        </a:spcBef>
                        <a:spcAft>
                          <a:spcPts val="0"/>
                        </a:spcAft>
                      </a:pPr>
                      <a:r>
                        <a:rPr lang="en-US" sz="1400" b="1" dirty="0">
                          <a:effectLst/>
                        </a:rPr>
                        <a:t>Loss allocated</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r">
                        <a:spcBef>
                          <a:spcPts val="0"/>
                        </a:spcBef>
                        <a:spcAft>
                          <a:spcPts val="0"/>
                        </a:spcAft>
                      </a:pPr>
                      <a:r>
                        <a:rPr lang="en-US" sz="1400" dirty="0">
                          <a:solidFill>
                            <a:srgbClr val="FF0000"/>
                          </a:solidFill>
                          <a:effectLst/>
                        </a:rPr>
                        <a:t>(6,250)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dirty="0">
                          <a:solidFill>
                            <a:srgbClr val="FF0000"/>
                          </a:solidFill>
                          <a:effectLst/>
                        </a:rPr>
                        <a:t>(3,750)</a:t>
                      </a:r>
                      <a:endParaRPr lang="en-US" sz="1400" dirty="0">
                        <a:solidFill>
                          <a:srgbClr val="FF0000"/>
                        </a:solidFill>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4127465685"/>
                  </a:ext>
                </a:extLst>
              </a:tr>
              <a:tr h="0">
                <a:tc>
                  <a:txBody>
                    <a:bodyPr/>
                    <a:lstStyle/>
                    <a:p>
                      <a:pPr marL="0" marR="0">
                        <a:spcBef>
                          <a:spcPts val="0"/>
                        </a:spcBef>
                        <a:spcAft>
                          <a:spcPts val="0"/>
                        </a:spcAft>
                      </a:pPr>
                      <a:r>
                        <a:rPr lang="en-US" sz="1400">
                          <a:effectLst/>
                        </a:rPr>
                        <a:t>New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     50,000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l">
                        <a:spcBef>
                          <a:spcPts val="0"/>
                        </a:spcBef>
                        <a:spcAft>
                          <a:spcPts val="0"/>
                        </a:spcAft>
                      </a:pPr>
                      <a:r>
                        <a:rPr lang="en-US" sz="1400" dirty="0">
                          <a:effectLst/>
                        </a:rPr>
                        <a:t>    13,750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effectLst/>
                        </a:rPr>
                        <a:t>       36,250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93714414"/>
                  </a:ext>
                </a:extLst>
              </a:tr>
              <a:tr h="0">
                <a:tc>
                  <a:txBody>
                    <a:bodyPr/>
                    <a:lstStyle/>
                    <a:p>
                      <a:pPr marL="0" marR="0">
                        <a:spcBef>
                          <a:spcPts val="0"/>
                        </a:spcBef>
                        <a:spcAft>
                          <a:spcPts val="0"/>
                        </a:spcAft>
                      </a:pPr>
                      <a:r>
                        <a:rPr lang="en-US" sz="1400" b="1" dirty="0">
                          <a:effectLst/>
                        </a:rPr>
                        <a:t>Pay partners</a:t>
                      </a:r>
                      <a:endParaRPr lang="en-US" sz="1400" b="1"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(50,000)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r">
                        <a:spcBef>
                          <a:spcPts val="0"/>
                        </a:spcBef>
                        <a:spcAft>
                          <a:spcPts val="0"/>
                        </a:spcAft>
                      </a:pPr>
                      <a:r>
                        <a:rPr lang="en-US" sz="1400">
                          <a:effectLst/>
                        </a:rPr>
                        <a:t>(13,750)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r">
                        <a:spcBef>
                          <a:spcPts val="0"/>
                        </a:spcBef>
                        <a:spcAft>
                          <a:spcPts val="0"/>
                        </a:spcAft>
                      </a:pPr>
                      <a:r>
                        <a:rPr lang="en-US" sz="1400">
                          <a:effectLst/>
                        </a:rPr>
                        <a:t>   (36,250)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714691546"/>
                  </a:ext>
                </a:extLst>
              </a:tr>
              <a:tr h="0">
                <a:tc>
                  <a:txBody>
                    <a:bodyPr/>
                    <a:lstStyle/>
                    <a:p>
                      <a:pPr marL="0" marR="0">
                        <a:spcBef>
                          <a:spcPts val="0"/>
                        </a:spcBef>
                        <a:spcAft>
                          <a:spcPts val="0"/>
                        </a:spcAft>
                      </a:pPr>
                      <a:r>
                        <a:rPr lang="en-US" sz="1400">
                          <a:effectLst/>
                        </a:rPr>
                        <a:t>Final balances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indent="83185"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effectLst/>
                        </a:rPr>
                        <a:t>-0-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391111412"/>
                  </a:ext>
                </a:extLst>
              </a:tr>
            </a:tbl>
          </a:graphicData>
        </a:graphic>
      </p:graphicFrame>
    </p:spTree>
    <p:extLst>
      <p:ext uri="{BB962C8B-B14F-4D97-AF65-F5344CB8AC3E}">
        <p14:creationId xmlns:p14="http://schemas.microsoft.com/office/powerpoint/2010/main" val="650346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342372" y="304581"/>
            <a:ext cx="3746539"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Partnership Formation</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905712" y="855607"/>
            <a:ext cx="9767843" cy="6309420"/>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Partnerships can be formed in several ways: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1) </a:t>
            </a:r>
            <a:r>
              <a:rPr lang="en-US" b="1" dirty="0">
                <a:solidFill>
                  <a:srgbClr val="0000FF"/>
                </a:solidFill>
                <a:latin typeface="Times" panose="02020603050405020304" pitchFamily="18" charset="0"/>
                <a:ea typeface="MS Mincho"/>
                <a:cs typeface="Times New Roman" panose="02020603050405020304" pitchFamily="18" charset="0"/>
              </a:rPr>
              <a:t>By accident</a:t>
            </a:r>
            <a:r>
              <a:rPr lang="en-US" b="1" dirty="0">
                <a:latin typeface="Times" panose="02020603050405020304" pitchFamily="18" charset="0"/>
                <a:ea typeface="MS Mincho"/>
                <a:cs typeface="Times New Roman" panose="02020603050405020304" pitchFamily="18" charset="0"/>
              </a:rPr>
              <a:t>: two or more people together behave like partners or refer to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themselves as partners, even though there is no formal agreement.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2) </a:t>
            </a:r>
            <a:r>
              <a:rPr lang="en-US" b="1" dirty="0">
                <a:solidFill>
                  <a:srgbClr val="0000FF"/>
                </a:solidFill>
                <a:latin typeface="Times" panose="02020603050405020304" pitchFamily="18" charset="0"/>
                <a:ea typeface="MS Mincho"/>
                <a:cs typeface="Times New Roman" panose="02020603050405020304" pitchFamily="18" charset="0"/>
              </a:rPr>
              <a:t>By oral agreement</a:t>
            </a:r>
            <a:r>
              <a:rPr lang="en-US" b="1" dirty="0">
                <a:latin typeface="Times" panose="02020603050405020304" pitchFamily="18" charset="0"/>
                <a:ea typeface="MS Mincho"/>
                <a:cs typeface="Times New Roman" panose="02020603050405020304" pitchFamily="18" charset="0"/>
              </a:rPr>
              <a:t>: This by “handshake” when two or more verbally agree to be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partners.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3) </a:t>
            </a:r>
            <a:r>
              <a:rPr lang="en-US" b="1" dirty="0">
                <a:solidFill>
                  <a:srgbClr val="0000FF"/>
                </a:solidFill>
                <a:latin typeface="Times" panose="02020603050405020304" pitchFamily="18" charset="0"/>
                <a:ea typeface="MS Mincho"/>
                <a:cs typeface="Times New Roman" panose="02020603050405020304" pitchFamily="18" charset="0"/>
              </a:rPr>
              <a:t>THE BEST WAY</a:t>
            </a:r>
            <a:r>
              <a:rPr lang="en-US" b="1" dirty="0">
                <a:latin typeface="Times" panose="02020603050405020304" pitchFamily="18" charset="0"/>
                <a:ea typeface="MS Mincho"/>
                <a:cs typeface="Times New Roman" panose="02020603050405020304" pitchFamily="18" charset="0"/>
              </a:rPr>
              <a:t>: A WRITTEN PARTNERSHIP AGREEMENT.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Methods #1 and #2 frequently create disagreements later.  A written partnership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agreement clarifies understandings concerting such important issues as: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Allocation of profits and losses to partners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Required investments now and in future circumstances</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Withdrawals of cash and other assets</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Admission of new partners</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Withdrawal of partners</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Specified duties and compliance rules</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sz="1100" b="1" dirty="0">
                <a:effectLst/>
                <a:latin typeface="Times" panose="02020603050405020304" pitchFamily="18" charset="0"/>
                <a:ea typeface="MS Mincho"/>
                <a:cs typeface="Times New Roman" panose="02020603050405020304" pitchFamily="18" charset="0"/>
              </a:rPr>
              <a:t> • </a:t>
            </a:r>
            <a:r>
              <a:rPr lang="en-US" b="1" dirty="0">
                <a:latin typeface="Times" panose="02020603050405020304" pitchFamily="18" charset="0"/>
                <a:ea typeface="MS Mincho"/>
                <a:cs typeface="Times New Roman" panose="02020603050405020304" pitchFamily="18" charset="0"/>
              </a:rPr>
              <a:t>Termination of the partnership and distribution of assets</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100" b="1"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br>
              <a:rPr lang="en-US" sz="1100" b="1" dirty="0">
                <a:effectLst/>
                <a:latin typeface="Times" panose="02020603050405020304" pitchFamily="18" charset="0"/>
                <a:ea typeface="MS Mincho"/>
                <a:cs typeface="Times New Roman" panose="02020603050405020304" pitchFamily="18" charset="0"/>
              </a:rPr>
            </a:br>
            <a:r>
              <a:rPr lang="en-US" sz="1100" b="1"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83994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452923" y="202032"/>
            <a:ext cx="576472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General Partnership Characteristics</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444239" y="706546"/>
            <a:ext cx="8998721" cy="5832366"/>
          </a:xfrm>
          <a:prstGeom prst="rect">
            <a:avLst/>
          </a:prstGeom>
        </p:spPr>
        <p:txBody>
          <a:bodyPr wrap="square">
            <a:spAutoFit/>
          </a:bodyPr>
          <a:lstStyle/>
          <a:p>
            <a:r>
              <a:rPr lang="en-US" sz="1600" dirty="0">
                <a:effectLst/>
                <a:latin typeface="Times" panose="02020603050405020304" pitchFamily="18" charset="0"/>
                <a:ea typeface="MS Mincho"/>
                <a:cs typeface="Times New Roman" panose="02020603050405020304" pitchFamily="18" charset="0"/>
              </a:rPr>
              <a:t> </a:t>
            </a:r>
          </a:p>
          <a:p>
            <a:r>
              <a:rPr lang="en-US" b="1" dirty="0">
                <a:latin typeface="Times" panose="02020603050405020304" pitchFamily="18" charset="0"/>
                <a:ea typeface="MS Mincho"/>
                <a:cs typeface="Times New Roman" panose="02020603050405020304" pitchFamily="18" charset="0"/>
              </a:rPr>
              <a:t>The most common and original kind of partnership is the </a:t>
            </a:r>
            <a:r>
              <a:rPr lang="en-US" b="1" dirty="0">
                <a:solidFill>
                  <a:srgbClr val="0000FF"/>
                </a:solidFill>
                <a:latin typeface="Times" panose="02020603050405020304" pitchFamily="18" charset="0"/>
                <a:ea typeface="MS Mincho"/>
                <a:cs typeface="Times New Roman" panose="02020603050405020304" pitchFamily="18" charset="0"/>
              </a:rPr>
              <a:t>general partnership</a:t>
            </a:r>
            <a:r>
              <a:rPr lang="en-US" b="1" dirty="0">
                <a:latin typeface="Times" panose="02020603050405020304" pitchFamily="18" charset="0"/>
                <a:ea typeface="MS Mincho"/>
                <a:cs typeface="Times New Roman" panose="02020603050405020304" pitchFamily="18" charset="0"/>
              </a:rPr>
              <a:t>.  A general partnership has the following features, under RUPA (Revised Uniform Partnership Act):</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Limited life: </a:t>
            </a:r>
            <a:r>
              <a:rPr lang="en-US" dirty="0">
                <a:latin typeface="Times" panose="02020603050405020304" pitchFamily="18" charset="0"/>
                <a:ea typeface="MS Mincho"/>
                <a:cs typeface="Times New Roman" panose="02020603050405020304" pitchFamily="18" charset="0"/>
              </a:rPr>
              <a:t>The maximum term of a partnership is limited to the lesser of the term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stated in the partnership agreement, or the time that current partners remain in the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partnership. If a partner(s) withdraw(s), the partnership is dissolved (a new one can be</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formed) unless the partnership agreement allows continuance via partner buyout or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least one-half the partners remain (RUPA).</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Mutual agency: </a:t>
            </a:r>
            <a:r>
              <a:rPr lang="en-US" dirty="0">
                <a:latin typeface="Times" panose="02020603050405020304" pitchFamily="18" charset="0"/>
                <a:ea typeface="MS Mincho"/>
                <a:cs typeface="Times New Roman" panose="02020603050405020304" pitchFamily="18" charset="0"/>
              </a:rPr>
              <a:t>Any partner who appears to be acting within the scope of a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partnership’s business activities creates a binding contract on behalf of the contract and</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all the other partners.</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Unlimited liability: </a:t>
            </a:r>
            <a:r>
              <a:rPr lang="en-US" dirty="0">
                <a:latin typeface="Times" panose="02020603050405020304" pitchFamily="18" charset="0"/>
                <a:ea typeface="MS Mincho"/>
                <a:cs typeface="Times New Roman" panose="02020603050405020304" pitchFamily="18" charset="0"/>
              </a:rPr>
              <a:t>If the partnership business does not have sufficient assets to pay</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business debts, any and all of the individual partners are personally obligated to pay.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100"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br>
              <a:rPr lang="en-US" sz="1100" dirty="0">
                <a:effectLst/>
                <a:latin typeface="Times" panose="02020603050405020304" pitchFamily="18" charset="0"/>
                <a:ea typeface="MS Mincho"/>
                <a:cs typeface="Times New Roman" panose="02020603050405020304" pitchFamily="18" charset="0"/>
              </a:rPr>
            </a:br>
            <a:r>
              <a:rPr lang="en-US" sz="1100"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640718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2655407" y="176394"/>
            <a:ext cx="7462300"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General Partnership Characteristics,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127903" y="1342768"/>
            <a:ext cx="8896172" cy="4370427"/>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Separate financial entity: </a:t>
            </a:r>
            <a:r>
              <a:rPr lang="en-US" dirty="0">
                <a:latin typeface="Times" panose="02020603050405020304" pitchFamily="18" charset="0"/>
                <a:ea typeface="MS Mincho"/>
                <a:cs typeface="Times New Roman" panose="02020603050405020304" pitchFamily="18" charset="0"/>
              </a:rPr>
              <a:t>Separate accounts and financial statements are prepared for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the partnership business activities.</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Co-ownership: </a:t>
            </a:r>
            <a:r>
              <a:rPr lang="en-US" dirty="0">
                <a:latin typeface="Times" panose="02020603050405020304" pitchFamily="18" charset="0"/>
                <a:ea typeface="MS Mincho"/>
                <a:cs typeface="Times New Roman" panose="02020603050405020304" pitchFamily="18" charset="0"/>
              </a:rPr>
              <a:t>Each partner has a share of partnership assets and liabilities.  When a</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partner invests an asset in a partnership, that asset becomes jointly owned.</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No tax:</a:t>
            </a:r>
            <a:r>
              <a:rPr lang="en-US" dirty="0">
                <a:latin typeface="Times" panose="02020603050405020304" pitchFamily="18" charset="0"/>
                <a:ea typeface="MS Mincho"/>
                <a:cs typeface="Times New Roman" panose="02020603050405020304" pitchFamily="18" charset="0"/>
              </a:rPr>
              <a:t> The partnership as an entity does not pay tax, although it must file an income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tax return.  Partnership profit or loss is allocated among the individual partners, who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report the shares individually as part of their own tax returns.</a:t>
            </a:r>
            <a:endParaRPr lang="en-US" sz="1600" dirty="0">
              <a:effectLst/>
              <a:latin typeface="Times" panose="02020603050405020304" pitchFamily="18" charset="0"/>
              <a:ea typeface="MS Mincho"/>
              <a:cs typeface="Times New Roman" panose="02020603050405020304" pitchFamily="18" charset="0"/>
            </a:endParaRPr>
          </a:p>
          <a:p>
            <a:r>
              <a:rPr lang="en-US" sz="1100"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sz="1100"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Capital and withdrawal accounts: </a:t>
            </a:r>
            <a:r>
              <a:rPr lang="en-US" dirty="0">
                <a:latin typeface="Times" panose="02020603050405020304" pitchFamily="18" charset="0"/>
                <a:ea typeface="MS Mincho"/>
                <a:cs typeface="Times New Roman" panose="02020603050405020304" pitchFamily="18" charset="0"/>
              </a:rPr>
              <a:t>There is a separate capital account and separate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r>
              <a:rPr lang="en-US" dirty="0">
                <a:latin typeface="Times" panose="02020603050405020304" pitchFamily="18" charset="0"/>
                <a:ea typeface="MS Mincho"/>
                <a:cs typeface="Times New Roman" panose="02020603050405020304" pitchFamily="18" charset="0"/>
              </a:rPr>
              <a:t>withdrawals account for each partner in a partnership.</a:t>
            </a:r>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br>
              <a:rPr lang="en-US" sz="1100" dirty="0">
                <a:effectLst/>
                <a:latin typeface="Times" panose="02020603050405020304" pitchFamily="18" charset="0"/>
                <a:ea typeface="MS Mincho"/>
                <a:cs typeface="Times New Roman" panose="02020603050405020304" pitchFamily="18" charset="0"/>
              </a:rPr>
            </a:br>
            <a:r>
              <a:rPr lang="en-US" sz="1100" dirty="0">
                <a:effectLst/>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2716622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065092" y="200267"/>
            <a:ext cx="6779664" cy="1508105"/>
          </a:xfrm>
          <a:prstGeom prst="rect">
            <a:avLst/>
          </a:prstGeom>
        </p:spPr>
        <p:txBody>
          <a:bodyPr wrap="square">
            <a:spAutoFit/>
          </a:bodyPr>
          <a:lstStyle/>
          <a:p>
            <a:r>
              <a:rPr lang="en-US" sz="2800" b="1" dirty="0">
                <a:solidFill>
                  <a:schemeClr val="accent1">
                    <a:lumMod val="50000"/>
                  </a:schemeClr>
                </a:solidFill>
              </a:rPr>
              <a:t>Other Types of Partnership Structures</a:t>
            </a:r>
            <a:endParaRPr lang="en-US" sz="2800" dirty="0">
              <a:solidFill>
                <a:schemeClr val="accent1">
                  <a:lumMod val="50000"/>
                </a:schemeClr>
              </a:solidFill>
            </a:endParaRPr>
          </a:p>
          <a:p>
            <a:r>
              <a:rPr lang="en-US" b="1" dirty="0"/>
              <a:t> </a:t>
            </a:r>
            <a:endParaRPr lang="en-US" dirty="0"/>
          </a:p>
          <a:p>
            <a:pPr algn="ct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a:p>
            <a:pPr algn="ctr"/>
            <a:r>
              <a:rPr lang="en-US" b="1" dirty="0">
                <a:latin typeface="Times" panose="02020603050405020304" pitchFamily="18" charset="0"/>
                <a:ea typeface="MS Mincho"/>
                <a:cs typeface="Times New Roman" panose="02020603050405020304" pitchFamily="18" charset="0"/>
              </a:rPr>
              <a:t> </a:t>
            </a:r>
            <a:endParaRPr lang="en-US" sz="1400" dirty="0">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1839493" y="1195393"/>
            <a:ext cx="8870535" cy="369332"/>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 </a:t>
            </a:r>
            <a:r>
              <a:rPr lang="en-US" b="1" dirty="0">
                <a:latin typeface="Times" panose="02020603050405020304" pitchFamily="18" charset="0"/>
                <a:ea typeface="MS Mincho"/>
                <a:cs typeface="Times New Roman" panose="02020603050405020304" pitchFamily="18" charset="0"/>
              </a:rPr>
              <a:t>There are other similar types of partnership organizational structures.</a:t>
            </a:r>
            <a:endParaRPr lang="en-US" sz="1600" dirty="0">
              <a:effectLst/>
              <a:latin typeface="Times" panose="02020603050405020304" pitchFamily="18" charset="0"/>
              <a:ea typeface="MS Mincho"/>
              <a:cs typeface="Times New Roman" panose="02020603050405020304" pitchFamily="18" charset="0"/>
            </a:endParaRPr>
          </a:p>
        </p:txBody>
      </p:sp>
      <p:grpSp>
        <p:nvGrpSpPr>
          <p:cNvPr id="5" name="Group 4"/>
          <p:cNvGrpSpPr/>
          <p:nvPr/>
        </p:nvGrpSpPr>
        <p:grpSpPr>
          <a:xfrm>
            <a:off x="2290273" y="2075815"/>
            <a:ext cx="6415333" cy="1391285"/>
            <a:chOff x="0" y="0"/>
            <a:chExt cx="4860485" cy="1391853"/>
          </a:xfrm>
        </p:grpSpPr>
        <p:sp>
          <p:nvSpPr>
            <p:cNvPr id="6" name="Oval 5"/>
            <p:cNvSpPr/>
            <p:nvPr/>
          </p:nvSpPr>
          <p:spPr>
            <a:xfrm>
              <a:off x="0" y="24130"/>
              <a:ext cx="1238250" cy="779578"/>
            </a:xfrm>
            <a:prstGeom prst="ellips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ln w="9525" cap="rnd" cmpd="sng" algn="ctr">
                    <a:solidFill>
                      <a:srgbClr val="000000"/>
                    </a:solidFill>
                    <a:prstDash val="solid"/>
                    <a:bevel/>
                  </a:ln>
                  <a:solidFill>
                    <a:srgbClr val="000000">
                      <a:alpha val="90000"/>
                    </a:srgbClr>
                  </a:solidFill>
                  <a:effectLst/>
                  <a:latin typeface="Times" panose="02020603050405020304" pitchFamily="18" charset="0"/>
                  <a:ea typeface="MS Mincho"/>
                  <a:cs typeface="Times New Roman" panose="02020603050405020304" pitchFamily="18" charset="0"/>
                </a:rPr>
                <a:t>Limited Partnership</a:t>
              </a:r>
              <a:endParaRPr lang="en-US" sz="1400" dirty="0">
                <a:effectLst/>
                <a:latin typeface="Times" panose="02020603050405020304" pitchFamily="18" charset="0"/>
                <a:ea typeface="MS Mincho"/>
                <a:cs typeface="Times New Roman" panose="02020603050405020304" pitchFamily="18" charset="0"/>
              </a:endParaRPr>
            </a:p>
          </p:txBody>
        </p:sp>
        <p:sp>
          <p:nvSpPr>
            <p:cNvPr id="7" name="Oval 6"/>
            <p:cNvSpPr/>
            <p:nvPr/>
          </p:nvSpPr>
          <p:spPr>
            <a:xfrm>
              <a:off x="1780540" y="0"/>
              <a:ext cx="1238250" cy="840349"/>
            </a:xfrm>
            <a:prstGeom prst="ellips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ln w="9525" cap="rnd" cmpd="sng" algn="ctr">
                    <a:solidFill>
                      <a:srgbClr val="000000"/>
                    </a:solidFill>
                    <a:prstDash val="solid"/>
                    <a:bevel/>
                  </a:ln>
                  <a:solidFill>
                    <a:schemeClr val="tx1"/>
                  </a:solidFill>
                  <a:effectLst/>
                  <a:latin typeface="Times" panose="02020603050405020304" pitchFamily="18" charset="0"/>
                  <a:ea typeface="MS Mincho"/>
                  <a:cs typeface="Times New Roman" panose="02020603050405020304" pitchFamily="18" charset="0"/>
                </a:rPr>
                <a:t>Limited Liability Company</a:t>
              </a:r>
              <a:endParaRPr lang="en-US" sz="1400" dirty="0">
                <a:solidFill>
                  <a:schemeClr val="tx1"/>
                </a:solidFill>
                <a:effectLst/>
                <a:latin typeface="Times" panose="02020603050405020304" pitchFamily="18" charset="0"/>
                <a:ea typeface="MS Mincho"/>
                <a:cs typeface="Times New Roman" panose="02020603050405020304" pitchFamily="18" charset="0"/>
              </a:endParaRPr>
            </a:p>
          </p:txBody>
        </p:sp>
        <p:sp>
          <p:nvSpPr>
            <p:cNvPr id="8" name="Oval 7"/>
            <p:cNvSpPr/>
            <p:nvPr/>
          </p:nvSpPr>
          <p:spPr>
            <a:xfrm>
              <a:off x="3576320" y="46990"/>
              <a:ext cx="1284165" cy="827856"/>
            </a:xfrm>
            <a:prstGeom prst="ellipse">
              <a:avLst/>
            </a:prstGeom>
            <a:solidFill>
              <a:schemeClr val="accent5">
                <a:lumMod val="40000"/>
                <a:lumOff val="60000"/>
              </a:schemeClr>
            </a:solidFill>
          </p:spPr>
          <p:style>
            <a:lnRef idx="1">
              <a:schemeClr val="accent1"/>
            </a:lnRef>
            <a:fillRef idx="3">
              <a:schemeClr val="accent1"/>
            </a:fillRef>
            <a:effectRef idx="2">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spcBef>
                  <a:spcPts val="0"/>
                </a:spcBef>
                <a:spcAft>
                  <a:spcPts val="0"/>
                </a:spcAft>
              </a:pPr>
              <a:r>
                <a:rPr lang="en-US" sz="1400" dirty="0">
                  <a:ln w="9525" cap="rnd" cmpd="sng" algn="ctr">
                    <a:solidFill>
                      <a:srgbClr val="000000"/>
                    </a:solidFill>
                    <a:prstDash val="solid"/>
                    <a:bevel/>
                  </a:ln>
                  <a:solidFill>
                    <a:schemeClr val="tx1"/>
                  </a:solidFill>
                  <a:effectLst/>
                  <a:latin typeface="Times" panose="02020603050405020304" pitchFamily="18" charset="0"/>
                  <a:ea typeface="MS Mincho"/>
                  <a:cs typeface="Times New Roman" panose="02020603050405020304" pitchFamily="18" charset="0"/>
                </a:rPr>
                <a:t>Subchapter S Corporation</a:t>
              </a:r>
              <a:endParaRPr lang="en-US" sz="1400" dirty="0">
                <a:solidFill>
                  <a:schemeClr val="tx1"/>
                </a:solidFill>
                <a:effectLst/>
                <a:latin typeface="Times" panose="02020603050405020304" pitchFamily="18" charset="0"/>
                <a:ea typeface="MS Mincho"/>
                <a:cs typeface="Times New Roman" panose="02020603050405020304" pitchFamily="18" charset="0"/>
              </a:endParaRPr>
            </a:p>
          </p:txBody>
        </p:sp>
        <p:cxnSp>
          <p:nvCxnSpPr>
            <p:cNvPr id="9" name="Straight Arrow Connector 8"/>
            <p:cNvCxnSpPr/>
            <p:nvPr/>
          </p:nvCxnSpPr>
          <p:spPr>
            <a:xfrm flipH="1">
              <a:off x="591185" y="861060"/>
              <a:ext cx="13434" cy="4871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flipH="1">
              <a:off x="2419985" y="882015"/>
              <a:ext cx="7034" cy="44440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a:off x="4241800" y="945515"/>
              <a:ext cx="2687" cy="44633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2" name="Text Box 11"/>
          <p:cNvSpPr txBox="1"/>
          <p:nvPr/>
        </p:nvSpPr>
        <p:spPr>
          <a:xfrm>
            <a:off x="2405714" y="3531155"/>
            <a:ext cx="1518920" cy="1133475"/>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There must be at least 1 general partner who has unlimited liability.  Other partners are at risk only for their investment. </a:t>
            </a:r>
          </a:p>
        </p:txBody>
      </p:sp>
      <p:sp>
        <p:nvSpPr>
          <p:cNvPr id="13" name="Text Box 12"/>
          <p:cNvSpPr txBox="1"/>
          <p:nvPr/>
        </p:nvSpPr>
        <p:spPr>
          <a:xfrm>
            <a:off x="4734709" y="3531155"/>
            <a:ext cx="1720215" cy="1268730"/>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Often called an LLC.  Has combined P&amp;L allocation advantages of partnership &amp; corporation limited liability. Can elect to be treated as partnership or corporation.</a:t>
            </a:r>
          </a:p>
        </p:txBody>
      </p:sp>
      <p:sp>
        <p:nvSpPr>
          <p:cNvPr id="14" name="Text Box 13"/>
          <p:cNvSpPr txBox="1"/>
          <p:nvPr/>
        </p:nvSpPr>
        <p:spPr>
          <a:xfrm>
            <a:off x="7175583" y="3531155"/>
            <a:ext cx="1426845" cy="722630"/>
          </a:xfrm>
          <a:prstGeom prst="rect">
            <a:avLst/>
          </a:prstGeom>
          <a:noFill/>
          <a:ln>
            <a:noFill/>
          </a:ln>
          <a:effectLst/>
          <a:extLst>
            <a:ext uri="{C572A759-6A51-4108-AA02-DFA0A04FC94B}">
              <ma14:wrappingTextBoxFlag xmlns="" xmlns:wpc="http://schemas.microsoft.com/office/word/2010/wordprocessingCanvas" xmlns:mo="http://schemas.microsoft.com/office/mac/office/2008/main" xmlns:mc="http://schemas.openxmlformats.org/markup-compatibility/2006" xmlns:mv="urn:schemas-microsoft-com:mac:vml"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ne="http://schemas.microsoft.com/office/word/2006/wordml" xmlns:wps="http://schemas.microsoft.com/office/word/2010/wordprocessingShape" xmlns:ma14="http://schemas.microsoft.com/office/mac/drawingml/2011/main" xmlns:lc="http://schemas.openxmlformats.org/drawingml/2006/lockedCanvas"/>
            </a:ext>
          </a:ex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marL="0" marR="0">
              <a:spcBef>
                <a:spcPts val="0"/>
              </a:spcBef>
              <a:spcAft>
                <a:spcPts val="0"/>
              </a:spcAft>
            </a:pPr>
            <a:r>
              <a:rPr lang="en-US" sz="1100">
                <a:effectLst/>
                <a:latin typeface="Times" panose="02020603050405020304" pitchFamily="18" charset="0"/>
                <a:ea typeface="MS Mincho"/>
                <a:cs typeface="Times New Roman" panose="02020603050405020304" pitchFamily="18" charset="0"/>
              </a:rPr>
              <a:t>A corporation with flexibility of income allocation somewhat like a partnership.</a:t>
            </a:r>
          </a:p>
        </p:txBody>
      </p:sp>
    </p:spTree>
    <p:extLst>
      <p:ext uri="{BB962C8B-B14F-4D97-AF65-F5344CB8AC3E}">
        <p14:creationId xmlns:p14="http://schemas.microsoft.com/office/powerpoint/2010/main" val="2073420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4237157" y="261852"/>
            <a:ext cx="371768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New Business Start-Up</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2589375" y="1462700"/>
            <a:ext cx="8229600" cy="3139321"/>
          </a:xfrm>
          <a:prstGeom prst="rect">
            <a:avLst/>
          </a:prstGeom>
        </p:spPr>
        <p:txBody>
          <a:bodyPr wrap="square">
            <a:spAutoFit/>
          </a:bodyPr>
          <a:lstStyle/>
          <a:p>
            <a:r>
              <a:rPr lang="en-US" b="1" dirty="0">
                <a:latin typeface="Times" panose="02020603050405020304" pitchFamily="18" charset="0"/>
                <a:ea typeface="MS Mincho"/>
                <a:cs typeface="Times New Roman" panose="02020603050405020304" pitchFamily="18" charset="0"/>
              </a:rPr>
              <a:t>• When a new business is started and formed as a partnership, then a new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partnership is created.</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Each partner’s investment is recorded at current fair market value, or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alternatively, the value that the partners agree on.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b="1"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a:p>
            <a:br>
              <a:rPr lang="en-US" dirty="0">
                <a:latin typeface="Times" panose="02020603050405020304" pitchFamily="18" charset="0"/>
                <a:ea typeface="MS Mincho"/>
                <a:cs typeface="Times New Roman" panose="02020603050405020304" pitchFamily="18" charset="0"/>
              </a:rPr>
            </a:br>
            <a:r>
              <a:rPr lang="en-US" dirty="0">
                <a:latin typeface="Times" panose="02020603050405020304" pitchFamily="18" charset="0"/>
                <a:ea typeface="MS Mincho"/>
                <a:cs typeface="Times New Roman" panose="02020603050405020304" pitchFamily="18" charset="0"/>
              </a:rPr>
              <a:t> </a:t>
            </a:r>
            <a:endParaRPr lang="en-US" sz="1600" dirty="0">
              <a:effectLst/>
              <a:latin typeface="Times" panose="02020603050405020304" pitchFamily="18" charset="0"/>
              <a:ea typeface="MS Mincho"/>
              <a:cs typeface="Times New Roman" panose="02020603050405020304" pitchFamily="18" charset="0"/>
            </a:endParaRPr>
          </a:p>
        </p:txBody>
      </p:sp>
    </p:spTree>
    <p:extLst>
      <p:ext uri="{BB962C8B-B14F-4D97-AF65-F5344CB8AC3E}">
        <p14:creationId xmlns:p14="http://schemas.microsoft.com/office/powerpoint/2010/main" val="17079256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US"/>
              <a:t>© Copyright 2018 Worthy and James Publishing</a:t>
            </a:r>
          </a:p>
        </p:txBody>
      </p:sp>
      <p:sp>
        <p:nvSpPr>
          <p:cNvPr id="3" name="Rectangle 2"/>
          <p:cNvSpPr/>
          <p:nvPr/>
        </p:nvSpPr>
        <p:spPr>
          <a:xfrm>
            <a:off x="3465280" y="142211"/>
            <a:ext cx="5415265" cy="523220"/>
          </a:xfrm>
          <a:prstGeom prst="rect">
            <a:avLst/>
          </a:prstGeom>
        </p:spPr>
        <p:txBody>
          <a:bodyPr wrap="none">
            <a:spAutoFit/>
          </a:bodyPr>
          <a:lstStyle/>
          <a:p>
            <a:pPr algn="ctr"/>
            <a:r>
              <a:rPr lang="en-US" sz="2800" b="1" dirty="0">
                <a:solidFill>
                  <a:schemeClr val="accent1">
                    <a:lumMod val="50000"/>
                  </a:schemeClr>
                </a:solidFill>
                <a:latin typeface="Times" panose="02020603050405020304" pitchFamily="18" charset="0"/>
                <a:ea typeface="MS Mincho"/>
                <a:cs typeface="Times New Roman" panose="02020603050405020304" pitchFamily="18" charset="0"/>
              </a:rPr>
              <a:t>New Business Start-Up, continued</a:t>
            </a:r>
            <a:endParaRPr lang="en-US" sz="2800" dirty="0">
              <a:solidFill>
                <a:schemeClr val="accent1">
                  <a:lumMod val="50000"/>
                </a:schemeClr>
              </a:solidFill>
              <a:effectLst/>
              <a:latin typeface="Times" panose="02020603050405020304" pitchFamily="18" charset="0"/>
              <a:ea typeface="MS Mincho"/>
              <a:cs typeface="Times New Roman" panose="02020603050405020304" pitchFamily="18" charset="0"/>
            </a:endParaRPr>
          </a:p>
        </p:txBody>
      </p:sp>
      <p:sp>
        <p:nvSpPr>
          <p:cNvPr id="4" name="Rectangle 3"/>
          <p:cNvSpPr/>
          <p:nvPr/>
        </p:nvSpPr>
        <p:spPr>
          <a:xfrm>
            <a:off x="801879" y="786391"/>
            <a:ext cx="10742065" cy="646331"/>
          </a:xfrm>
          <a:prstGeom prst="rect">
            <a:avLst/>
          </a:prstGeom>
        </p:spPr>
        <p:txBody>
          <a:bodyPr wrap="square">
            <a:spAutoFit/>
          </a:bodyPr>
          <a:lstStyle/>
          <a:p>
            <a:r>
              <a:rPr lang="en-US" dirty="0">
                <a:latin typeface="Times" panose="02020603050405020304" pitchFamily="18" charset="0"/>
                <a:ea typeface="MS Mincho"/>
                <a:cs typeface="Times New Roman" panose="02020603050405020304" pitchFamily="18" charset="0"/>
              </a:rPr>
              <a:t>Example: On December 1, Mary A. and John B. start a new business and form it as the AB partnership.  Their contributions, based on current fair market value and agreed value for receivables are: </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5" name="Table 4"/>
          <p:cNvGraphicFramePr>
            <a:graphicFrameLocks noGrp="1"/>
          </p:cNvGraphicFramePr>
          <p:nvPr>
            <p:extLst>
              <p:ext uri="{D42A27DB-BD31-4B8C-83A1-F6EECF244321}">
                <p14:modId xmlns:p14="http://schemas.microsoft.com/office/powerpoint/2010/main" val="1640922831"/>
              </p:ext>
            </p:extLst>
          </p:nvPr>
        </p:nvGraphicFramePr>
        <p:xfrm>
          <a:off x="2931210" y="1679605"/>
          <a:ext cx="5759864" cy="1493520"/>
        </p:xfrm>
        <a:graphic>
          <a:graphicData uri="http://schemas.openxmlformats.org/drawingml/2006/table">
            <a:tbl>
              <a:tblPr firstRow="1" firstCol="1" bandRow="1">
                <a:tableStyleId>{5940675A-B579-460E-94D1-54222C63F5DA}</a:tableStyleId>
              </a:tblPr>
              <a:tblGrid>
                <a:gridCol w="2603775">
                  <a:extLst>
                    <a:ext uri="{9D8B030D-6E8A-4147-A177-3AD203B41FA5}">
                      <a16:colId xmlns:a16="http://schemas.microsoft.com/office/drawing/2014/main" val="519951267"/>
                    </a:ext>
                  </a:extLst>
                </a:gridCol>
                <a:gridCol w="1104631">
                  <a:extLst>
                    <a:ext uri="{9D8B030D-6E8A-4147-A177-3AD203B41FA5}">
                      <a16:colId xmlns:a16="http://schemas.microsoft.com/office/drawing/2014/main" val="419000319"/>
                    </a:ext>
                  </a:extLst>
                </a:gridCol>
                <a:gridCol w="994167">
                  <a:extLst>
                    <a:ext uri="{9D8B030D-6E8A-4147-A177-3AD203B41FA5}">
                      <a16:colId xmlns:a16="http://schemas.microsoft.com/office/drawing/2014/main" val="3090082373"/>
                    </a:ext>
                  </a:extLst>
                </a:gridCol>
                <a:gridCol w="1057291">
                  <a:extLst>
                    <a:ext uri="{9D8B030D-6E8A-4147-A177-3AD203B41FA5}">
                      <a16:colId xmlns:a16="http://schemas.microsoft.com/office/drawing/2014/main" val="23869947"/>
                    </a:ext>
                  </a:extLst>
                </a:gridCol>
              </a:tblGrid>
              <a:tr h="0">
                <a:tc>
                  <a:txBody>
                    <a:bodyPr/>
                    <a:lstStyle/>
                    <a:p>
                      <a:pPr marL="0" marR="0" indent="40005"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Total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a:effectLst/>
                        </a:rPr>
                        <a:t>A</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B</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70350142"/>
                  </a:ext>
                </a:extLst>
              </a:tr>
              <a:tr h="0">
                <a:tc>
                  <a:txBody>
                    <a:bodyPr/>
                    <a:lstStyle/>
                    <a:p>
                      <a:pPr marL="0" marR="0" indent="40005">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$65,000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$25,000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dirty="0">
                          <a:effectLst/>
                        </a:rPr>
                        <a:t>    $40,000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265331016"/>
                  </a:ext>
                </a:extLst>
              </a:tr>
              <a:tr h="0">
                <a:tc>
                  <a:txBody>
                    <a:bodyPr/>
                    <a:lstStyle/>
                    <a:p>
                      <a:pPr marL="0" marR="0" indent="40005">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15,000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15,000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ctr">
                        <a:spcBef>
                          <a:spcPts val="0"/>
                        </a:spcBef>
                        <a:spcAft>
                          <a:spcPts val="0"/>
                        </a:spcAft>
                      </a:pPr>
                      <a:r>
                        <a:rPr lang="en-US" sz="1400" dirty="0">
                          <a:effectLst/>
                        </a:rPr>
                        <a:t>-0-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643368397"/>
                  </a:ext>
                </a:extLst>
              </a:tr>
              <a:tr h="0">
                <a:tc>
                  <a:txBody>
                    <a:bodyPr/>
                    <a:lstStyle/>
                    <a:p>
                      <a:pPr marL="0" marR="0" indent="40005">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7,000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dirty="0">
                          <a:effectLst/>
                        </a:rPr>
                        <a:t>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846871944"/>
                  </a:ext>
                </a:extLst>
              </a:tr>
              <a:tr h="0">
                <a:tc>
                  <a:txBody>
                    <a:bodyPr/>
                    <a:lstStyle/>
                    <a:p>
                      <a:pPr marL="0" marR="0" indent="40005">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dirty="0">
                          <a:effectLst/>
                        </a:rPr>
                        <a:t>30,000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1418850641"/>
                  </a:ext>
                </a:extLst>
              </a:tr>
              <a:tr h="0">
                <a:tc>
                  <a:txBody>
                    <a:bodyPr/>
                    <a:lstStyle/>
                    <a:p>
                      <a:pPr marL="0" marR="0" indent="40005">
                        <a:spcBef>
                          <a:spcPts val="0"/>
                        </a:spcBef>
                        <a:spcAft>
                          <a:spcPts val="0"/>
                        </a:spcAft>
                      </a:pPr>
                      <a:r>
                        <a:rPr lang="en-US" sz="1400" dirty="0">
                          <a:effectLst/>
                        </a:rPr>
                        <a:t>Note payable (on equipment)</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40005" indent="36830" algn="r">
                        <a:spcBef>
                          <a:spcPts val="0"/>
                        </a:spcBef>
                        <a:spcAft>
                          <a:spcPts val="0"/>
                        </a:spcAft>
                      </a:pPr>
                      <a:r>
                        <a:rPr lang="en-US" sz="1400">
                          <a:effectLst/>
                        </a:rPr>
                        <a:t>(10,000)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57150" indent="36830" algn="r">
                        <a:spcBef>
                          <a:spcPts val="0"/>
                        </a:spcBef>
                        <a:spcAft>
                          <a:spcPts val="0"/>
                        </a:spcAft>
                      </a:pPr>
                      <a:r>
                        <a:rPr lang="en-US" sz="1400" dirty="0">
                          <a:effectLst/>
                        </a:rPr>
                        <a:t>     (10,000)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3028202428"/>
                  </a:ext>
                </a:extLst>
              </a:tr>
              <a:tr h="0">
                <a:tc>
                  <a:txBody>
                    <a:bodyPr/>
                    <a:lstStyle/>
                    <a:p>
                      <a:pPr marL="0" marR="0" indent="40005">
                        <a:spcBef>
                          <a:spcPts val="0"/>
                        </a:spcBef>
                        <a:spcAft>
                          <a:spcPts val="0"/>
                        </a:spcAft>
                      </a:pPr>
                      <a:r>
                        <a:rPr lang="en-US" sz="1400">
                          <a:effectLst/>
                        </a:rPr>
                        <a:t>Total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40005" indent="36830" algn="r">
                        <a:spcBef>
                          <a:spcPts val="0"/>
                        </a:spcBef>
                        <a:spcAft>
                          <a:spcPts val="0"/>
                        </a:spcAft>
                      </a:pPr>
                      <a:r>
                        <a:rPr lang="en-US" sz="1400">
                          <a:effectLst/>
                        </a:rPr>
                        <a:t>$107,000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91440" indent="36830" algn="r">
                        <a:spcBef>
                          <a:spcPts val="0"/>
                        </a:spcBef>
                        <a:spcAft>
                          <a:spcPts val="0"/>
                        </a:spcAft>
                      </a:pPr>
                      <a:r>
                        <a:rPr lang="en-US" sz="1400">
                          <a:effectLst/>
                        </a:rPr>
                        <a:t>$45,000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tc>
                <a:tc>
                  <a:txBody>
                    <a:bodyPr/>
                    <a:lstStyle/>
                    <a:p>
                      <a:pPr marL="0" marR="57150" indent="36830" algn="r">
                        <a:spcBef>
                          <a:spcPts val="0"/>
                        </a:spcBef>
                        <a:spcAft>
                          <a:spcPts val="0"/>
                        </a:spcAft>
                      </a:pPr>
                      <a:r>
                        <a:rPr lang="en-US" sz="1400" dirty="0">
                          <a:effectLst/>
                        </a:rPr>
                        <a:t>$62,000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tc>
                <a:extLst>
                  <a:ext uri="{0D108BD9-81ED-4DB2-BD59-A6C34878D82A}">
                    <a16:rowId xmlns:a16="http://schemas.microsoft.com/office/drawing/2014/main" val="557665726"/>
                  </a:ext>
                </a:extLst>
              </a:tr>
            </a:tbl>
          </a:graphicData>
        </a:graphic>
      </p:graphicFrame>
      <p:sp>
        <p:nvSpPr>
          <p:cNvPr id="6" name="Rectangle 5"/>
          <p:cNvSpPr/>
          <p:nvPr/>
        </p:nvSpPr>
        <p:spPr>
          <a:xfrm>
            <a:off x="1945155" y="3282434"/>
            <a:ext cx="1755609" cy="369332"/>
          </a:xfrm>
          <a:prstGeom prst="rect">
            <a:avLst/>
          </a:prstGeom>
        </p:spPr>
        <p:txBody>
          <a:bodyPr wrap="none">
            <a:spAutoFit/>
          </a:bodyPr>
          <a:lstStyle/>
          <a:p>
            <a:r>
              <a:rPr lang="en-US" b="1" dirty="0">
                <a:latin typeface="Times" panose="02020603050405020304" pitchFamily="18" charset="0"/>
                <a:ea typeface="MS Mincho"/>
                <a:cs typeface="Times New Roman" panose="02020603050405020304" pitchFamily="18" charset="0"/>
              </a:rPr>
              <a:t>Journal entries:</a:t>
            </a:r>
            <a:endParaRPr lang="en-US" sz="1600" dirty="0">
              <a:effectLst/>
              <a:latin typeface="Times" panose="02020603050405020304" pitchFamily="18" charset="0"/>
              <a:ea typeface="MS Mincho"/>
              <a:cs typeface="Times New Roman" panose="02020603050405020304" pitchFamily="18" charset="0"/>
            </a:endParaRPr>
          </a:p>
        </p:txBody>
      </p:sp>
      <p:graphicFrame>
        <p:nvGraphicFramePr>
          <p:cNvPr id="7" name="Table 6"/>
          <p:cNvGraphicFramePr>
            <a:graphicFrameLocks noGrp="1"/>
          </p:cNvGraphicFramePr>
          <p:nvPr>
            <p:extLst>
              <p:ext uri="{D42A27DB-BD31-4B8C-83A1-F6EECF244321}">
                <p14:modId xmlns:p14="http://schemas.microsoft.com/office/powerpoint/2010/main" val="2904003153"/>
              </p:ext>
            </p:extLst>
          </p:nvPr>
        </p:nvGraphicFramePr>
        <p:xfrm>
          <a:off x="2960970" y="3956037"/>
          <a:ext cx="5467368" cy="2133600"/>
        </p:xfrm>
        <a:graphic>
          <a:graphicData uri="http://schemas.openxmlformats.org/drawingml/2006/table">
            <a:tbl>
              <a:tblPr firstRow="1" firstCol="1" bandRow="1">
                <a:tableStyleId>{5940675A-B579-460E-94D1-54222C63F5DA}</a:tableStyleId>
              </a:tblPr>
              <a:tblGrid>
                <a:gridCol w="564755">
                  <a:extLst>
                    <a:ext uri="{9D8B030D-6E8A-4147-A177-3AD203B41FA5}">
                      <a16:colId xmlns:a16="http://schemas.microsoft.com/office/drawing/2014/main" val="3070458118"/>
                    </a:ext>
                  </a:extLst>
                </a:gridCol>
                <a:gridCol w="3160836">
                  <a:extLst>
                    <a:ext uri="{9D8B030D-6E8A-4147-A177-3AD203B41FA5}">
                      <a16:colId xmlns:a16="http://schemas.microsoft.com/office/drawing/2014/main" val="586486985"/>
                    </a:ext>
                  </a:extLst>
                </a:gridCol>
                <a:gridCol w="873130">
                  <a:extLst>
                    <a:ext uri="{9D8B030D-6E8A-4147-A177-3AD203B41FA5}">
                      <a16:colId xmlns:a16="http://schemas.microsoft.com/office/drawing/2014/main" val="2981599073"/>
                    </a:ext>
                  </a:extLst>
                </a:gridCol>
                <a:gridCol w="868647">
                  <a:extLst>
                    <a:ext uri="{9D8B030D-6E8A-4147-A177-3AD203B41FA5}">
                      <a16:colId xmlns:a16="http://schemas.microsoft.com/office/drawing/2014/main" val="1712020398"/>
                    </a:ext>
                  </a:extLst>
                </a:gridCol>
              </a:tblGrid>
              <a:tr h="0">
                <a:tc>
                  <a:txBody>
                    <a:bodyPr/>
                    <a:lstStyle/>
                    <a:p>
                      <a:pPr marL="0" marR="0" algn="ctr">
                        <a:spcBef>
                          <a:spcPts val="0"/>
                        </a:spcBef>
                        <a:spcAft>
                          <a:spcPts val="0"/>
                        </a:spcAft>
                      </a:pPr>
                      <a:r>
                        <a:rPr lang="en-US" sz="1400" dirty="0">
                          <a:effectLst/>
                        </a:rPr>
                        <a:t>12/1</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dirty="0">
                          <a:effectLst/>
                        </a:rPr>
                        <a:t>Cash</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25,000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180603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Accounts Receivable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1254160939"/>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5,000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498867485"/>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45,000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282941062"/>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758238723"/>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Cash</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40,000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311886060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Supplies</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2,000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77094952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Equipment</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30,000</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 </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968490198"/>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Notes Payable</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10,000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2559104521"/>
                  </a:ext>
                </a:extLst>
              </a:tr>
              <a:tr h="0">
                <a:tc>
                  <a:txBody>
                    <a:bodyPr/>
                    <a:lstStyle/>
                    <a:p>
                      <a:pPr marL="0" marR="0" algn="ct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spcBef>
                          <a:spcPts val="0"/>
                        </a:spcBef>
                        <a:spcAft>
                          <a:spcPts val="0"/>
                        </a:spcAft>
                      </a:pPr>
                      <a:r>
                        <a:rPr lang="en-US" sz="1400">
                          <a:effectLst/>
                        </a:rPr>
                        <a:t>    B, Capital</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a:effectLst/>
                        </a:rPr>
                        <a:t> </a:t>
                      </a:r>
                      <a:endParaRPr lang="en-US" sz="140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tc>
                  <a:txBody>
                    <a:bodyPr/>
                    <a:lstStyle/>
                    <a:p>
                      <a:pPr marL="0" marR="0" algn="r">
                        <a:spcBef>
                          <a:spcPts val="0"/>
                        </a:spcBef>
                        <a:spcAft>
                          <a:spcPts val="0"/>
                        </a:spcAft>
                      </a:pPr>
                      <a:r>
                        <a:rPr lang="en-US" sz="1400" dirty="0">
                          <a:effectLst/>
                        </a:rPr>
                        <a:t>62,000</a:t>
                      </a:r>
                      <a:endParaRPr lang="en-US" sz="1400" dirty="0">
                        <a:effectLst/>
                        <a:latin typeface="Times" panose="02020603050405020304" pitchFamily="18" charset="0"/>
                        <a:ea typeface="MS Mincho"/>
                        <a:cs typeface="Times New Roman" panose="02020603050405020304" pitchFamily="18" charset="0"/>
                      </a:endParaRPr>
                    </a:p>
                  </a:txBody>
                  <a:tcPr marL="68580" marR="68580" marT="0" marB="0">
                    <a:solidFill>
                      <a:schemeClr val="accent6">
                        <a:lumMod val="40000"/>
                        <a:lumOff val="60000"/>
                      </a:schemeClr>
                    </a:solidFill>
                  </a:tcPr>
                </a:tc>
                <a:extLst>
                  <a:ext uri="{0D108BD9-81ED-4DB2-BD59-A6C34878D82A}">
                    <a16:rowId xmlns:a16="http://schemas.microsoft.com/office/drawing/2014/main" val="897510519"/>
                  </a:ext>
                </a:extLst>
              </a:tr>
            </a:tbl>
          </a:graphicData>
        </a:graphic>
      </p:graphicFrame>
    </p:spTree>
    <p:extLst>
      <p:ext uri="{BB962C8B-B14F-4D97-AF65-F5344CB8AC3E}">
        <p14:creationId xmlns:p14="http://schemas.microsoft.com/office/powerpoint/2010/main" val="39373020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127</TotalTime>
  <Words>3117</Words>
  <Application>Microsoft Office PowerPoint</Application>
  <PresentationFormat>Widescreen</PresentationFormat>
  <Paragraphs>1175</Paragraphs>
  <Slides>32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MS Mincho</vt:lpstr>
      <vt:lpstr>Arial</vt:lpstr>
      <vt:lpstr>Calibri</vt:lpstr>
      <vt:lpstr>Calibri Light</vt:lpstr>
      <vt:lpstr>Times</vt:lpstr>
      <vt:lpstr>Times New Roman</vt:lpstr>
      <vt:lpstr>Office Theme</vt:lpstr>
      <vt:lpstr>Basic Accounting Concepts Principles and Procedures, 2nd Edition, Volume 1  </vt:lpstr>
      <vt:lpstr>Learning Goal 33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 Accounting Concepts Principles and Procedures, 2nd Edition, Volume 1</dc:title>
  <dc:creator>Windows User</dc:creator>
  <cp:lastModifiedBy>djudie</cp:lastModifiedBy>
  <cp:revision>43</cp:revision>
  <dcterms:created xsi:type="dcterms:W3CDTF">2018-11-20T23:07:23Z</dcterms:created>
  <dcterms:modified xsi:type="dcterms:W3CDTF">2018-11-25T18:24:32Z</dcterms:modified>
</cp:coreProperties>
</file>