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45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468" y="96"/>
      </p:cViewPr>
      <p:guideLst>
        <p:guide orient="horz" pos="1968"/>
        <p:guide pos="45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9B538-BF03-40B3-817F-BD574CA0F56B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76315-D622-41FD-A78E-B9C024D49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18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D9B97-29F5-459C-AC26-FBD4C33A02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300399-1C60-4739-9FC4-E84F89F4AF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232E2-F096-4598-94C2-2F42F9F47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ACC1-E2F4-45A0-9522-0C2F968B4505}" type="datetime1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0611E-0BC3-467F-9F68-0A580A045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3F6D7-E92F-4C63-BB6E-29DCCCD7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2A85-A10B-4F56-B253-4A3E086C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30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D40D1-1E62-47AB-B8B1-90EEE511D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632A47-18AB-4B56-B0F7-8A20D82AB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51A03-BEB4-4C42-9970-F445EE13B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44A4-C97E-484C-82EB-21AA78530468}" type="datetime1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6C326-4861-4FCA-BE75-3F9930056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CBD36-B6ED-4BD8-A692-E20075594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2A85-A10B-4F56-B253-4A3E086C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EBBC5B-A171-4ACA-84EF-E74C705265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C90320-F7F9-46A8-BD0F-C78CFF12A8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C410E-8BC9-4AD8-8B38-C45698BA0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DB873-A359-4380-9AF4-AD0A1524E63A}" type="datetime1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F5B21-F925-4E07-9B3A-BB163772F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9FF94-0A2F-4E6B-90DC-D93D9DD8B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2A85-A10B-4F56-B253-4A3E086C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11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57FC3-1C6A-461A-9580-FF9861987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3EB3C-C65C-496F-9D1C-67DCDFC93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0D9C0-44EB-4065-8EBC-E04021628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450F4-8047-4B84-A684-ACEEE69633E5}" type="datetime1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DFCF7-3C8F-4144-BC10-34CBD25EF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DB61E-7D17-4CA7-9D2C-79A213E26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2A85-A10B-4F56-B253-4A3E086C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68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0A34B-913D-478A-BC00-E1F6C5F88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0FD8A-E534-41C1-9543-A78B33120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0C3E9-E6E6-4571-8FCE-3A6B2B1E5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2BA3-B7E8-494E-AE69-7C1EAF0A090D}" type="datetime1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95A6A-0DF2-45FD-9F8E-893248828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93438-D379-400E-9D4D-13467F386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2A85-A10B-4F56-B253-4A3E086C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5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149E2-EE6B-4FB0-9DBA-E5E7814CC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0646A-4964-4558-B8B3-66C12B19F9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2A323D-E430-42FC-89F7-E0F9B92EE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653FA0-5F8E-4FCB-9016-F01E83D84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D9485-4B05-4FE1-8CA8-D6C236BC19A2}" type="datetime1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D96341-3782-490F-91D8-FB568CD07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DAE47F-6D42-4050-9480-3B70A933B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2A85-A10B-4F56-B253-4A3E086C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7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A9A2D-BC44-40D3-9FC6-ED507A102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6F526B-6C64-4DCD-99D9-0A1FCE9ED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B439E3-EB74-4AA0-91FB-E339D13E6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343798-2CA9-41E3-8629-53DC0694FA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DAA5C1-C966-4C5D-926A-110D1A7BE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126775-92D6-4DB6-BECD-6F0EE66FF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1564-81B4-44A5-B1BE-3E30384B523A}" type="datetime1">
              <a:rPr lang="en-US" smtClean="0"/>
              <a:t>12/4/2018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099C5D-22DF-4520-82E3-B3E72377D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C784E9-2E98-418D-BC93-7B410F0AD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2A85-A10B-4F56-B253-4A3E086C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C5554-3281-4B56-850F-28ACC445B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2FFA90-9BEB-4CBE-B8C5-D0B163F62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B886-43B0-4D64-8A27-85BBE6390BA7}" type="datetime1">
              <a:rPr lang="en-US" smtClean="0"/>
              <a:t>12/4/2018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A75977-63EC-4D43-BAC0-31BD559B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4C1F7C-4088-445C-9F5F-C6A367482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2A85-A10B-4F56-B253-4A3E086C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24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29C185-7D9B-4FFB-B8BB-AA44B9D82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BFB9-F7FF-491A-AD23-19E81CBCB819}" type="datetime1">
              <a:rPr lang="en-US" smtClean="0"/>
              <a:t>12/4/2018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947DDA-C0A7-45F1-AF1A-593F36189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15936E-30E8-4889-8CFE-0924A2721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2A85-A10B-4F56-B253-4A3E086C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7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5E6AD-780D-48E8-AE32-E71D60280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5912F-D38A-46B3-AC4B-EFC4C1D1C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049801-B03E-4937-B730-C83AA13CE3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A2F3C5-8C72-4285-AE43-BEFA4B669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30B3-A933-4FF1-AD4A-214F37BE1B11}" type="datetime1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9B386-ACD0-4D81-BF69-C73B21B57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80B4AF-1261-484F-BFA9-4F851808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2A85-A10B-4F56-B253-4A3E086C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3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85E70-D1E6-4E0B-9AF7-A98F0F6B6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344E2C-E9CA-4EA0-BCA2-1C73818698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AA8D25-74C5-40E9-8F12-19F474461E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7F65BD-DAA5-4E56-85D9-3F497E9E3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12F9-7E49-46C6-B2AB-1A8413A0A853}" type="datetime1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B8A02D-7081-4A47-A671-40451CDB7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3D0539-05B0-41DC-A273-F7CC73E34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2A85-A10B-4F56-B253-4A3E086C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16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FA8734-D2C4-4FBC-8C05-082B79E90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2465B8-7935-4DCB-8D8C-50CDC65CB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14D42-581A-4936-9963-1886600AFC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E0E67-CB3F-479C-8071-708A266C3607}" type="datetime1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49FAC-7FC0-44BC-99F9-9647D39A0B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E14F4-2DD4-422A-94F8-34C6A75930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B2A85-A10B-4F56-B253-4A3E086C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0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47A53-ACC0-4E8F-9121-BEA30AF08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328" y="640082"/>
            <a:ext cx="6274591" cy="3351602"/>
          </a:xfrm>
        </p:spPr>
        <p:txBody>
          <a:bodyPr>
            <a:normAutofit/>
          </a:bodyPr>
          <a:lstStyle/>
          <a:p>
            <a:pPr algn="l"/>
            <a:r>
              <a:rPr lang="en-US" sz="4700" b="1" dirty="0">
                <a:solidFill>
                  <a:schemeClr val="bg1"/>
                </a:solidFill>
              </a:rPr>
              <a:t>Basic Accounting Concepts Principles and Procedures, 2</a:t>
            </a:r>
            <a:r>
              <a:rPr lang="en-US" sz="4700" b="1" baseline="30000" dirty="0">
                <a:solidFill>
                  <a:schemeClr val="bg1"/>
                </a:solidFill>
              </a:rPr>
              <a:t>nd</a:t>
            </a:r>
            <a:r>
              <a:rPr lang="en-US" sz="4700" b="1" dirty="0">
                <a:solidFill>
                  <a:schemeClr val="bg1"/>
                </a:solidFill>
              </a:rPr>
              <a:t> Edition, Volume 1 </a:t>
            </a:r>
            <a:r>
              <a:rPr lang="en-US" sz="4700" dirty="0">
                <a:solidFill>
                  <a:schemeClr val="bg1"/>
                </a:solidFill>
              </a:rPr>
              <a:t/>
            </a:r>
            <a:br>
              <a:rPr lang="en-US" sz="4700" dirty="0">
                <a:solidFill>
                  <a:schemeClr val="bg1"/>
                </a:solidFill>
              </a:rPr>
            </a:br>
            <a:endParaRPr lang="en-US" sz="4700" dirty="0">
              <a:solidFill>
                <a:schemeClr val="bg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02148-351F-4AC2-BF7F-BC24060DA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93108" y="6356350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bg1">
                    <a:lumMod val="85000"/>
                  </a:schemeClr>
                </a:solidFill>
              </a:rPr>
              <a:t>© Copyright 2018 Worthy and James Publishing</a:t>
            </a:r>
          </a:p>
        </p:txBody>
      </p:sp>
      <p:pic>
        <p:nvPicPr>
          <p:cNvPr id="6" name="Picture 5" descr="Macintosh HD:Users:gregmostyn:Desktop:Covers:wetransfer-002f23 2:Cover-v1-blue-front copy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3724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4637246" y="0"/>
            <a:ext cx="7554754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4B47A53-ACC0-4E8F-9121-BEA30AF085F9}"/>
              </a:ext>
            </a:extLst>
          </p:cNvPr>
          <p:cNvSpPr txBox="1">
            <a:spLocks/>
          </p:cNvSpPr>
          <p:nvPr/>
        </p:nvSpPr>
        <p:spPr>
          <a:xfrm>
            <a:off x="5429728" y="792482"/>
            <a:ext cx="6274591" cy="33516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700" b="1">
                <a:solidFill>
                  <a:schemeClr val="bg1"/>
                </a:solidFill>
              </a:rPr>
              <a:t>Basic Accounting Concepts Principles and Procedures, 2</a:t>
            </a:r>
            <a:r>
              <a:rPr lang="en-US" sz="4700" b="1" baseline="30000">
                <a:solidFill>
                  <a:schemeClr val="bg1"/>
                </a:solidFill>
              </a:rPr>
              <a:t>nd</a:t>
            </a:r>
            <a:r>
              <a:rPr lang="en-US" sz="4700" b="1">
                <a:solidFill>
                  <a:schemeClr val="bg1"/>
                </a:solidFill>
              </a:rPr>
              <a:t> Edition, Volume 1 </a:t>
            </a:r>
            <a:r>
              <a:rPr lang="en-US" sz="4700">
                <a:solidFill>
                  <a:schemeClr val="bg1"/>
                </a:solidFill>
              </a:rPr>
              <a:t/>
            </a:r>
            <a:br>
              <a:rPr lang="en-US" sz="4700">
                <a:solidFill>
                  <a:schemeClr val="bg1"/>
                </a:solidFill>
              </a:rPr>
            </a:br>
            <a:endParaRPr lang="en-US" sz="4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92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4925471-4639-4A43-96C3-ACFCB58A0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440C46-7C20-496B-85D1-38921974E107}"/>
              </a:ext>
            </a:extLst>
          </p:cNvPr>
          <p:cNvSpPr/>
          <p:nvPr/>
        </p:nvSpPr>
        <p:spPr>
          <a:xfrm>
            <a:off x="2678349" y="-114020"/>
            <a:ext cx="764269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Transaction Analysis Examples, continued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7B5D99-0A70-4F6B-BD62-94D7215612C9}"/>
              </a:ext>
            </a:extLst>
          </p:cNvPr>
          <p:cNvSpPr/>
          <p:nvPr/>
        </p:nvSpPr>
        <p:spPr>
          <a:xfrm>
            <a:off x="1741251" y="868473"/>
            <a:ext cx="83463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4.  A business performs $750 of services for a customer “on account”.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FE32775-D481-4B5F-A244-92B6E2F184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113786"/>
              </p:ext>
            </p:extLst>
          </p:nvPr>
        </p:nvGraphicFramePr>
        <p:xfrm>
          <a:off x="2042808" y="1687408"/>
          <a:ext cx="7205440" cy="7315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205440">
                  <a:extLst>
                    <a:ext uri="{9D8B030D-6E8A-4147-A177-3AD203B41FA5}">
                      <a16:colId xmlns:a16="http://schemas.microsoft.com/office/drawing/2014/main" val="32915797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Step 1: Are assets affected?  Yes, </a:t>
                      </a:r>
                      <a:r>
                        <a:rPr lang="en-US" sz="1600" b="1" dirty="0">
                          <a:solidFill>
                            <a:schemeClr val="accent1"/>
                          </a:solidFill>
                          <a:effectLst/>
                        </a:rPr>
                        <a:t>accounts receivable </a:t>
                      </a:r>
                      <a:r>
                        <a:rPr lang="en-US" sz="1600" dirty="0">
                          <a:effectLst/>
                        </a:rPr>
                        <a:t>increases $750.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6682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Step 2: Are liabilities affected?  No.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60785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31825" marR="0" indent="-63182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Step 3: Is owner’s equity affected?  Yes.  Revenue increases owner's equity by $750.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224716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5F7D385-AB20-44BC-8606-FD5CE0321B05}"/>
              </a:ext>
            </a:extLst>
          </p:cNvPr>
          <p:cNvGrpSpPr/>
          <p:nvPr/>
        </p:nvGrpSpPr>
        <p:grpSpPr>
          <a:xfrm>
            <a:off x="3852829" y="2717166"/>
            <a:ext cx="5177001" cy="3272361"/>
            <a:chOff x="0" y="-109590"/>
            <a:chExt cx="3884784" cy="286803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C1416AA-79E6-427B-8F67-2E4827B76BE8}"/>
                </a:ext>
              </a:extLst>
            </p:cNvPr>
            <p:cNvGrpSpPr/>
            <p:nvPr/>
          </p:nvGrpSpPr>
          <p:grpSpPr>
            <a:xfrm>
              <a:off x="999722" y="-109590"/>
              <a:ext cx="2885062" cy="626642"/>
              <a:chOff x="199622" y="-109590"/>
              <a:chExt cx="2885062" cy="626642"/>
            </a:xfrm>
          </p:grpSpPr>
          <p:sp>
            <p:nvSpPr>
              <p:cNvPr id="16" name="Text Box 111">
                <a:extLst>
                  <a:ext uri="{FF2B5EF4-FFF2-40B4-BE49-F238E27FC236}">
                    <a16:creationId xmlns:a16="http://schemas.microsoft.com/office/drawing/2014/main" id="{EE72675D-5AD1-4893-95D9-2DDA71DDE0A4}"/>
                  </a:ext>
                </a:extLst>
              </p:cNvPr>
              <p:cNvSpPr txBox="1"/>
              <p:nvPr/>
            </p:nvSpPr>
            <p:spPr>
              <a:xfrm>
                <a:off x="199622" y="-53178"/>
                <a:ext cx="2885062" cy="570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300"/>
                  </a:spcAft>
                </a:pPr>
                <a:r>
                  <a:rPr lang="en-US" sz="1600" dirty="0"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A             =  L   +   OE   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   750                           750 </a:t>
                </a:r>
              </a:p>
              <a:p>
                <a:pPr marL="0" marR="0">
                  <a:lnSpc>
                    <a:spcPts val="8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dirty="0"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 </a:t>
                </a:r>
              </a:p>
            </p:txBody>
          </p: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46397244-5F6A-41D7-9403-C29EE797050B}"/>
                  </a:ext>
                </a:extLst>
              </p:cNvPr>
              <p:cNvCxnSpPr/>
              <p:nvPr/>
            </p:nvCxnSpPr>
            <p:spPr>
              <a:xfrm flipV="1">
                <a:off x="544494" y="-43181"/>
                <a:ext cx="635" cy="224790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triangle" w="sm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CA6E271F-B88D-4FA1-882F-7332E2096C9C}"/>
                  </a:ext>
                </a:extLst>
              </p:cNvPr>
              <p:cNvCxnSpPr/>
              <p:nvPr/>
            </p:nvCxnSpPr>
            <p:spPr>
              <a:xfrm flipV="1">
                <a:off x="1766273" y="-109590"/>
                <a:ext cx="3175" cy="234950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triangle" w="sm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3CA64AF-3BA5-4AFC-80A3-4AEE1442CE33}"/>
                </a:ext>
              </a:extLst>
            </p:cNvPr>
            <p:cNvGrpSpPr/>
            <p:nvPr/>
          </p:nvGrpSpPr>
          <p:grpSpPr>
            <a:xfrm>
              <a:off x="0" y="732155"/>
              <a:ext cx="3567430" cy="2026285"/>
              <a:chOff x="0" y="0"/>
              <a:chExt cx="3567430" cy="2026285"/>
            </a:xfrm>
          </p:grpSpPr>
          <p:sp>
            <p:nvSpPr>
              <p:cNvPr id="9" name="Rounded Rectangle 115">
                <a:extLst>
                  <a:ext uri="{FF2B5EF4-FFF2-40B4-BE49-F238E27FC236}">
                    <a16:creationId xmlns:a16="http://schemas.microsoft.com/office/drawing/2014/main" id="{59B84300-6CC9-4E90-8E71-DE45AEB48615}"/>
                  </a:ext>
                </a:extLst>
              </p:cNvPr>
              <p:cNvSpPr/>
              <p:nvPr/>
            </p:nvSpPr>
            <p:spPr>
              <a:xfrm>
                <a:off x="0" y="0"/>
                <a:ext cx="3567430" cy="202628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A591868C-56B3-4762-B0D1-C5C84065753F}"/>
                  </a:ext>
                </a:extLst>
              </p:cNvPr>
              <p:cNvSpPr/>
              <p:nvPr/>
            </p:nvSpPr>
            <p:spPr>
              <a:xfrm>
                <a:off x="135890" y="268605"/>
                <a:ext cx="1490980" cy="145351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         A </a:t>
                </a:r>
                <a:endParaRPr lang="en-US" sz="14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+$750 A/R </a:t>
                </a:r>
                <a:endParaRPr lang="en-US" sz="14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6A3C8D42-C509-4459-B580-2C739848486B}"/>
                  </a:ext>
                </a:extLst>
              </p:cNvPr>
              <p:cNvSpPr/>
              <p:nvPr/>
            </p:nvSpPr>
            <p:spPr>
              <a:xfrm>
                <a:off x="1913255" y="114935"/>
                <a:ext cx="1502410" cy="82931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</a:t>
                </a:r>
                <a:r>
                  <a:rPr lang="en-US" sz="14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L </a:t>
                </a:r>
                <a:endParaRPr lang="en-US" sz="14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233788EC-F7F2-4775-9411-0371C4B5602D}"/>
                  </a:ext>
                </a:extLst>
              </p:cNvPr>
              <p:cNvSpPr/>
              <p:nvPr/>
            </p:nvSpPr>
            <p:spPr>
              <a:xfrm>
                <a:off x="1911350" y="1058545"/>
                <a:ext cx="1502410" cy="8763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OE </a:t>
                </a:r>
                <a:endParaRPr lang="en-US" sz="14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+ $750 Revenue</a:t>
                </a:r>
                <a:endParaRPr lang="en-US" sz="14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E32B9E65-CBEF-436B-968D-7A6EE609758F}"/>
                  </a:ext>
                </a:extLst>
              </p:cNvPr>
              <p:cNvGrpSpPr/>
              <p:nvPr/>
            </p:nvGrpSpPr>
            <p:grpSpPr>
              <a:xfrm>
                <a:off x="1263650" y="55880"/>
                <a:ext cx="890905" cy="1870710"/>
                <a:chOff x="0" y="0"/>
                <a:chExt cx="890905" cy="1870710"/>
              </a:xfrm>
            </p:grpSpPr>
            <p:cxnSp>
              <p:nvCxnSpPr>
                <p:cNvPr id="14" name="Straight Arrow Connector 13">
                  <a:extLst>
                    <a:ext uri="{FF2B5EF4-FFF2-40B4-BE49-F238E27FC236}">
                      <a16:creationId xmlns:a16="http://schemas.microsoft.com/office/drawing/2014/main" id="{6EB76882-5681-46F3-83EC-EFF447EB0884}"/>
                    </a:ext>
                  </a:extLst>
                </p:cNvPr>
                <p:cNvCxnSpPr/>
                <p:nvPr/>
              </p:nvCxnSpPr>
              <p:spPr>
                <a:xfrm>
                  <a:off x="0" y="1023620"/>
                  <a:ext cx="890905" cy="396240"/>
                </a:xfrm>
                <a:prstGeom prst="straightConnector1">
                  <a:avLst/>
                </a:prstGeom>
                <a:ln>
                  <a:solidFill>
                    <a:srgbClr val="660066"/>
                  </a:solidFill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4BF4DDB6-5B92-4EB3-9BF3-5546A5237BA6}"/>
                    </a:ext>
                  </a:extLst>
                </p:cNvPr>
                <p:cNvCxnSpPr/>
                <p:nvPr/>
              </p:nvCxnSpPr>
              <p:spPr>
                <a:xfrm>
                  <a:off x="492125" y="0"/>
                  <a:ext cx="25400" cy="187071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4001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C19A7FB-1788-4918-BBD3-A30583BA8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B90CD09-8392-44F5-9F67-9F50348BE927}"/>
              </a:ext>
            </a:extLst>
          </p:cNvPr>
          <p:cNvSpPr/>
          <p:nvPr/>
        </p:nvSpPr>
        <p:spPr>
          <a:xfrm>
            <a:off x="3153906" y="209305"/>
            <a:ext cx="66624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Transaction Analysis Examples, continued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6B908EB-4795-4EBF-B67E-0D16510D3A50}"/>
              </a:ext>
            </a:extLst>
          </p:cNvPr>
          <p:cNvSpPr/>
          <p:nvPr/>
        </p:nvSpPr>
        <p:spPr>
          <a:xfrm>
            <a:off x="807395" y="1138535"/>
            <a:ext cx="102043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5.  A business performs $300 of services for a customer and receives a $300 cash payment.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12FC2DF-D106-451D-A843-41DFF1E0A5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803734"/>
              </p:ext>
            </p:extLst>
          </p:nvPr>
        </p:nvGraphicFramePr>
        <p:xfrm>
          <a:off x="1085768" y="1667952"/>
          <a:ext cx="7367568" cy="7315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367568">
                  <a:extLst>
                    <a:ext uri="{9D8B030D-6E8A-4147-A177-3AD203B41FA5}">
                      <a16:colId xmlns:a16="http://schemas.microsoft.com/office/drawing/2014/main" val="16833720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Step 1: Are assets affected?  Yes, cash increases $300.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40221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Step 2: Are liabilities affected?  No.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80039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Step 3: Is owner’s equity affected?  Yes.  Revenue increases owner's equity by $300.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7934381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58FF8497-ED79-49A4-8FE8-08B6FEF00170}"/>
              </a:ext>
            </a:extLst>
          </p:cNvPr>
          <p:cNvGrpSpPr/>
          <p:nvPr/>
        </p:nvGrpSpPr>
        <p:grpSpPr>
          <a:xfrm>
            <a:off x="3879273" y="3066367"/>
            <a:ext cx="6534554" cy="2706832"/>
            <a:chOff x="0" y="808"/>
            <a:chExt cx="4803073" cy="270683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F9D5ED3-BBBA-4C03-A345-CDA50C4A0A39}"/>
                </a:ext>
              </a:extLst>
            </p:cNvPr>
            <p:cNvGrpSpPr/>
            <p:nvPr/>
          </p:nvGrpSpPr>
          <p:grpSpPr>
            <a:xfrm>
              <a:off x="950919" y="808"/>
              <a:ext cx="3852154" cy="570230"/>
              <a:chOff x="41176" y="808"/>
              <a:chExt cx="3852154" cy="570230"/>
            </a:xfrm>
          </p:grpSpPr>
          <p:sp>
            <p:nvSpPr>
              <p:cNvPr id="14" name="Text Box 142">
                <a:extLst>
                  <a:ext uri="{FF2B5EF4-FFF2-40B4-BE49-F238E27FC236}">
                    <a16:creationId xmlns:a16="http://schemas.microsoft.com/office/drawing/2014/main" id="{3CD15D67-7599-4677-BEF2-F74170DA0DF6}"/>
                  </a:ext>
                </a:extLst>
              </p:cNvPr>
              <p:cNvSpPr txBox="1"/>
              <p:nvPr/>
            </p:nvSpPr>
            <p:spPr>
              <a:xfrm>
                <a:off x="41176" y="808"/>
                <a:ext cx="3852154" cy="570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300"/>
                  </a:spcAft>
                </a:pPr>
                <a:r>
                  <a:rPr lang="en-US" sz="1400" dirty="0"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   A</a:t>
                </a:r>
                <a:r>
                  <a:rPr lang="en-US" sz="1400" dirty="0"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       =     L   +     OE   </a:t>
                </a:r>
              </a:p>
              <a:p>
                <a:pPr marL="0" marR="0">
                  <a:spcBef>
                    <a:spcPts val="0"/>
                  </a:spcBef>
                  <a:spcAft>
                    <a:spcPts val="300"/>
                  </a:spcAft>
                </a:pPr>
                <a:r>
                  <a:rPr lang="en-US" sz="1400" dirty="0"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       300                         300 </a:t>
                </a:r>
              </a:p>
              <a:p>
                <a:pPr marL="0" marR="0">
                  <a:lnSpc>
                    <a:spcPts val="8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dirty="0"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 </a:t>
                </a:r>
              </a:p>
            </p:txBody>
          </p: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3E729F1A-ED6A-4375-8E09-7A060E49BD6F}"/>
                  </a:ext>
                </a:extLst>
              </p:cNvPr>
              <p:cNvCxnSpPr/>
              <p:nvPr/>
            </p:nvCxnSpPr>
            <p:spPr>
              <a:xfrm flipV="1">
                <a:off x="414608" y="29660"/>
                <a:ext cx="635" cy="224790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triangle" w="sm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78726ADA-90C6-449F-8218-C4348273D9F6}"/>
                  </a:ext>
                </a:extLst>
              </p:cNvPr>
              <p:cNvCxnSpPr/>
              <p:nvPr/>
            </p:nvCxnSpPr>
            <p:spPr>
              <a:xfrm flipV="1">
                <a:off x="1507209" y="34683"/>
                <a:ext cx="3175" cy="234950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triangle" w="sm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ECEFB3E-AA0B-423D-B82A-2601054C21AB}"/>
                </a:ext>
              </a:extLst>
            </p:cNvPr>
            <p:cNvGrpSpPr/>
            <p:nvPr/>
          </p:nvGrpSpPr>
          <p:grpSpPr>
            <a:xfrm>
              <a:off x="0" y="681355"/>
              <a:ext cx="3567430" cy="2026285"/>
              <a:chOff x="0" y="0"/>
              <a:chExt cx="3567430" cy="2026285"/>
            </a:xfrm>
          </p:grpSpPr>
          <p:sp>
            <p:nvSpPr>
              <p:cNvPr id="9" name="Rounded Rectangle 146">
                <a:extLst>
                  <a:ext uri="{FF2B5EF4-FFF2-40B4-BE49-F238E27FC236}">
                    <a16:creationId xmlns:a16="http://schemas.microsoft.com/office/drawing/2014/main" id="{5DA281AE-6894-442A-91D4-C86488EE3D41}"/>
                  </a:ext>
                </a:extLst>
              </p:cNvPr>
              <p:cNvSpPr/>
              <p:nvPr/>
            </p:nvSpPr>
            <p:spPr>
              <a:xfrm>
                <a:off x="0" y="0"/>
                <a:ext cx="3567430" cy="202628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C0A82500-1213-46B3-8A72-277BFAF08D16}"/>
                  </a:ext>
                </a:extLst>
              </p:cNvPr>
              <p:cNvSpPr/>
              <p:nvPr/>
            </p:nvSpPr>
            <p:spPr>
              <a:xfrm>
                <a:off x="135889" y="268605"/>
                <a:ext cx="1642957" cy="145351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       </a:t>
                </a:r>
                <a:endParaRPr lang="en-US" sz="11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A</a:t>
                </a:r>
                <a:endParaRPr lang="en-US" sz="1400" dirty="0"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+ $300  Cash</a:t>
                </a:r>
                <a:endParaRPr lang="en-US" sz="14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 </a:t>
                </a:r>
                <a:endParaRPr lang="en-US" sz="14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B370F9AE-7060-461A-92B7-8CBB3CA4C23C}"/>
                  </a:ext>
                </a:extLst>
              </p:cNvPr>
              <p:cNvSpPr/>
              <p:nvPr/>
            </p:nvSpPr>
            <p:spPr>
              <a:xfrm>
                <a:off x="1913255" y="114935"/>
                <a:ext cx="1502410" cy="82931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</a:t>
                </a:r>
                <a:r>
                  <a:rPr lang="en-US" sz="14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L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</a:t>
                </a:r>
                <a:endParaRPr lang="en-US" sz="11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D90B6815-F7C9-41EA-AB2D-E1F10DCB4B15}"/>
                  </a:ext>
                </a:extLst>
              </p:cNvPr>
              <p:cNvSpPr/>
              <p:nvPr/>
            </p:nvSpPr>
            <p:spPr>
              <a:xfrm>
                <a:off x="1919817" y="1050078"/>
                <a:ext cx="1513205" cy="8763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OE</a:t>
                </a:r>
                <a:endParaRPr lang="en-US" sz="14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+ $300 Revenue</a:t>
                </a:r>
                <a:endParaRPr lang="en-US" sz="14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04374E79-18C9-43FE-8198-1B8387BB53BA}"/>
                  </a:ext>
                </a:extLst>
              </p:cNvPr>
              <p:cNvCxnSpPr/>
              <p:nvPr/>
            </p:nvCxnSpPr>
            <p:spPr>
              <a:xfrm>
                <a:off x="1755775" y="55880"/>
                <a:ext cx="25400" cy="18707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1132199-ABF2-40E2-B4DD-4520C10F69FA}"/>
              </a:ext>
            </a:extLst>
          </p:cNvPr>
          <p:cNvCxnSpPr>
            <a:cxnSpLocks/>
          </p:cNvCxnSpPr>
          <p:nvPr/>
        </p:nvCxnSpPr>
        <p:spPr>
          <a:xfrm>
            <a:off x="5671090" y="4920621"/>
            <a:ext cx="1145346" cy="269427"/>
          </a:xfrm>
          <a:prstGeom prst="straightConnector1">
            <a:avLst/>
          </a:prstGeom>
          <a:ln w="12700">
            <a:solidFill>
              <a:srgbClr val="66006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615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5F6DB9C-A62B-4601-8C61-6A5FA4F03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7D80804-E45D-43CD-B50A-6C94EE5FA74B}"/>
              </a:ext>
            </a:extLst>
          </p:cNvPr>
          <p:cNvSpPr/>
          <p:nvPr/>
        </p:nvSpPr>
        <p:spPr>
          <a:xfrm>
            <a:off x="2988536" y="136525"/>
            <a:ext cx="66624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Transaction Analysis Examples, continued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F35439-2C81-4655-877F-7E4A4D011141}"/>
              </a:ext>
            </a:extLst>
          </p:cNvPr>
          <p:cNvSpPr/>
          <p:nvPr/>
        </p:nvSpPr>
        <p:spPr>
          <a:xfrm>
            <a:off x="2033080" y="841602"/>
            <a:ext cx="5357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6.  A business collects $600 from accounts receivable.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CC9969A-3851-4D42-8FAF-3E73000A43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584669"/>
              </p:ext>
            </p:extLst>
          </p:nvPr>
        </p:nvGraphicFramePr>
        <p:xfrm>
          <a:off x="2033080" y="1566406"/>
          <a:ext cx="8394970" cy="7315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394970">
                  <a:extLst>
                    <a:ext uri="{9D8B030D-6E8A-4147-A177-3AD203B41FA5}">
                      <a16:colId xmlns:a16="http://schemas.microsoft.com/office/drawing/2014/main" val="24365083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Step 1: Are assets affected?  Yes, cash increases $600 and accounts receivable decreases $600.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00114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Step 2: Are liabilities affected?  No.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67395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Step 3: Is owner’s equity affected?  No.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786569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F61C107A-A1D1-42AD-8158-EE098383FCD3}"/>
              </a:ext>
            </a:extLst>
          </p:cNvPr>
          <p:cNvGrpSpPr/>
          <p:nvPr/>
        </p:nvGrpSpPr>
        <p:grpSpPr>
          <a:xfrm>
            <a:off x="4114801" y="2737999"/>
            <a:ext cx="3587750" cy="2998469"/>
            <a:chOff x="-70592" y="0"/>
            <a:chExt cx="3587750" cy="299846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6EFBA26-6700-4D0A-9E99-38CAF2C629CA}"/>
                </a:ext>
              </a:extLst>
            </p:cNvPr>
            <p:cNvGrpSpPr/>
            <p:nvPr/>
          </p:nvGrpSpPr>
          <p:grpSpPr>
            <a:xfrm>
              <a:off x="-70592" y="822324"/>
              <a:ext cx="3587750" cy="2176145"/>
              <a:chOff x="-70592" y="-17781"/>
              <a:chExt cx="3587750" cy="2176145"/>
            </a:xfrm>
          </p:grpSpPr>
          <p:sp>
            <p:nvSpPr>
              <p:cNvPr id="9" name="Rounded Rectangle 204">
                <a:extLst>
                  <a:ext uri="{FF2B5EF4-FFF2-40B4-BE49-F238E27FC236}">
                    <a16:creationId xmlns:a16="http://schemas.microsoft.com/office/drawing/2014/main" id="{7A81B41D-7E14-4921-B59F-033CEB2FABE8}"/>
                  </a:ext>
                </a:extLst>
              </p:cNvPr>
              <p:cNvSpPr/>
              <p:nvPr/>
            </p:nvSpPr>
            <p:spPr>
              <a:xfrm>
                <a:off x="-70592" y="-17781"/>
                <a:ext cx="3587750" cy="217614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AA2C2C12-3A81-448C-9124-6E8ACAFF5CE3}"/>
                  </a:ext>
                </a:extLst>
              </p:cNvPr>
              <p:cNvCxnSpPr/>
              <p:nvPr/>
            </p:nvCxnSpPr>
            <p:spPr>
              <a:xfrm>
                <a:off x="2001520" y="113665"/>
                <a:ext cx="24765" cy="19132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F0BD0F64-EDFA-49D3-BCE8-BC19DC955479}"/>
                  </a:ext>
                </a:extLst>
              </p:cNvPr>
              <p:cNvSpPr/>
              <p:nvPr/>
            </p:nvSpPr>
            <p:spPr>
              <a:xfrm>
                <a:off x="2101020" y="283526"/>
                <a:ext cx="1334770" cy="7867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           </a:t>
                </a:r>
                <a:r>
                  <a:rPr lang="en-US" sz="16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L</a:t>
                </a:r>
                <a:endParaRPr lang="en-US" sz="16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580C862C-2941-418C-95B1-5A4690E599C5}"/>
                  </a:ext>
                </a:extLst>
              </p:cNvPr>
              <p:cNvSpPr/>
              <p:nvPr/>
            </p:nvSpPr>
            <p:spPr>
              <a:xfrm>
                <a:off x="2185035" y="1261110"/>
                <a:ext cx="1276985" cy="77216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OE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</a:t>
                </a:r>
                <a:endParaRPr lang="en-US" sz="11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E68D1FED-1659-47BA-9512-BA2C84931586}"/>
                  </a:ext>
                </a:extLst>
              </p:cNvPr>
              <p:cNvGrpSpPr/>
              <p:nvPr/>
            </p:nvGrpSpPr>
            <p:grpSpPr>
              <a:xfrm>
                <a:off x="-2387" y="322820"/>
                <a:ext cx="1941938" cy="1634490"/>
                <a:chOff x="-117957" y="18655"/>
                <a:chExt cx="1941938" cy="1634490"/>
              </a:xfrm>
            </p:grpSpPr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8C75A84A-1D75-49D3-968B-4873F8669C30}"/>
                    </a:ext>
                  </a:extLst>
                </p:cNvPr>
                <p:cNvSpPr/>
                <p:nvPr/>
              </p:nvSpPr>
              <p:spPr>
                <a:xfrm>
                  <a:off x="-117957" y="18655"/>
                  <a:ext cx="1941938" cy="163449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400" dirty="0">
                      <a:solidFill>
                        <a:srgbClr val="000000"/>
                      </a:solidFill>
                      <a:effectLst/>
                      <a:latin typeface="Times" panose="02020603050405020304" pitchFamily="18" charset="0"/>
                      <a:ea typeface="MS Mincho" panose="02020609040205080304" pitchFamily="49" charset="-128"/>
                      <a:cs typeface="Times New Roman" panose="02020603050405020304" pitchFamily="18" charset="0"/>
                    </a:rPr>
                    <a:t> A</a:t>
                  </a:r>
                  <a:endParaRPr lang="en-US" sz="1400" dirty="0"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400" dirty="0">
                      <a:solidFill>
                        <a:srgbClr val="000000"/>
                      </a:solidFill>
                      <a:effectLst/>
                      <a:latin typeface="Times" panose="02020603050405020304" pitchFamily="18" charset="0"/>
                      <a:ea typeface="MS Mincho" panose="02020609040205080304" pitchFamily="49" charset="-128"/>
                      <a:cs typeface="Times New Roman" panose="02020603050405020304" pitchFamily="18" charset="0"/>
                    </a:rPr>
                    <a:t>+ $600 Cash</a:t>
                  </a:r>
                  <a:endParaRPr lang="en-US" sz="1400" dirty="0"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400" dirty="0">
                      <a:solidFill>
                        <a:srgbClr val="000000"/>
                      </a:solidFill>
                      <a:effectLst/>
                      <a:latin typeface="Times" panose="02020603050405020304" pitchFamily="18" charset="0"/>
                      <a:ea typeface="MS Mincho" panose="02020609040205080304" pitchFamily="49" charset="-128"/>
                      <a:cs typeface="Times New Roman" panose="02020603050405020304" pitchFamily="18" charset="0"/>
                    </a:rPr>
                    <a:t> </a:t>
                  </a:r>
                  <a:endParaRPr lang="en-US" sz="1400" dirty="0"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endParaRPr>
                </a:p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400" dirty="0">
                      <a:solidFill>
                        <a:srgbClr val="000000"/>
                      </a:solidFill>
                      <a:effectLst/>
                      <a:latin typeface="Times" panose="02020603050405020304" pitchFamily="18" charset="0"/>
                      <a:ea typeface="MS Mincho" panose="02020609040205080304" pitchFamily="49" charset="-128"/>
                      <a:cs typeface="Times New Roman" panose="02020603050405020304" pitchFamily="18" charset="0"/>
                    </a:rPr>
                    <a:t>   – $600 A/R</a:t>
                  </a:r>
                  <a:endParaRPr lang="en-US" sz="1400" dirty="0"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F56A8DB1-D0DA-424E-9E40-2EA21CAE0A80}"/>
                    </a:ext>
                  </a:extLst>
                </p:cNvPr>
                <p:cNvCxnSpPr/>
                <p:nvPr/>
              </p:nvCxnSpPr>
              <p:spPr>
                <a:xfrm flipV="1">
                  <a:off x="1323675" y="979341"/>
                  <a:ext cx="147955" cy="81280"/>
                </a:xfrm>
                <a:prstGeom prst="line">
                  <a:avLst/>
                </a:prstGeom>
                <a:ln w="9525">
                  <a:solidFill>
                    <a:srgbClr val="660066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Arrow Connector 15">
                  <a:extLst>
                    <a:ext uri="{FF2B5EF4-FFF2-40B4-BE49-F238E27FC236}">
                      <a16:creationId xmlns:a16="http://schemas.microsoft.com/office/drawing/2014/main" id="{B2FEBD84-C95A-4F20-AFA1-B3C67C2BECAE}"/>
                    </a:ext>
                  </a:extLst>
                </p:cNvPr>
                <p:cNvCxnSpPr/>
                <p:nvPr/>
              </p:nvCxnSpPr>
              <p:spPr>
                <a:xfrm flipH="1" flipV="1">
                  <a:off x="1344198" y="769620"/>
                  <a:ext cx="137160" cy="213360"/>
                </a:xfrm>
                <a:prstGeom prst="straightConnector1">
                  <a:avLst/>
                </a:prstGeom>
                <a:ln w="9525">
                  <a:solidFill>
                    <a:srgbClr val="660066"/>
                  </a:solidFill>
                  <a:tailEnd type="arrow" w="sm" len="sm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" name="Text Box 212">
              <a:extLst>
                <a:ext uri="{FF2B5EF4-FFF2-40B4-BE49-F238E27FC236}">
                  <a16:creationId xmlns:a16="http://schemas.microsoft.com/office/drawing/2014/main" id="{C398F203-5373-4B59-8AA3-78D00477C322}"/>
                </a:ext>
              </a:extLst>
            </p:cNvPr>
            <p:cNvSpPr txBox="1"/>
            <p:nvPr/>
          </p:nvSpPr>
          <p:spPr>
            <a:xfrm>
              <a:off x="736678" y="0"/>
              <a:ext cx="2362835" cy="5875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30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  A                   =  L   +   OE   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       600   600</a:t>
              </a:r>
            </a:p>
            <a:p>
              <a:pPr marL="0" marR="0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 </a:t>
              </a:r>
            </a:p>
          </p:txBody>
        </p:sp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F9DA433-C5FE-41F4-9E0E-C09B7D9347AF}"/>
              </a:ext>
            </a:extLst>
          </p:cNvPr>
          <p:cNvCxnSpPr/>
          <p:nvPr/>
        </p:nvCxnSpPr>
        <p:spPr>
          <a:xfrm flipH="1" flipV="1">
            <a:off x="5380866" y="2775829"/>
            <a:ext cx="1270" cy="24574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6CD98AD-6D06-46E9-9D99-4AEDB7348622}"/>
              </a:ext>
            </a:extLst>
          </p:cNvPr>
          <p:cNvCxnSpPr/>
          <p:nvPr/>
        </p:nvCxnSpPr>
        <p:spPr>
          <a:xfrm>
            <a:off x="5809776" y="2804462"/>
            <a:ext cx="5715" cy="227330"/>
          </a:xfrm>
          <a:prstGeom prst="straightConnector1">
            <a:avLst/>
          </a:prstGeom>
          <a:ln w="28575">
            <a:solidFill>
              <a:schemeClr val="tx1"/>
            </a:solidFill>
            <a:tailEnd type="arrow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505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A2F7C9-6ABF-4FB7-BF47-624FE6493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7C800FC-F55C-4761-B6C7-3EED39260BD0}"/>
              </a:ext>
            </a:extLst>
          </p:cNvPr>
          <p:cNvSpPr/>
          <p:nvPr/>
        </p:nvSpPr>
        <p:spPr>
          <a:xfrm>
            <a:off x="2910715" y="136525"/>
            <a:ext cx="66624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Transaction Analysis Examples, continued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E58225-621D-4867-B27A-5C2A37C47481}"/>
              </a:ext>
            </a:extLst>
          </p:cNvPr>
          <p:cNvSpPr/>
          <p:nvPr/>
        </p:nvSpPr>
        <p:spPr>
          <a:xfrm>
            <a:off x="2268690" y="958334"/>
            <a:ext cx="4679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6.  A business pays $400 on accounts payable 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CEB7ED9-A53F-480D-9A72-02C9F2618E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171988"/>
              </p:ext>
            </p:extLst>
          </p:nvPr>
        </p:nvGraphicFramePr>
        <p:xfrm>
          <a:off x="2268690" y="1598808"/>
          <a:ext cx="6310495" cy="7315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310495">
                  <a:extLst>
                    <a:ext uri="{9D8B030D-6E8A-4147-A177-3AD203B41FA5}">
                      <a16:colId xmlns:a16="http://schemas.microsoft.com/office/drawing/2014/main" val="40168691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Step 1: Are assets affected?  Yes, cash decreases $400.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721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Step 2: Are liabilities affected?  Yes, accounts payable decreases $400.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4218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Step 3: Is owner’s equity affected?  No.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536673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C6BBE3AA-2C6B-484A-BD41-72EEFA8B80D2}"/>
              </a:ext>
            </a:extLst>
          </p:cNvPr>
          <p:cNvGrpSpPr/>
          <p:nvPr/>
        </p:nvGrpSpPr>
        <p:grpSpPr>
          <a:xfrm>
            <a:off x="4125277" y="2653583"/>
            <a:ext cx="3941445" cy="3256280"/>
            <a:chOff x="0" y="0"/>
            <a:chExt cx="3941445" cy="3256280"/>
          </a:xfrm>
        </p:grpSpPr>
        <p:sp>
          <p:nvSpPr>
            <p:cNvPr id="7" name="Rounded Rectangle 217">
              <a:extLst>
                <a:ext uri="{FF2B5EF4-FFF2-40B4-BE49-F238E27FC236}">
                  <a16:creationId xmlns:a16="http://schemas.microsoft.com/office/drawing/2014/main" id="{631EDFBE-1AEA-4AA2-A714-07C3513E3CCA}"/>
                </a:ext>
              </a:extLst>
            </p:cNvPr>
            <p:cNvSpPr/>
            <p:nvPr/>
          </p:nvSpPr>
          <p:spPr>
            <a:xfrm>
              <a:off x="0" y="865505"/>
              <a:ext cx="3941445" cy="2390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8" name="Text Box 225">
              <a:extLst>
                <a:ext uri="{FF2B5EF4-FFF2-40B4-BE49-F238E27FC236}">
                  <a16:creationId xmlns:a16="http://schemas.microsoft.com/office/drawing/2014/main" id="{EE3A3999-E12F-42B6-AF59-0C17F82DBEEF}"/>
                </a:ext>
              </a:extLst>
            </p:cNvPr>
            <p:cNvSpPr txBox="1"/>
            <p:nvPr/>
          </p:nvSpPr>
          <p:spPr>
            <a:xfrm>
              <a:off x="809094" y="0"/>
              <a:ext cx="2529840" cy="587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30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   A                 =   L         +   OE   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           400              400</a:t>
              </a:r>
            </a:p>
            <a:p>
              <a:pPr marL="0" marR="0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9D529AA-7BD2-404D-ABCF-78F4ECDF1E02}"/>
                </a:ext>
              </a:extLst>
            </p:cNvPr>
            <p:cNvCxnSpPr/>
            <p:nvPr/>
          </p:nvCxnSpPr>
          <p:spPr>
            <a:xfrm>
              <a:off x="2103120" y="953770"/>
              <a:ext cx="7620" cy="21329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03A9B25-866D-44A1-8311-7C91541A3E53}"/>
                </a:ext>
              </a:extLst>
            </p:cNvPr>
            <p:cNvSpPr/>
            <p:nvPr/>
          </p:nvSpPr>
          <p:spPr>
            <a:xfrm>
              <a:off x="2258060" y="1087755"/>
              <a:ext cx="1434465" cy="8064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            L</a:t>
              </a:r>
              <a:endPara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– $400 A/P</a:t>
              </a:r>
              <a:endPara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 </a:t>
              </a:r>
              <a:endPara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6D9EFCB-899E-4A09-8CA9-717A8CE2E12E}"/>
                </a:ext>
              </a:extLst>
            </p:cNvPr>
            <p:cNvSpPr/>
            <p:nvPr/>
          </p:nvSpPr>
          <p:spPr>
            <a:xfrm>
              <a:off x="2286635" y="2100580"/>
              <a:ext cx="1348105" cy="8585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OE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 </a:t>
              </a:r>
              <a:endParaRPr lang="en-US" sz="11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F62073B-C5B9-49F5-BA7D-26FF64DD7207}"/>
                </a:ext>
              </a:extLst>
            </p:cNvPr>
            <p:cNvSpPr/>
            <p:nvPr/>
          </p:nvSpPr>
          <p:spPr>
            <a:xfrm>
              <a:off x="224790" y="1059180"/>
              <a:ext cx="1755775" cy="163449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 A</a:t>
              </a:r>
              <a:endPara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– $400 Cash</a:t>
              </a:r>
              <a:endPara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 </a:t>
              </a:r>
              <a:endPara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D4EA45B7-3C77-4111-BB1B-2A86E47D4B68}"/>
                </a:ext>
              </a:extLst>
            </p:cNvPr>
            <p:cNvCxnSpPr/>
            <p:nvPr/>
          </p:nvCxnSpPr>
          <p:spPr>
            <a:xfrm flipV="1">
              <a:off x="1550670" y="1554480"/>
              <a:ext cx="922020" cy="381000"/>
            </a:xfrm>
            <a:prstGeom prst="straightConnector1">
              <a:avLst/>
            </a:prstGeom>
            <a:ln w="12700">
              <a:solidFill>
                <a:srgbClr val="660066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815339F-3102-41CA-94E4-FDD99418AD78}"/>
              </a:ext>
            </a:extLst>
          </p:cNvPr>
          <p:cNvCxnSpPr/>
          <p:nvPr/>
        </p:nvCxnSpPr>
        <p:spPr>
          <a:xfrm>
            <a:off x="5670941" y="2652272"/>
            <a:ext cx="0" cy="29499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7F61D5B-D6D4-462A-8519-8E1AEC113838}"/>
              </a:ext>
            </a:extLst>
          </p:cNvPr>
          <p:cNvCxnSpPr/>
          <p:nvPr/>
        </p:nvCxnSpPr>
        <p:spPr>
          <a:xfrm>
            <a:off x="6579990" y="2652272"/>
            <a:ext cx="0" cy="29499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788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CCE3A71-2202-43E0-B18F-E046EB37F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AD8234-04D9-4DB6-B7B3-9FFD3DF21D7F}"/>
              </a:ext>
            </a:extLst>
          </p:cNvPr>
          <p:cNvSpPr/>
          <p:nvPr/>
        </p:nvSpPr>
        <p:spPr>
          <a:xfrm>
            <a:off x="2764799" y="219032"/>
            <a:ext cx="66624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Transaction Analysis Examples, continued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9719C4-3097-446C-A629-0BFBBF7541CA}"/>
              </a:ext>
            </a:extLst>
          </p:cNvPr>
          <p:cNvSpPr/>
          <p:nvPr/>
        </p:nvSpPr>
        <p:spPr>
          <a:xfrm>
            <a:off x="327498" y="866160"/>
            <a:ext cx="115370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7.  A business purchases equipment by paying $1,000 cash and signing a promissory note payable (a loan) for $3,000.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B39C12D-C507-4F98-92FC-C1F088E6EA36}"/>
              </a:ext>
            </a:extLst>
          </p:cNvPr>
          <p:cNvSpPr/>
          <p:nvPr/>
        </p:nvSpPr>
        <p:spPr>
          <a:xfrm>
            <a:off x="1420239" y="1359400"/>
            <a:ext cx="89591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Step 1: Are assets affected?  Yes.  Cash decreases $1,000, equipment increases $4,000 and notes payable increases $3,000.   Notice that the equation always stays in balance.</a:t>
            </a: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Step 2: Are liabilities affected?  Yes, notes payable increases $3,000.</a:t>
            </a: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Step 3: Is owner’s equity affected?  No.</a:t>
            </a:r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1DFF02A-BE6B-4D54-8435-9743E8DCF10E}"/>
              </a:ext>
            </a:extLst>
          </p:cNvPr>
          <p:cNvGrpSpPr/>
          <p:nvPr/>
        </p:nvGrpSpPr>
        <p:grpSpPr>
          <a:xfrm>
            <a:off x="3560324" y="2871974"/>
            <a:ext cx="5510918" cy="3036433"/>
            <a:chOff x="0" y="-2720"/>
            <a:chExt cx="4334876" cy="3036115"/>
          </a:xfrm>
        </p:grpSpPr>
        <p:sp>
          <p:nvSpPr>
            <p:cNvPr id="22" name="Text Box 245">
              <a:extLst>
                <a:ext uri="{FF2B5EF4-FFF2-40B4-BE49-F238E27FC236}">
                  <a16:creationId xmlns:a16="http://schemas.microsoft.com/office/drawing/2014/main" id="{B9AE5957-D751-4F8F-924A-DBC8949BFD44}"/>
                </a:ext>
              </a:extLst>
            </p:cNvPr>
            <p:cNvSpPr txBox="1"/>
            <p:nvPr/>
          </p:nvSpPr>
          <p:spPr>
            <a:xfrm>
              <a:off x="815333" y="-2720"/>
              <a:ext cx="3519543" cy="587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30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 A                       =       L      +   OE   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     4,000   1,000         3,000</a:t>
              </a:r>
            </a:p>
            <a:p>
              <a:pPr marL="0" marR="0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3" name="Rounded Rectangle 237">
              <a:extLst>
                <a:ext uri="{FF2B5EF4-FFF2-40B4-BE49-F238E27FC236}">
                  <a16:creationId xmlns:a16="http://schemas.microsoft.com/office/drawing/2014/main" id="{B575D188-A9AD-4CF5-B3DD-9C85679537C6}"/>
                </a:ext>
              </a:extLst>
            </p:cNvPr>
            <p:cNvSpPr/>
            <p:nvPr/>
          </p:nvSpPr>
          <p:spPr>
            <a:xfrm>
              <a:off x="0" y="857250"/>
              <a:ext cx="3587115" cy="217614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88B20B5-05B1-41A2-A82F-FF727417F065}"/>
                </a:ext>
              </a:extLst>
            </p:cNvPr>
            <p:cNvCxnSpPr/>
            <p:nvPr/>
          </p:nvCxnSpPr>
          <p:spPr>
            <a:xfrm>
              <a:off x="2000250" y="970915"/>
              <a:ext cx="24760" cy="19132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B059246-FE6F-4D43-BD60-0B0C5A8D8C98}"/>
                </a:ext>
              </a:extLst>
            </p:cNvPr>
            <p:cNvSpPr/>
            <p:nvPr/>
          </p:nvSpPr>
          <p:spPr>
            <a:xfrm>
              <a:off x="2123440" y="1075055"/>
              <a:ext cx="1406883" cy="7867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            L</a:t>
              </a:r>
              <a:endPara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   +$3,000 N/P </a:t>
              </a:r>
              <a:endPara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CDCA7FDF-E8E4-4BD5-8310-FFB5D6487680}"/>
                </a:ext>
              </a:extLst>
            </p:cNvPr>
            <p:cNvSpPr/>
            <p:nvPr/>
          </p:nvSpPr>
          <p:spPr>
            <a:xfrm>
              <a:off x="2174875" y="1948815"/>
              <a:ext cx="1276268" cy="7721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OE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 </a:t>
              </a:r>
              <a:endParaRPr lang="en-US" sz="11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9323AF65-D9A3-4E83-8885-B6857BF47237}"/>
                </a:ext>
              </a:extLst>
            </p:cNvPr>
            <p:cNvSpPr/>
            <p:nvPr/>
          </p:nvSpPr>
          <p:spPr>
            <a:xfrm>
              <a:off x="148557" y="1186180"/>
              <a:ext cx="1788517" cy="163449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3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+$4,000 equipment </a:t>
              </a:r>
            </a:p>
            <a:p>
              <a:pPr marL="0" marR="0">
                <a:spcBef>
                  <a:spcPts val="0"/>
                </a:spcBef>
                <a:spcAft>
                  <a:spcPts val="300"/>
                </a:spcAft>
              </a:pPr>
              <a:r>
                <a:rPr lang="en-US" sz="1400" dirty="0">
                  <a:solidFill>
                    <a:srgbClr val="000000"/>
                  </a:solidFill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           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    A</a:t>
              </a:r>
              <a:endPara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– $1,000 cash</a:t>
              </a:r>
              <a:endPara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238FEFF-6DB4-40C9-9623-73535DDB7279}"/>
                </a:ext>
              </a:extLst>
            </p:cNvPr>
            <p:cNvCxnSpPr/>
            <p:nvPr/>
          </p:nvCxnSpPr>
          <p:spPr>
            <a:xfrm flipV="1">
              <a:off x="1279915" y="2192337"/>
              <a:ext cx="236813" cy="75565"/>
            </a:xfrm>
            <a:prstGeom prst="line">
              <a:avLst/>
            </a:prstGeom>
            <a:ln w="9525">
              <a:solidFill>
                <a:srgbClr val="6600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0993F48B-12EA-4C41-8DB0-BD6C26DD344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37227" y="1916748"/>
              <a:ext cx="167272" cy="275589"/>
            </a:xfrm>
            <a:prstGeom prst="straightConnector1">
              <a:avLst/>
            </a:prstGeom>
            <a:ln w="9525">
              <a:solidFill>
                <a:srgbClr val="660066"/>
              </a:solidFill>
              <a:tailEnd type="arrow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51976923-9418-4ADC-BEB2-D9E7C466DF54}"/>
                </a:ext>
              </a:extLst>
            </p:cNvPr>
            <p:cNvCxnSpPr/>
            <p:nvPr/>
          </p:nvCxnSpPr>
          <p:spPr>
            <a:xfrm flipV="1">
              <a:off x="1741805" y="1602740"/>
              <a:ext cx="643352" cy="203199"/>
            </a:xfrm>
            <a:prstGeom prst="straightConnector1">
              <a:avLst/>
            </a:prstGeom>
            <a:ln w="12700">
              <a:solidFill>
                <a:srgbClr val="660066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58B2DD8-C6BF-4EB0-8109-89999753C33C}"/>
              </a:ext>
            </a:extLst>
          </p:cNvPr>
          <p:cNvCxnSpPr/>
          <p:nvPr/>
        </p:nvCxnSpPr>
        <p:spPr>
          <a:xfrm flipV="1">
            <a:off x="6465579" y="6289034"/>
            <a:ext cx="7938" cy="2317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919B094-D7D4-4055-8C6E-2C6CD06F99F0}"/>
              </a:ext>
            </a:extLst>
          </p:cNvPr>
          <p:cNvCxnSpPr/>
          <p:nvPr/>
        </p:nvCxnSpPr>
        <p:spPr>
          <a:xfrm flipV="1">
            <a:off x="7667317" y="6290621"/>
            <a:ext cx="0" cy="22066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E50A3E1-9F73-40D3-B76D-E668D2BDC85E}"/>
              </a:ext>
            </a:extLst>
          </p:cNvPr>
          <p:cNvCxnSpPr/>
          <p:nvPr/>
        </p:nvCxnSpPr>
        <p:spPr>
          <a:xfrm flipH="1">
            <a:off x="6870392" y="6298559"/>
            <a:ext cx="1587" cy="23653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DDD4B63-B42F-4789-BC57-11A381674645}"/>
              </a:ext>
            </a:extLst>
          </p:cNvPr>
          <p:cNvCxnSpPr/>
          <p:nvPr/>
        </p:nvCxnSpPr>
        <p:spPr>
          <a:xfrm flipV="1">
            <a:off x="5043320" y="2894518"/>
            <a:ext cx="6985" cy="23304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F83BC1E-01F7-4592-A78D-7730D03DB0D7}"/>
              </a:ext>
            </a:extLst>
          </p:cNvPr>
          <p:cNvCxnSpPr/>
          <p:nvPr/>
        </p:nvCxnSpPr>
        <p:spPr>
          <a:xfrm flipV="1">
            <a:off x="6470024" y="2894518"/>
            <a:ext cx="6985" cy="23304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CB05E6E-107F-439F-BA41-85CF20257B09}"/>
              </a:ext>
            </a:extLst>
          </p:cNvPr>
          <p:cNvCxnSpPr/>
          <p:nvPr/>
        </p:nvCxnSpPr>
        <p:spPr>
          <a:xfrm flipH="1">
            <a:off x="5576584" y="2914442"/>
            <a:ext cx="635" cy="23558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5287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A762A3-9429-4F82-A7E6-66E91CF02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597F66-618C-4B7D-8617-70A746C0FECC}"/>
              </a:ext>
            </a:extLst>
          </p:cNvPr>
          <p:cNvSpPr/>
          <p:nvPr/>
        </p:nvSpPr>
        <p:spPr>
          <a:xfrm>
            <a:off x="2959353" y="136525"/>
            <a:ext cx="66624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Transaction Analysis Examples, continued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AB5AC0-5969-44C8-BAB8-D06507D01507}"/>
              </a:ext>
            </a:extLst>
          </p:cNvPr>
          <p:cNvSpPr/>
          <p:nvPr/>
        </p:nvSpPr>
        <p:spPr>
          <a:xfrm>
            <a:off x="2112523" y="800380"/>
            <a:ext cx="79669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8.  A business checks supplies and discovers that $800 have been used.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EA6FA419-2CC6-4D5C-92B9-E23A56BC31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970483"/>
              </p:ext>
            </p:extLst>
          </p:nvPr>
        </p:nvGraphicFramePr>
        <p:xfrm>
          <a:off x="2301727" y="1433841"/>
          <a:ext cx="5623560" cy="4876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623560">
                  <a:extLst>
                    <a:ext uri="{9D8B030D-6E8A-4147-A177-3AD203B41FA5}">
                      <a16:colId xmlns:a16="http://schemas.microsoft.com/office/drawing/2014/main" val="38084605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Step 1: Are assets affected?  Yes, supplies decrease $800.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53685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Step 2: Are liabilities affected?  No.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9100601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9DB2491B-C4BE-4EBB-8FD3-138A40D957DF}"/>
              </a:ext>
            </a:extLst>
          </p:cNvPr>
          <p:cNvSpPr/>
          <p:nvPr/>
        </p:nvSpPr>
        <p:spPr>
          <a:xfrm>
            <a:off x="2278482" y="1875691"/>
            <a:ext cx="82138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ea typeface="MS Mincho" panose="02020609040205080304" pitchFamily="49" charset="-128"/>
                <a:cs typeface="Times New Roman" panose="02020603050405020304" pitchFamily="18" charset="0"/>
              </a:rPr>
              <a:t>Step 3: Is owner’s equity affected?  Yes.  $800 of supplies expense decreases owner's equity</a:t>
            </a:r>
            <a:endParaRPr lang="en-US" sz="160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EF380B5-3D21-4768-A8DC-37322D21EF47}"/>
              </a:ext>
            </a:extLst>
          </p:cNvPr>
          <p:cNvGrpSpPr/>
          <p:nvPr/>
        </p:nvGrpSpPr>
        <p:grpSpPr>
          <a:xfrm>
            <a:off x="3870890" y="2782975"/>
            <a:ext cx="5049160" cy="3100705"/>
            <a:chOff x="0" y="-59055"/>
            <a:chExt cx="4235739" cy="3100705"/>
          </a:xfrm>
        </p:grpSpPr>
        <p:sp>
          <p:nvSpPr>
            <p:cNvPr id="19" name="Rounded Rectangle 278">
              <a:extLst>
                <a:ext uri="{FF2B5EF4-FFF2-40B4-BE49-F238E27FC236}">
                  <a16:creationId xmlns:a16="http://schemas.microsoft.com/office/drawing/2014/main" id="{35285D3E-B553-4B41-BCAC-F014622742FD}"/>
                </a:ext>
              </a:extLst>
            </p:cNvPr>
            <p:cNvSpPr/>
            <p:nvPr/>
          </p:nvSpPr>
          <p:spPr>
            <a:xfrm>
              <a:off x="0" y="805815"/>
              <a:ext cx="3725545" cy="223583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" name="Text Box 274">
              <a:extLst>
                <a:ext uri="{FF2B5EF4-FFF2-40B4-BE49-F238E27FC236}">
                  <a16:creationId xmlns:a16="http://schemas.microsoft.com/office/drawing/2014/main" id="{CFE90393-2F3D-40AC-8470-AB81B774E70A}"/>
                </a:ext>
              </a:extLst>
            </p:cNvPr>
            <p:cNvSpPr txBox="1"/>
            <p:nvPr/>
          </p:nvSpPr>
          <p:spPr>
            <a:xfrm>
              <a:off x="1035195" y="-59055"/>
              <a:ext cx="3200544" cy="666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30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A              =   L    +   OE   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     800                              800</a:t>
              </a:r>
              <a:r>
                <a:rPr lang="en-US" sz="11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9CEDCA4C-29D4-47F5-B896-3DBA4D29FA0F}"/>
                </a:ext>
              </a:extLst>
            </p:cNvPr>
            <p:cNvSpPr/>
            <p:nvPr/>
          </p:nvSpPr>
          <p:spPr>
            <a:xfrm>
              <a:off x="78763" y="1125855"/>
              <a:ext cx="1814171" cy="160337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        </a:t>
              </a:r>
              <a:endParaRPr lang="en-US" sz="11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A</a:t>
              </a:r>
              <a:endPara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– $800 Supplies  </a:t>
              </a:r>
              <a:endPara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12BCC64-7263-4B78-BDB6-865316BFF81C}"/>
                </a:ext>
              </a:extLst>
            </p:cNvPr>
            <p:cNvSpPr/>
            <p:nvPr/>
          </p:nvSpPr>
          <p:spPr>
            <a:xfrm>
              <a:off x="2106930" y="956310"/>
              <a:ext cx="156845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L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 </a:t>
              </a:r>
              <a:endParaRPr lang="en-US" sz="11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A59D8A8-ADE4-4131-AB31-7CC0869A21F1}"/>
                </a:ext>
              </a:extLst>
            </p:cNvPr>
            <p:cNvSpPr/>
            <p:nvPr/>
          </p:nvSpPr>
          <p:spPr>
            <a:xfrm>
              <a:off x="2113280" y="1988820"/>
              <a:ext cx="1579880" cy="96647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OE</a:t>
              </a:r>
              <a:endPara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– $800 Expense</a:t>
              </a:r>
              <a:endPara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C373103-526B-47F5-8033-1B4871C09F51}"/>
                </a:ext>
              </a:extLst>
            </p:cNvPr>
            <p:cNvCxnSpPr/>
            <p:nvPr/>
          </p:nvCxnSpPr>
          <p:spPr>
            <a:xfrm>
              <a:off x="1969135" y="920115"/>
              <a:ext cx="26035" cy="20637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FEDF1A87-B07C-4887-990C-2100D058F96E}"/>
                </a:ext>
              </a:extLst>
            </p:cNvPr>
            <p:cNvCxnSpPr/>
            <p:nvPr/>
          </p:nvCxnSpPr>
          <p:spPr>
            <a:xfrm>
              <a:off x="1524635" y="2043430"/>
              <a:ext cx="854075" cy="261620"/>
            </a:xfrm>
            <a:prstGeom prst="straightConnector1">
              <a:avLst/>
            </a:prstGeom>
            <a:ln w="12700">
              <a:solidFill>
                <a:srgbClr val="660066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2B87B40-ABED-4667-B41C-0005389ABE24}"/>
              </a:ext>
            </a:extLst>
          </p:cNvPr>
          <p:cNvCxnSpPr/>
          <p:nvPr/>
        </p:nvCxnSpPr>
        <p:spPr>
          <a:xfrm>
            <a:off x="5502323" y="2843778"/>
            <a:ext cx="0" cy="28042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15EA76F-5901-4313-9852-C892618C4E68}"/>
              </a:ext>
            </a:extLst>
          </p:cNvPr>
          <p:cNvCxnSpPr/>
          <p:nvPr/>
        </p:nvCxnSpPr>
        <p:spPr>
          <a:xfrm>
            <a:off x="7148658" y="2843778"/>
            <a:ext cx="0" cy="28042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2911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89540AC-5D7C-4E51-A3B9-91096E211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4D8EFF-A82E-4E41-B16C-8BF4E4B9D842}"/>
              </a:ext>
            </a:extLst>
          </p:cNvPr>
          <p:cNvSpPr/>
          <p:nvPr/>
        </p:nvSpPr>
        <p:spPr>
          <a:xfrm>
            <a:off x="2988537" y="136525"/>
            <a:ext cx="66624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Transaction Analysis Examples, continued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B69790-DB57-4F02-8BFA-61DA5F80627E}"/>
              </a:ext>
            </a:extLst>
          </p:cNvPr>
          <p:cNvSpPr/>
          <p:nvPr/>
        </p:nvSpPr>
        <p:spPr>
          <a:xfrm>
            <a:off x="875490" y="659745"/>
            <a:ext cx="99319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475" indent="-117475"/>
            <a:r>
              <a:rPr lang="en-US" sz="16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</a:t>
            </a:r>
            <a:r>
              <a:rPr lang="en-US" sz="1600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Review expenses</a:t>
            </a:r>
            <a:r>
              <a:rPr lang="en-US" sz="16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 Expenses are a decrease in owner's equity as a result of  consuming resources in order to create value and make sales. </a:t>
            </a:r>
            <a:endParaRPr lang="en-US" sz="16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Expenses reduce assets.  </a:t>
            </a:r>
            <a:endParaRPr lang="en-US" sz="16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39725" marR="0" indent="-111125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</a:t>
            </a:r>
            <a:r>
              <a:rPr lang="en-US" sz="16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Immediate reduction</a:t>
            </a:r>
            <a:r>
              <a:rPr lang="en-US" sz="16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There can be an immediate asset reduction when an expense occurs.  For example, using cash to pay wages is an immediate reduction in cash.</a:t>
            </a:r>
            <a:endParaRPr lang="en-US" sz="16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39725" indent="-111125"/>
            <a:r>
              <a:rPr lang="en-US" sz="1600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39725" marR="0" indent="-111125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</a:t>
            </a:r>
            <a:r>
              <a:rPr lang="en-US" sz="16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Delayed reduction</a:t>
            </a:r>
            <a:r>
              <a:rPr lang="en-US" sz="16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There can be a delayed asset reduction when an expense occurs.  This occurs when a business consumes services that are not paid for immediately.  This creates a liability that is paid later. </a:t>
            </a:r>
            <a:endParaRPr lang="en-US" sz="16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</a:t>
            </a:r>
            <a:r>
              <a:rPr lang="en-US" sz="16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Example of delayed reduction on accounting equation:</a:t>
            </a:r>
            <a:endParaRPr lang="en-US" sz="16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0730B0D-B8B3-4A83-AE56-3153B74AF1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537587"/>
              </p:ext>
            </p:extLst>
          </p:nvPr>
        </p:nvGraphicFramePr>
        <p:xfrm>
          <a:off x="3124200" y="3973332"/>
          <a:ext cx="5029200" cy="174804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811780">
                  <a:extLst>
                    <a:ext uri="{9D8B030D-6E8A-4147-A177-3AD203B41FA5}">
                      <a16:colId xmlns:a16="http://schemas.microsoft.com/office/drawing/2014/main" val="3133635959"/>
                    </a:ext>
                  </a:extLst>
                </a:gridCol>
                <a:gridCol w="2217420">
                  <a:extLst>
                    <a:ext uri="{9D8B030D-6E8A-4147-A177-3AD203B41FA5}">
                      <a16:colId xmlns:a16="http://schemas.microsoft.com/office/drawing/2014/main" val="2698294486"/>
                    </a:ext>
                  </a:extLst>
                </a:gridCol>
              </a:tblGrid>
              <a:tr h="2634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Event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Effect on Equation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559967"/>
                  </a:ext>
                </a:extLst>
              </a:tr>
              <a:tr h="957837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 telephone bill is received but not immediately paid.  An expense has occurred because a service has been consumed.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A    =   L    +  OE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226948"/>
                  </a:ext>
                </a:extLst>
              </a:tr>
              <a:tr h="526802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 the following month the liability is paid.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A    =   L    +  OE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717372"/>
                  </a:ext>
                </a:extLst>
              </a:tr>
            </a:tbl>
          </a:graphicData>
        </a:graphic>
      </p:graphicFrame>
      <p:grpSp>
        <p:nvGrpSpPr>
          <p:cNvPr id="17" name="Group 16">
            <a:extLst>
              <a:ext uri="{FF2B5EF4-FFF2-40B4-BE49-F238E27FC236}">
                <a16:creationId xmlns:a16="http://schemas.microsoft.com/office/drawing/2014/main" id="{08DEB0EB-6FFC-49E0-A9A3-E3B8160ED27D}"/>
              </a:ext>
            </a:extLst>
          </p:cNvPr>
          <p:cNvGrpSpPr/>
          <p:nvPr/>
        </p:nvGrpSpPr>
        <p:grpSpPr>
          <a:xfrm>
            <a:off x="7980566" y="10240446"/>
            <a:ext cx="538162" cy="263525"/>
            <a:chOff x="0" y="0"/>
            <a:chExt cx="537845" cy="263737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0FB54AB9-BC6D-4275-83E6-770167B8A8AE}"/>
                </a:ext>
              </a:extLst>
            </p:cNvPr>
            <p:cNvCxnSpPr/>
            <p:nvPr/>
          </p:nvCxnSpPr>
          <p:spPr>
            <a:xfrm flipH="1">
              <a:off x="0" y="1270"/>
              <a:ext cx="3810" cy="26246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1FF1849B-C99A-4EC8-B579-5B1BABFB1D0C}"/>
                </a:ext>
              </a:extLst>
            </p:cNvPr>
            <p:cNvCxnSpPr/>
            <p:nvPr/>
          </p:nvCxnSpPr>
          <p:spPr>
            <a:xfrm>
              <a:off x="537210" y="0"/>
              <a:ext cx="635" cy="26225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F01A5A3-2884-47A1-9371-B07CCFB008D6}"/>
              </a:ext>
            </a:extLst>
          </p:cNvPr>
          <p:cNvCxnSpPr/>
          <p:nvPr/>
        </p:nvCxnSpPr>
        <p:spPr>
          <a:xfrm flipH="1">
            <a:off x="6434287" y="5287386"/>
            <a:ext cx="3810" cy="2622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9302410-F105-42E0-827D-B2EB99BF318A}"/>
              </a:ext>
            </a:extLst>
          </p:cNvPr>
          <p:cNvCxnSpPr/>
          <p:nvPr/>
        </p:nvCxnSpPr>
        <p:spPr>
          <a:xfrm flipH="1">
            <a:off x="6868371" y="5287386"/>
            <a:ext cx="3810" cy="2622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D2B195C-D81F-423A-8CCD-7332233DEAD3}"/>
              </a:ext>
            </a:extLst>
          </p:cNvPr>
          <p:cNvCxnSpPr/>
          <p:nvPr/>
        </p:nvCxnSpPr>
        <p:spPr>
          <a:xfrm flipV="1">
            <a:off x="6868371" y="4478574"/>
            <a:ext cx="2541" cy="24369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3E68E50-6A17-45BD-8433-E03100337CAB}"/>
              </a:ext>
            </a:extLst>
          </p:cNvPr>
          <p:cNvCxnSpPr/>
          <p:nvPr/>
        </p:nvCxnSpPr>
        <p:spPr>
          <a:xfrm>
            <a:off x="7429410" y="4478574"/>
            <a:ext cx="635" cy="2625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2210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70704A4-F357-4C4F-973A-757EBA308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E998EDF-E7C1-4D36-974E-E206EF97FB6D}"/>
              </a:ext>
            </a:extLst>
          </p:cNvPr>
          <p:cNvSpPr/>
          <p:nvPr/>
        </p:nvSpPr>
        <p:spPr>
          <a:xfrm>
            <a:off x="2917199" y="136525"/>
            <a:ext cx="66624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Transaction Analysis Examples, continued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E3E62B-B4D8-4C15-A892-3E283D685404}"/>
              </a:ext>
            </a:extLst>
          </p:cNvPr>
          <p:cNvSpPr/>
          <p:nvPr/>
        </p:nvSpPr>
        <p:spPr>
          <a:xfrm>
            <a:off x="1634246" y="795755"/>
            <a:ext cx="8287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9.  A business receives a $1,200 for advertising.  The bill is not immediately paid.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32237D1-5E5C-46D1-9FBE-AFBE77512D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55307"/>
              </p:ext>
            </p:extLst>
          </p:nvPr>
        </p:nvGraphicFramePr>
        <p:xfrm>
          <a:off x="1867710" y="1334256"/>
          <a:ext cx="7273534" cy="4876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273534">
                  <a:extLst>
                    <a:ext uri="{9D8B030D-6E8A-4147-A177-3AD203B41FA5}">
                      <a16:colId xmlns:a16="http://schemas.microsoft.com/office/drawing/2014/main" val="27810274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Step 1: Are assets affected?  No.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79782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Step 2: Are liabilities affected?  Yes.  Accounts payable increase $1,200. 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035451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8BFE27DE-B828-4054-8AAB-53260AB3C8D2}"/>
              </a:ext>
            </a:extLst>
          </p:cNvPr>
          <p:cNvSpPr/>
          <p:nvPr/>
        </p:nvSpPr>
        <p:spPr>
          <a:xfrm>
            <a:off x="1848254" y="1751378"/>
            <a:ext cx="94358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ea typeface="MS Mincho" panose="02020609040205080304" pitchFamily="49" charset="-128"/>
                <a:cs typeface="Times New Roman" panose="02020603050405020304" pitchFamily="18" charset="0"/>
              </a:rPr>
              <a:t>Step 3: Is owner’s equity affected?  Yes.  $1,200 of advertising expense decreases owner's equity. </a:t>
            </a:r>
            <a:endParaRPr lang="en-US" sz="16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8068AFA-FA4D-46B9-91E5-07552E27D22F}"/>
              </a:ext>
            </a:extLst>
          </p:cNvPr>
          <p:cNvGrpSpPr/>
          <p:nvPr/>
        </p:nvGrpSpPr>
        <p:grpSpPr>
          <a:xfrm>
            <a:off x="3788148" y="2734269"/>
            <a:ext cx="5207180" cy="3029252"/>
            <a:chOff x="0" y="84153"/>
            <a:chExt cx="3942604" cy="3029252"/>
          </a:xfrm>
        </p:grpSpPr>
        <p:sp>
          <p:nvSpPr>
            <p:cNvPr id="8" name="Rounded Rectangle 318">
              <a:extLst>
                <a:ext uri="{FF2B5EF4-FFF2-40B4-BE49-F238E27FC236}">
                  <a16:creationId xmlns:a16="http://schemas.microsoft.com/office/drawing/2014/main" id="{5663E10D-714A-4C5A-B5DD-2CE794843AC5}"/>
                </a:ext>
              </a:extLst>
            </p:cNvPr>
            <p:cNvSpPr/>
            <p:nvPr/>
          </p:nvSpPr>
          <p:spPr>
            <a:xfrm>
              <a:off x="0" y="877570"/>
              <a:ext cx="3725545" cy="223583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Text Box 319">
              <a:extLst>
                <a:ext uri="{FF2B5EF4-FFF2-40B4-BE49-F238E27FC236}">
                  <a16:creationId xmlns:a16="http://schemas.microsoft.com/office/drawing/2014/main" id="{EF40B3B0-39A1-4283-9975-8A722F5FBB08}"/>
                </a:ext>
              </a:extLst>
            </p:cNvPr>
            <p:cNvSpPr txBox="1"/>
            <p:nvPr/>
          </p:nvSpPr>
          <p:spPr>
            <a:xfrm>
              <a:off x="1039702" y="84153"/>
              <a:ext cx="2902902" cy="666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30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A             =   L      +   OE   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                      1,200       1,200               </a:t>
              </a:r>
            </a:p>
            <a:p>
              <a:pPr marL="0" marR="0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2A9F9B2-1E7F-4380-8274-8FB921B6B8BE}"/>
                </a:ext>
              </a:extLst>
            </p:cNvPr>
            <p:cNvSpPr/>
            <p:nvPr/>
          </p:nvSpPr>
          <p:spPr>
            <a:xfrm>
              <a:off x="145415" y="1189355"/>
              <a:ext cx="1556885" cy="16036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A</a:t>
              </a:r>
              <a:endPara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946D98C-A7F7-4952-A322-3BD920C7EA7C}"/>
                </a:ext>
              </a:extLst>
            </p:cNvPr>
            <p:cNvSpPr/>
            <p:nvPr/>
          </p:nvSpPr>
          <p:spPr>
            <a:xfrm>
              <a:off x="2000885" y="1019810"/>
              <a:ext cx="1568821" cy="91496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 L </a:t>
              </a:r>
              <a:endPara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 + $1,200 A/P</a:t>
              </a:r>
              <a:endPara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66F08BC-86B2-4472-B70C-34011301F218}"/>
                </a:ext>
              </a:extLst>
            </p:cNvPr>
            <p:cNvSpPr/>
            <p:nvPr/>
          </p:nvSpPr>
          <p:spPr>
            <a:xfrm>
              <a:off x="2000885" y="2052320"/>
              <a:ext cx="1618567" cy="9668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OE</a:t>
              </a:r>
              <a:endPara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– $1,200 Expense</a:t>
              </a:r>
              <a:endPara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C4226AB-ACDA-4F65-ACD2-363A7E536227}"/>
                </a:ext>
              </a:extLst>
            </p:cNvPr>
            <p:cNvCxnSpPr/>
            <p:nvPr/>
          </p:nvCxnSpPr>
          <p:spPr>
            <a:xfrm>
              <a:off x="1863090" y="983615"/>
              <a:ext cx="26523" cy="20638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17DAE64-FC34-487F-975E-FFFB25B19173}"/>
              </a:ext>
            </a:extLst>
          </p:cNvPr>
          <p:cNvCxnSpPr/>
          <p:nvPr/>
        </p:nvCxnSpPr>
        <p:spPr>
          <a:xfrm flipH="1" flipV="1">
            <a:off x="7086363" y="4366764"/>
            <a:ext cx="8890" cy="720725"/>
          </a:xfrm>
          <a:prstGeom prst="straightConnector1">
            <a:avLst/>
          </a:prstGeom>
          <a:ln w="19050"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55DF83A-0FA1-4F79-950F-0C8F8BAB80EB}"/>
              </a:ext>
            </a:extLst>
          </p:cNvPr>
          <p:cNvCxnSpPr/>
          <p:nvPr/>
        </p:nvCxnSpPr>
        <p:spPr>
          <a:xfrm flipV="1">
            <a:off x="6422555" y="2746172"/>
            <a:ext cx="8255" cy="267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5145BF3-518B-445C-91E1-4A5E87F1F58F}"/>
              </a:ext>
            </a:extLst>
          </p:cNvPr>
          <p:cNvCxnSpPr/>
          <p:nvPr/>
        </p:nvCxnSpPr>
        <p:spPr>
          <a:xfrm flipH="1">
            <a:off x="7189611" y="2734269"/>
            <a:ext cx="635" cy="25971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065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CA87C2D-09EE-4F6B-9006-C6D0FF823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59751DA-CE96-4609-9FE9-3238E73D8685}"/>
              </a:ext>
            </a:extLst>
          </p:cNvPr>
          <p:cNvSpPr/>
          <p:nvPr/>
        </p:nvSpPr>
        <p:spPr>
          <a:xfrm>
            <a:off x="3260910" y="136525"/>
            <a:ext cx="66624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Transaction Analysis Examples, continued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7E7398-C130-4B3B-B7B6-C152B7634788}"/>
              </a:ext>
            </a:extLst>
          </p:cNvPr>
          <p:cNvSpPr/>
          <p:nvPr/>
        </p:nvSpPr>
        <p:spPr>
          <a:xfrm>
            <a:off x="779311" y="659745"/>
            <a:ext cx="1016430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indent="-174625"/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</a:t>
            </a: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Review revenues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 Revenues are an increase in owner’s equity as a result of making sales.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74625" indent="-174625"/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Revenues increase assets.  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6075" marR="0" indent="-117475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Immediate increase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There can be an immediate asset increase at the time a revenue occurs.  Receiving cash immediately after providing services to a customer is an immediate increase in assets.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6075" indent="-117475"/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6075" marR="0" indent="-117475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Advance increase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There can be an advance asset increase before a revenue occurs.  Receiving an advance payment from a customer before providing services results in an advance increase in cash.  It also creates a liability until the services are performed.</a:t>
            </a: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7475" indent="-117475"/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Example of advance increase in assets and later revenue: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1880017-61AB-49C2-A800-65AD9DC57F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462879"/>
              </p:ext>
            </p:extLst>
          </p:nvPr>
        </p:nvGraphicFramePr>
        <p:xfrm>
          <a:off x="3497151" y="4714627"/>
          <a:ext cx="5029200" cy="148362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11780">
                  <a:extLst>
                    <a:ext uri="{9D8B030D-6E8A-4147-A177-3AD203B41FA5}">
                      <a16:colId xmlns:a16="http://schemas.microsoft.com/office/drawing/2014/main" val="3880891195"/>
                    </a:ext>
                  </a:extLst>
                </a:gridCol>
                <a:gridCol w="2217420">
                  <a:extLst>
                    <a:ext uri="{9D8B030D-6E8A-4147-A177-3AD203B41FA5}">
                      <a16:colId xmlns:a16="http://schemas.microsoft.com/office/drawing/2014/main" val="3531356355"/>
                    </a:ext>
                  </a:extLst>
                </a:gridCol>
              </a:tblGrid>
              <a:tr h="2472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Event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Effect on Equation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6797781"/>
                  </a:ext>
                </a:extLst>
              </a:tr>
              <a:tr h="741814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 customer has makes an advance payment before services are provided to the customer.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A    =   L     +  OE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6421889"/>
                  </a:ext>
                </a:extLst>
              </a:tr>
              <a:tr h="494543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 the following month the services are performed for the customer.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A    =   L      +  OE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903984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C7D8AE9-7ECE-47F6-8EA3-E33EF75D6E15}"/>
              </a:ext>
            </a:extLst>
          </p:cNvPr>
          <p:cNvGrpSpPr/>
          <p:nvPr/>
        </p:nvGrpSpPr>
        <p:grpSpPr>
          <a:xfrm>
            <a:off x="7282684" y="5833300"/>
            <a:ext cx="557493" cy="242887"/>
            <a:chOff x="-27724" y="0"/>
            <a:chExt cx="557774" cy="243205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BAD9C36A-F142-4BDE-A6BF-5B8B22EF3425}"/>
                </a:ext>
              </a:extLst>
            </p:cNvPr>
            <p:cNvCxnSpPr/>
            <p:nvPr/>
          </p:nvCxnSpPr>
          <p:spPr>
            <a:xfrm flipV="1">
              <a:off x="527510" y="0"/>
              <a:ext cx="2540" cy="24320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3F7244EA-5298-464A-A312-25D90B0A8155}"/>
                </a:ext>
              </a:extLst>
            </p:cNvPr>
            <p:cNvCxnSpPr/>
            <p:nvPr/>
          </p:nvCxnSpPr>
          <p:spPr>
            <a:xfrm>
              <a:off x="-27724" y="1905"/>
              <a:ext cx="1057" cy="23749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EB5C07C-6CAC-4BAC-958A-2A1BACF26935}"/>
              </a:ext>
            </a:extLst>
          </p:cNvPr>
          <p:cNvGrpSpPr/>
          <p:nvPr/>
        </p:nvGrpSpPr>
        <p:grpSpPr>
          <a:xfrm>
            <a:off x="6801762" y="5204029"/>
            <a:ext cx="483465" cy="252412"/>
            <a:chOff x="0" y="0"/>
            <a:chExt cx="482864" cy="252095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87F1C132-A15C-4086-A4AA-8C016D2789F8}"/>
                </a:ext>
              </a:extLst>
            </p:cNvPr>
            <p:cNvCxnSpPr/>
            <p:nvPr/>
          </p:nvCxnSpPr>
          <p:spPr>
            <a:xfrm flipV="1">
              <a:off x="480324" y="8890"/>
              <a:ext cx="2540" cy="24320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F0FD6F5-497D-4C75-9D85-874A6F27558F}"/>
                </a:ext>
              </a:extLst>
            </p:cNvPr>
            <p:cNvCxnSpPr/>
            <p:nvPr/>
          </p:nvCxnSpPr>
          <p:spPr>
            <a:xfrm flipV="1">
              <a:off x="0" y="0"/>
              <a:ext cx="2540" cy="24320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1093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2AA262-CBA7-4F87-AC39-5AFDD6B34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2CCFCC4-422A-4D93-9F44-BA0BD7AF127F}"/>
              </a:ext>
            </a:extLst>
          </p:cNvPr>
          <p:cNvSpPr/>
          <p:nvPr/>
        </p:nvSpPr>
        <p:spPr>
          <a:xfrm>
            <a:off x="4542644" y="238487"/>
            <a:ext cx="34115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Common Confusions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D0DE65-2F8A-48EF-A1FD-3E3A55A02E9A}"/>
              </a:ext>
            </a:extLst>
          </p:cNvPr>
          <p:cNvSpPr/>
          <p:nvPr/>
        </p:nvSpPr>
        <p:spPr>
          <a:xfrm>
            <a:off x="2324910" y="1674674"/>
            <a:ext cx="841442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Caution:  The words “</a:t>
            </a: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liability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” and “</a:t>
            </a: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expense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” do not mean the same thing!  Do you know the difference?  (See next slide.)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Caution:  The words “</a:t>
            </a: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account receivable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” and “</a:t>
            </a:r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revenue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” do not mean the same thing!  Do you know the difference?  (See next slide.)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59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8CC4A-4AB1-4EE6-B618-9A3741AB6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734" y="237172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Learning Goal 6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66E48D-56E4-4459-B870-B64EE8AE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Copyright 2018 Worthy and James Publishing</a:t>
            </a:r>
          </a:p>
        </p:txBody>
      </p:sp>
    </p:spTree>
    <p:extLst>
      <p:ext uri="{BB962C8B-B14F-4D97-AF65-F5344CB8AC3E}">
        <p14:creationId xmlns:p14="http://schemas.microsoft.com/office/powerpoint/2010/main" val="3781926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8BAEEE0-E6D7-4239-834E-5AB6F14A3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479E94-1C0E-4223-9A7D-CB72ECB43BB9}"/>
              </a:ext>
            </a:extLst>
          </p:cNvPr>
          <p:cNvSpPr/>
          <p:nvPr/>
        </p:nvSpPr>
        <p:spPr>
          <a:xfrm>
            <a:off x="5498034" y="136525"/>
            <a:ext cx="1500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Answers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BB7AB2-F84A-4EE3-A0B2-92387C66317E}"/>
              </a:ext>
            </a:extLst>
          </p:cNvPr>
          <p:cNvSpPr/>
          <p:nvPr/>
        </p:nvSpPr>
        <p:spPr>
          <a:xfrm>
            <a:off x="2315184" y="1080251"/>
            <a:ext cx="922182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 A liability is a debt.  An expense is a decrease in owner's equity (as a 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result of consuming resources in order to create value and make sales.) 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Sometimes an expense and a liability will occur together in the same 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transaction.  However, that does not mean they are the same thing.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 An account receivable is an asset.  It is the legal right to collect money 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from a customer.  A revenue is an increase in owner's equity  (as a 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result of providing goods or services to a customer.) 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Sometimes an account receivable and a revenue will occur together in the 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same transaction.  However, that does not mean they are the same thing.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13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D4AED32-A6C7-4840-B2C5-A636D3803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D3CB13A-5D7D-4900-B3DF-6E71BFB061B4}"/>
              </a:ext>
            </a:extLst>
          </p:cNvPr>
          <p:cNvSpPr/>
          <p:nvPr/>
        </p:nvSpPr>
        <p:spPr>
          <a:xfrm>
            <a:off x="2921540" y="136525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Enhanced Introduction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Learning Goal 6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What is a Transaction?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36F466-AE9A-4421-B630-88072148CFB7}"/>
              </a:ext>
            </a:extLst>
          </p:cNvPr>
          <p:cNvSpPr/>
          <p:nvPr/>
        </p:nvSpPr>
        <p:spPr>
          <a:xfrm>
            <a:off x="865762" y="1969104"/>
            <a:ext cx="1102143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A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transaction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is any event that causes a change in the accounting equation.  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Examples: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</a:t>
            </a:r>
            <a:r>
              <a:rPr lang="en-US" sz="11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Owner investments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</a:t>
            </a:r>
            <a:r>
              <a:rPr lang="en-US" sz="11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Selling to customers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</a:t>
            </a:r>
            <a:r>
              <a:rPr lang="en-US" sz="11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Borrowing from a bank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</a:t>
            </a:r>
            <a:r>
              <a:rPr lang="en-US" sz="11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Receiving a bill for services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7475" indent="-117475"/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An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external event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is a transaction event between one entity and a different entity. For example, a sale to a customer and paying an employee are external events between a business and other entities (other parties). 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7475" indent="-117475"/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7475" indent="-117475"/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An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internal event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is a transaction event only within a business and does not involve other entities.  Examples would be using up supplies or wearing out equipment.</a:t>
            </a:r>
            <a:b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735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B7DC5D8-8BE3-4C6F-8208-701CB007F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1CF47C-024A-4EAB-995C-CEF8F9E69AAF}"/>
              </a:ext>
            </a:extLst>
          </p:cNvPr>
          <p:cNvSpPr/>
          <p:nvPr/>
        </p:nvSpPr>
        <p:spPr>
          <a:xfrm>
            <a:off x="4289543" y="296854"/>
            <a:ext cx="3379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Transaction Analysis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AAA606-ABB2-4A79-B0A8-57A55EEC84C8}"/>
              </a:ext>
            </a:extLst>
          </p:cNvPr>
          <p:cNvSpPr/>
          <p:nvPr/>
        </p:nvSpPr>
        <p:spPr>
          <a:xfrm>
            <a:off x="1558046" y="1005441"/>
            <a:ext cx="972603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475" indent="-117475"/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The ability to correctly analyze a transaction is a very important skill.  All accounting records and financial reports depend upon a correct initial transaction analysis.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Analysis is based on the accounting equation: A = L + OE.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When analyzing a transaction, use these three analysis steps: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Step 1. Are assets affected?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Step 2. Are liabilities affected?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Step 3. Is owner’ equity affected? 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Example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an owner invests $25,000 cash in her business.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Analysis: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1. Are assets affected?  Yes.  The asset cash increases $25,000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2. Are liabilities affected?  No.  No debts are involved.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3. Is owner’ equity affected?  Yes. Owner’s capital increases $25,000.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008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39B4141-D5E7-4908-84EF-1F3208A46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7971A8-7A99-44A4-A233-C925E5B4FA10}"/>
              </a:ext>
            </a:extLst>
          </p:cNvPr>
          <p:cNvSpPr/>
          <p:nvPr/>
        </p:nvSpPr>
        <p:spPr>
          <a:xfrm>
            <a:off x="3557484" y="335763"/>
            <a:ext cx="50770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Transaction Analysis, continued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74A8306-F71A-4470-9B84-D196FAF4B35D}"/>
              </a:ext>
            </a:extLst>
          </p:cNvPr>
          <p:cNvSpPr/>
          <p:nvPr/>
        </p:nvSpPr>
        <p:spPr>
          <a:xfrm>
            <a:off x="1322962" y="1120676"/>
            <a:ext cx="86576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475" indent="-117475"/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When doing analysis, it is very useful to be able to visualize transactions. There are two useful methods for doing this.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Method 1: Use the accounting equation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Example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an owner invests $25,000 cash in her business.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accounting equation would show: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28128F-E5D8-46E6-BAA2-618E79940FA1}"/>
              </a:ext>
            </a:extLst>
          </p:cNvPr>
          <p:cNvSpPr/>
          <p:nvPr/>
        </p:nvSpPr>
        <p:spPr>
          <a:xfrm>
            <a:off x="2746442" y="369069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   =  L   +   OE 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	</a:t>
            </a:r>
            <a:r>
              <a:rPr lang="en-US" sz="16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                </a:t>
            </a:r>
            <a:r>
              <a:rPr lang="en-US" sz="16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25,000                25,000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26BD77-94A1-4BF6-A425-CCB8FA0025B9}"/>
              </a:ext>
            </a:extLst>
          </p:cNvPr>
          <p:cNvCxnSpPr/>
          <p:nvPr/>
        </p:nvCxnSpPr>
        <p:spPr>
          <a:xfrm flipV="1">
            <a:off x="5291847" y="3618689"/>
            <a:ext cx="0" cy="31128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9412B3B-887D-48FC-9ECE-11363EE25F29}"/>
              </a:ext>
            </a:extLst>
          </p:cNvPr>
          <p:cNvCxnSpPr/>
          <p:nvPr/>
        </p:nvCxnSpPr>
        <p:spPr>
          <a:xfrm flipV="1">
            <a:off x="6631021" y="3618688"/>
            <a:ext cx="0" cy="31128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361555DB-5132-4FB2-8BED-455F93BA0943}"/>
              </a:ext>
            </a:extLst>
          </p:cNvPr>
          <p:cNvSpPr/>
          <p:nvPr/>
        </p:nvSpPr>
        <p:spPr>
          <a:xfrm>
            <a:off x="1322962" y="4471971"/>
            <a:ext cx="928018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This is based on: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Step 1. Are assets affected?  Yes.  The asset cash increases $25,000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Step 2. Are liabilities affected?  No.  No debts are involved.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Step 3. Is owner’ equity affected?  Yes. Owner’s capital increases $25,000.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082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5057CA-2608-4551-B78B-62BA2C435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DC84DC3-CFFE-4466-8CD8-4D90B7895D5C}"/>
              </a:ext>
            </a:extLst>
          </p:cNvPr>
          <p:cNvSpPr/>
          <p:nvPr/>
        </p:nvSpPr>
        <p:spPr>
          <a:xfrm>
            <a:off x="3557484" y="193841"/>
            <a:ext cx="50770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Transaction Analysis, continued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2105FC-F997-4FBB-BF50-9F49BAF7F15A}"/>
              </a:ext>
            </a:extLst>
          </p:cNvPr>
          <p:cNvSpPr/>
          <p:nvPr/>
        </p:nvSpPr>
        <p:spPr>
          <a:xfrm>
            <a:off x="2017168" y="901609"/>
            <a:ext cx="6136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Method 2: Visualize a business like this as a  “flash photograph”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554AD6B-10B5-4594-9A61-BA329B023EDB}"/>
              </a:ext>
            </a:extLst>
          </p:cNvPr>
          <p:cNvGrpSpPr/>
          <p:nvPr/>
        </p:nvGrpSpPr>
        <p:grpSpPr>
          <a:xfrm>
            <a:off x="3922397" y="1477676"/>
            <a:ext cx="3225800" cy="1751965"/>
            <a:chOff x="0" y="0"/>
            <a:chExt cx="3225800" cy="1751965"/>
          </a:xfrm>
        </p:grpSpPr>
        <p:sp>
          <p:nvSpPr>
            <p:cNvPr id="6" name="Rounded Rectangle 10">
              <a:extLst>
                <a:ext uri="{FF2B5EF4-FFF2-40B4-BE49-F238E27FC236}">
                  <a16:creationId xmlns:a16="http://schemas.microsoft.com/office/drawing/2014/main" id="{279D6620-AF73-405C-922B-65CCE49EB618}"/>
                </a:ext>
              </a:extLst>
            </p:cNvPr>
            <p:cNvSpPr/>
            <p:nvPr/>
          </p:nvSpPr>
          <p:spPr>
            <a:xfrm>
              <a:off x="0" y="0"/>
              <a:ext cx="3225800" cy="175196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BFE38DE-290B-4B47-9A36-BCB0E7BA1E71}"/>
                </a:ext>
              </a:extLst>
            </p:cNvPr>
            <p:cNvSpPr/>
            <p:nvPr/>
          </p:nvSpPr>
          <p:spPr>
            <a:xfrm>
              <a:off x="144145" y="271145"/>
              <a:ext cx="1252220" cy="121031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   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Assets</a:t>
              </a:r>
              <a:endPara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F5DB933-6E70-44B9-8990-2F716B5B8BCA}"/>
                </a:ext>
              </a:extLst>
            </p:cNvPr>
            <p:cNvCxnSpPr/>
            <p:nvPr/>
          </p:nvCxnSpPr>
          <p:spPr>
            <a:xfrm>
              <a:off x="1591945" y="279400"/>
              <a:ext cx="16933" cy="127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541FF72-EAAE-4759-B715-1F3A2D281A88}"/>
                </a:ext>
              </a:extLst>
            </p:cNvPr>
            <p:cNvSpPr/>
            <p:nvPr/>
          </p:nvSpPr>
          <p:spPr>
            <a:xfrm>
              <a:off x="1738312" y="279400"/>
              <a:ext cx="1358053" cy="5670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Liabilities</a:t>
              </a:r>
              <a:endPara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2E0A49E-FDE8-4025-90FE-950589C8E644}"/>
                </a:ext>
              </a:extLst>
            </p:cNvPr>
            <p:cNvSpPr/>
            <p:nvPr/>
          </p:nvSpPr>
          <p:spPr>
            <a:xfrm>
              <a:off x="1772178" y="1006475"/>
              <a:ext cx="1249787" cy="63563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Owner’s Equity</a:t>
              </a:r>
              <a:endPara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0084EDE7-3C3E-498F-BB73-4FAA50F97530}"/>
              </a:ext>
            </a:extLst>
          </p:cNvPr>
          <p:cNvSpPr/>
          <p:nvPr/>
        </p:nvSpPr>
        <p:spPr>
          <a:xfrm>
            <a:off x="2017168" y="3547705"/>
            <a:ext cx="54361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Example</a:t>
            </a: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an owner invests $25,000 cash in her business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33E55C8-88EE-4629-978D-BA844F909A50}"/>
              </a:ext>
            </a:extLst>
          </p:cNvPr>
          <p:cNvGrpSpPr/>
          <p:nvPr/>
        </p:nvGrpSpPr>
        <p:grpSpPr>
          <a:xfrm>
            <a:off x="3918375" y="4204426"/>
            <a:ext cx="3225800" cy="1751965"/>
            <a:chOff x="0" y="0"/>
            <a:chExt cx="3225800" cy="1751965"/>
          </a:xfrm>
        </p:grpSpPr>
        <p:sp>
          <p:nvSpPr>
            <p:cNvPr id="13" name="Rounded Rectangle 18">
              <a:extLst>
                <a:ext uri="{FF2B5EF4-FFF2-40B4-BE49-F238E27FC236}">
                  <a16:creationId xmlns:a16="http://schemas.microsoft.com/office/drawing/2014/main" id="{C991A998-CFDD-467A-A935-D00275B0C2CA}"/>
                </a:ext>
              </a:extLst>
            </p:cNvPr>
            <p:cNvSpPr/>
            <p:nvPr/>
          </p:nvSpPr>
          <p:spPr>
            <a:xfrm>
              <a:off x="0" y="0"/>
              <a:ext cx="3225800" cy="175196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3204C93-A590-4B1B-BE8D-1838751AB4F5}"/>
                </a:ext>
              </a:extLst>
            </p:cNvPr>
            <p:cNvSpPr/>
            <p:nvPr/>
          </p:nvSpPr>
          <p:spPr>
            <a:xfrm>
              <a:off x="144145" y="271145"/>
              <a:ext cx="1252220" cy="121031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       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A +$25,000</a:t>
              </a:r>
              <a:endPara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D355B15-ED20-480B-9085-E2DC718A448A}"/>
                </a:ext>
              </a:extLst>
            </p:cNvPr>
            <p:cNvCxnSpPr/>
            <p:nvPr/>
          </p:nvCxnSpPr>
          <p:spPr>
            <a:xfrm>
              <a:off x="1591945" y="279400"/>
              <a:ext cx="16933" cy="127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ADF0208-D59C-4C8C-939D-3CB7D4345DED}"/>
                </a:ext>
              </a:extLst>
            </p:cNvPr>
            <p:cNvSpPr/>
            <p:nvPr/>
          </p:nvSpPr>
          <p:spPr>
            <a:xfrm>
              <a:off x="1693543" y="295910"/>
              <a:ext cx="1359537" cy="5670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L</a:t>
              </a:r>
              <a:endPara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46FA6F8-73B5-47E0-AC3B-427BE14A707E}"/>
                </a:ext>
              </a:extLst>
            </p:cNvPr>
            <p:cNvSpPr/>
            <p:nvPr/>
          </p:nvSpPr>
          <p:spPr>
            <a:xfrm>
              <a:off x="1693543" y="1006475"/>
              <a:ext cx="1328422" cy="63563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OE +$25,000</a:t>
              </a:r>
              <a:endParaRPr lang="en-US" sz="14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2B23E95F-FA23-4A66-ABB8-7E13DF4CA579}"/>
                </a:ext>
              </a:extLst>
            </p:cNvPr>
            <p:cNvCxnSpPr/>
            <p:nvPr/>
          </p:nvCxnSpPr>
          <p:spPr>
            <a:xfrm>
              <a:off x="1236345" y="948055"/>
              <a:ext cx="821478" cy="381423"/>
            </a:xfrm>
            <a:prstGeom prst="straightConnector1">
              <a:avLst/>
            </a:prstGeom>
            <a:ln w="28575">
              <a:solidFill>
                <a:srgbClr val="660066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99341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9451B26-B956-4DB0-A6C1-87A1318B2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AFEA2F-CA63-4EEE-BE25-281BD6C3F748}"/>
              </a:ext>
            </a:extLst>
          </p:cNvPr>
          <p:cNvSpPr/>
          <p:nvPr/>
        </p:nvSpPr>
        <p:spPr>
          <a:xfrm>
            <a:off x="3613589" y="136525"/>
            <a:ext cx="49648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Transaction Analysis Examples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FE6455-F7B8-4A2F-9EBA-FBA740395FA3}"/>
              </a:ext>
            </a:extLst>
          </p:cNvPr>
          <p:cNvSpPr/>
          <p:nvPr/>
        </p:nvSpPr>
        <p:spPr>
          <a:xfrm>
            <a:off x="1381328" y="1090377"/>
            <a:ext cx="88229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475" indent="-117475"/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In the following slides we will combine the two methods to illustrate how to analyze common types of transactions.  The first types of transactions will always affect assets.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1.  An owner invests $25,000 cash in her business.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CB0CA0F-8C69-47C3-BF03-C806A5D54235}"/>
              </a:ext>
            </a:extLst>
          </p:cNvPr>
          <p:cNvGrpSpPr/>
          <p:nvPr/>
        </p:nvGrpSpPr>
        <p:grpSpPr>
          <a:xfrm>
            <a:off x="3670996" y="2721338"/>
            <a:ext cx="5044546" cy="3430729"/>
            <a:chOff x="0" y="-51771"/>
            <a:chExt cx="3782070" cy="2519381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914E5B8A-4168-4673-8B48-79F8A9AE3C37}"/>
                </a:ext>
              </a:extLst>
            </p:cNvPr>
            <p:cNvGrpSpPr/>
            <p:nvPr/>
          </p:nvGrpSpPr>
          <p:grpSpPr>
            <a:xfrm>
              <a:off x="0" y="715645"/>
              <a:ext cx="3225800" cy="1751965"/>
              <a:chOff x="0" y="0"/>
              <a:chExt cx="3225800" cy="1751965"/>
            </a:xfrm>
          </p:grpSpPr>
          <p:sp>
            <p:nvSpPr>
              <p:cNvPr id="15" name="Rounded Rectangle 33">
                <a:extLst>
                  <a:ext uri="{FF2B5EF4-FFF2-40B4-BE49-F238E27FC236}">
                    <a16:creationId xmlns:a16="http://schemas.microsoft.com/office/drawing/2014/main" id="{A9159A82-E595-4DBC-8E4A-63C8B98DFAEA}"/>
                  </a:ext>
                </a:extLst>
              </p:cNvPr>
              <p:cNvSpPr/>
              <p:nvPr/>
            </p:nvSpPr>
            <p:spPr>
              <a:xfrm>
                <a:off x="0" y="0"/>
                <a:ext cx="3225800" cy="175196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E4880B17-7AB5-452A-A1A8-BC58711E6C4C}"/>
                  </a:ext>
                </a:extLst>
              </p:cNvPr>
              <p:cNvSpPr/>
              <p:nvPr/>
            </p:nvSpPr>
            <p:spPr>
              <a:xfrm>
                <a:off x="144145" y="271145"/>
                <a:ext cx="1252220" cy="121031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       </a:t>
                </a:r>
                <a:r>
                  <a:rPr lang="en-US" sz="14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A +$25,000</a:t>
                </a:r>
                <a:endParaRPr lang="en-US" sz="14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EE8EB4B4-7F24-49D8-8D9C-F83C636E37FC}"/>
                  </a:ext>
                </a:extLst>
              </p:cNvPr>
              <p:cNvCxnSpPr/>
              <p:nvPr/>
            </p:nvCxnSpPr>
            <p:spPr>
              <a:xfrm>
                <a:off x="1591945" y="279400"/>
                <a:ext cx="16933" cy="127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ED5CBF23-4C9D-4760-BCF6-F931D483BDA5}"/>
                  </a:ext>
                </a:extLst>
              </p:cNvPr>
              <p:cNvSpPr/>
              <p:nvPr/>
            </p:nvSpPr>
            <p:spPr>
              <a:xfrm>
                <a:off x="1825625" y="295910"/>
                <a:ext cx="1227455" cy="56705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L</a:t>
                </a:r>
                <a:endParaRPr lang="en-US" sz="14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15FDBC85-3753-4C04-8AD6-1AA716DB483F}"/>
                  </a:ext>
                </a:extLst>
              </p:cNvPr>
              <p:cNvSpPr/>
              <p:nvPr/>
            </p:nvSpPr>
            <p:spPr>
              <a:xfrm>
                <a:off x="1875155" y="1006475"/>
                <a:ext cx="1146810" cy="63563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OE +$25,000</a:t>
                </a:r>
                <a:endParaRPr lang="en-US" sz="14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C9113457-5738-4CA3-BA51-4CD0D9F4636B}"/>
                  </a:ext>
                </a:extLst>
              </p:cNvPr>
              <p:cNvCxnSpPr/>
              <p:nvPr/>
            </p:nvCxnSpPr>
            <p:spPr>
              <a:xfrm>
                <a:off x="1236345" y="948055"/>
                <a:ext cx="821478" cy="381423"/>
              </a:xfrm>
              <a:prstGeom prst="straightConnector1">
                <a:avLst/>
              </a:prstGeom>
              <a:ln w="28575">
                <a:solidFill>
                  <a:srgbClr val="660066"/>
                </a:solidFill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7AA4247-9F43-400E-A9E1-5F5A7CC08B27}"/>
                </a:ext>
              </a:extLst>
            </p:cNvPr>
            <p:cNvGrpSpPr/>
            <p:nvPr/>
          </p:nvGrpSpPr>
          <p:grpSpPr>
            <a:xfrm>
              <a:off x="778572" y="-51771"/>
              <a:ext cx="3003498" cy="582849"/>
              <a:chOff x="151827" y="-59535"/>
              <a:chExt cx="3003498" cy="670276"/>
            </a:xfrm>
          </p:grpSpPr>
          <p:sp>
            <p:nvSpPr>
              <p:cNvPr id="12" name="Text Box 43">
                <a:extLst>
                  <a:ext uri="{FF2B5EF4-FFF2-40B4-BE49-F238E27FC236}">
                    <a16:creationId xmlns:a16="http://schemas.microsoft.com/office/drawing/2014/main" id="{12F11DB5-9FAB-487A-8AEF-36CA5E02030E}"/>
                  </a:ext>
                </a:extLst>
              </p:cNvPr>
              <p:cNvSpPr txBox="1"/>
              <p:nvPr/>
            </p:nvSpPr>
            <p:spPr>
              <a:xfrm>
                <a:off x="151827" y="-31879"/>
                <a:ext cx="3003498" cy="6426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300"/>
                  </a:spcAft>
                </a:pPr>
                <a:r>
                  <a:rPr lang="en-US" sz="1600" dirty="0"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A               =  L   +   OE   </a:t>
                </a:r>
              </a:p>
              <a:p>
                <a:pPr marL="0" marR="0">
                  <a:spcBef>
                    <a:spcPts val="0"/>
                  </a:spcBef>
                  <a:spcAft>
                    <a:spcPts val="300"/>
                  </a:spcAft>
                </a:pPr>
                <a:r>
                  <a:rPr lang="en-US" sz="1600" dirty="0"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25,000                        25,000 </a:t>
                </a:r>
              </a:p>
              <a:p>
                <a:pPr marL="0" marR="0">
                  <a:lnSpc>
                    <a:spcPts val="8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 </a:t>
                </a:r>
              </a:p>
            </p:txBody>
          </p: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7C987826-190B-4ADB-B11D-9CA106029097}"/>
                  </a:ext>
                </a:extLst>
              </p:cNvPr>
              <p:cNvCxnSpPr/>
              <p:nvPr/>
            </p:nvCxnSpPr>
            <p:spPr>
              <a:xfrm flipV="1">
                <a:off x="491919" y="-59535"/>
                <a:ext cx="1270" cy="253365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triangle" w="sm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0548DF6F-3604-4BD0-BE78-4F99BA342D53}"/>
                  </a:ext>
                </a:extLst>
              </p:cNvPr>
              <p:cNvCxnSpPr/>
              <p:nvPr/>
            </p:nvCxnSpPr>
            <p:spPr>
              <a:xfrm flipV="1">
                <a:off x="1757707" y="-31879"/>
                <a:ext cx="3810" cy="264795"/>
              </a:xfrm>
              <a:prstGeom prst="straightConnector1">
                <a:avLst/>
              </a:prstGeom>
              <a:ln w="28575" cmpd="sng">
                <a:solidFill>
                  <a:schemeClr val="tx1"/>
                </a:solidFill>
                <a:tailEnd type="triangle" w="sm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483887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F7C1C9-5AF2-4C22-917D-589EEC5CB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50F328-DDA9-4753-90D6-BDF39E89B2CB}"/>
              </a:ext>
            </a:extLst>
          </p:cNvPr>
          <p:cNvSpPr/>
          <p:nvPr/>
        </p:nvSpPr>
        <p:spPr>
          <a:xfrm>
            <a:off x="2542161" y="136525"/>
            <a:ext cx="710767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Transaction Analysis Examples, continued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24EE59-756B-4CB3-BBDC-471AB98C05C4}"/>
              </a:ext>
            </a:extLst>
          </p:cNvPr>
          <p:cNvSpPr/>
          <p:nvPr/>
        </p:nvSpPr>
        <p:spPr>
          <a:xfrm>
            <a:off x="2407147" y="1117360"/>
            <a:ext cx="5746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2.  A business purchases $2,000 of supplies “on account”.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FEE7FD-7560-4635-BF73-17F5A0F9F7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017144"/>
              </p:ext>
            </p:extLst>
          </p:nvPr>
        </p:nvGraphicFramePr>
        <p:xfrm>
          <a:off x="2407147" y="1798448"/>
          <a:ext cx="7702826" cy="8229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702826">
                  <a:extLst>
                    <a:ext uri="{9D8B030D-6E8A-4147-A177-3AD203B41FA5}">
                      <a16:colId xmlns:a16="http://schemas.microsoft.com/office/drawing/2014/main" val="21408344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Step 1: Are assets affected?  Yes, supplies increases $2,000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94247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Step 2: Are liabilities affected?  Yes, </a:t>
                      </a:r>
                      <a:r>
                        <a:rPr lang="en-US" sz="1800" b="1" dirty="0">
                          <a:solidFill>
                            <a:schemeClr val="accent1"/>
                          </a:solidFill>
                          <a:effectLst/>
                        </a:rPr>
                        <a:t>accounts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accent1"/>
                          </a:solidFill>
                          <a:effectLst/>
                        </a:rPr>
                        <a:t>payable</a:t>
                      </a:r>
                      <a:r>
                        <a:rPr lang="en-US" sz="1800" dirty="0">
                          <a:effectLst/>
                        </a:rPr>
                        <a:t> increases $2,000.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99793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Step 3: Is owner’s equity affected?  No.</a:t>
                      </a:r>
                      <a:endParaRPr lang="en-US" sz="18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2080656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C088A70C-D88D-4958-8AEF-07D2AF3FD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4538" y="3783059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4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EE3406-40A3-4FF1-BE15-8F75117B9192}"/>
              </a:ext>
            </a:extLst>
          </p:cNvPr>
          <p:cNvGrpSpPr/>
          <p:nvPr/>
        </p:nvGrpSpPr>
        <p:grpSpPr>
          <a:xfrm>
            <a:off x="4251411" y="3829536"/>
            <a:ext cx="4346631" cy="2026285"/>
            <a:chOff x="0" y="0"/>
            <a:chExt cx="3439795" cy="2026285"/>
          </a:xfrm>
        </p:grpSpPr>
        <p:sp>
          <p:nvSpPr>
            <p:cNvPr id="13" name="Rounded Rectangle 56">
              <a:extLst>
                <a:ext uri="{FF2B5EF4-FFF2-40B4-BE49-F238E27FC236}">
                  <a16:creationId xmlns:a16="http://schemas.microsoft.com/office/drawing/2014/main" id="{34D4DE6E-B22A-42D2-8688-104EE143CC8B}"/>
                </a:ext>
              </a:extLst>
            </p:cNvPr>
            <p:cNvSpPr/>
            <p:nvPr/>
          </p:nvSpPr>
          <p:spPr>
            <a:xfrm>
              <a:off x="0" y="0"/>
              <a:ext cx="3439795" cy="202628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8967A2B-425D-4C18-809B-EB36BB62BCEB}"/>
                </a:ext>
              </a:extLst>
            </p:cNvPr>
            <p:cNvGrpSpPr/>
            <p:nvPr/>
          </p:nvGrpSpPr>
          <p:grpSpPr>
            <a:xfrm>
              <a:off x="41910" y="46355"/>
              <a:ext cx="3075940" cy="1871133"/>
              <a:chOff x="0" y="0"/>
              <a:chExt cx="3075940" cy="1871133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7E4C85AB-AF46-459B-90B1-F75FE5B88F47}"/>
                  </a:ext>
                </a:extLst>
              </p:cNvPr>
              <p:cNvSpPr/>
              <p:nvPr/>
            </p:nvSpPr>
            <p:spPr>
              <a:xfrm>
                <a:off x="0" y="221615"/>
                <a:ext cx="1501775" cy="145392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         </a:t>
                </a:r>
                <a:r>
                  <a:rPr lang="en-US" sz="14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A 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+$2,000</a:t>
                </a:r>
                <a:endParaRPr lang="en-US" sz="14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Supplies</a:t>
                </a:r>
                <a:endParaRPr lang="en-US" sz="14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1767AB2B-8B71-40E6-8174-E12228BD9B6A}"/>
                  </a:ext>
                </a:extLst>
              </p:cNvPr>
              <p:cNvSpPr/>
              <p:nvPr/>
            </p:nvSpPr>
            <p:spPr>
              <a:xfrm>
                <a:off x="1692910" y="127635"/>
                <a:ext cx="1383030" cy="79426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L </a:t>
                </a:r>
                <a:endParaRPr lang="en-US" sz="14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 + $2,000 A/P</a:t>
                </a:r>
                <a:endParaRPr lang="en-US" sz="14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CA9FEC83-16DD-43C8-BC93-69A09ABA98EF}"/>
                  </a:ext>
                </a:extLst>
              </p:cNvPr>
              <p:cNvSpPr/>
              <p:nvPr/>
            </p:nvSpPr>
            <p:spPr>
              <a:xfrm>
                <a:off x="1734185" y="1002665"/>
                <a:ext cx="1300480" cy="78283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OE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</a:t>
                </a:r>
                <a:endParaRPr lang="en-US" sz="11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5359E3C0-CD3D-4E9B-B642-29BDE0821220}"/>
                  </a:ext>
                </a:extLst>
              </p:cNvPr>
              <p:cNvGrpSpPr/>
              <p:nvPr/>
            </p:nvGrpSpPr>
            <p:grpSpPr>
              <a:xfrm>
                <a:off x="967105" y="0"/>
                <a:ext cx="964941" cy="1871133"/>
                <a:chOff x="0" y="0"/>
                <a:chExt cx="964941" cy="1871133"/>
              </a:xfrm>
            </p:grpSpPr>
            <p:cxnSp>
              <p:nvCxnSpPr>
                <p:cNvPr id="19" name="Straight Arrow Connector 18">
                  <a:extLst>
                    <a:ext uri="{FF2B5EF4-FFF2-40B4-BE49-F238E27FC236}">
                      <a16:creationId xmlns:a16="http://schemas.microsoft.com/office/drawing/2014/main" id="{D2D81072-58E0-4972-85E0-3B653F57E6E4}"/>
                    </a:ext>
                  </a:extLst>
                </p:cNvPr>
                <p:cNvCxnSpPr/>
                <p:nvPr/>
              </p:nvCxnSpPr>
              <p:spPr>
                <a:xfrm flipV="1">
                  <a:off x="0" y="680085"/>
                  <a:ext cx="964941" cy="251488"/>
                </a:xfrm>
                <a:prstGeom prst="straightConnector1">
                  <a:avLst/>
                </a:prstGeom>
                <a:ln>
                  <a:solidFill>
                    <a:srgbClr val="660066"/>
                  </a:solidFill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87477F76-518B-4A9C-AC07-16C6686604A5}"/>
                    </a:ext>
                  </a:extLst>
                </p:cNvPr>
                <p:cNvCxnSpPr/>
                <p:nvPr/>
              </p:nvCxnSpPr>
              <p:spPr>
                <a:xfrm>
                  <a:off x="652780" y="0"/>
                  <a:ext cx="25400" cy="187113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3" name="Text Box 63">
            <a:extLst>
              <a:ext uri="{FF2B5EF4-FFF2-40B4-BE49-F238E27FC236}">
                <a16:creationId xmlns:a16="http://schemas.microsoft.com/office/drawing/2014/main" id="{1FD189AB-591A-47DC-90EF-3B6BDEA656B5}"/>
              </a:ext>
            </a:extLst>
          </p:cNvPr>
          <p:cNvSpPr txBox="1"/>
          <p:nvPr/>
        </p:nvSpPr>
        <p:spPr>
          <a:xfrm>
            <a:off x="4612791" y="2980034"/>
            <a:ext cx="3629706" cy="55435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300"/>
              </a:spcAft>
            </a:pPr>
            <a:r>
              <a:rPr lang="en-US" sz="16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      A               =      L     +  OE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           2,000          2,000 </a:t>
            </a:r>
          </a:p>
          <a:p>
            <a:pPr marL="0" marR="0">
              <a:lnSpc>
                <a:spcPts val="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B63085E-03BD-4D61-89D4-97BEFAC0F5D3}"/>
              </a:ext>
            </a:extLst>
          </p:cNvPr>
          <p:cNvCxnSpPr>
            <a:cxnSpLocks/>
          </p:cNvCxnSpPr>
          <p:nvPr/>
        </p:nvCxnSpPr>
        <p:spPr>
          <a:xfrm flipV="1">
            <a:off x="5842414" y="2994940"/>
            <a:ext cx="0" cy="294287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377DFD6-497D-463A-B21B-12DE281964DC}"/>
              </a:ext>
            </a:extLst>
          </p:cNvPr>
          <p:cNvCxnSpPr>
            <a:cxnSpLocks/>
          </p:cNvCxnSpPr>
          <p:nvPr/>
        </p:nvCxnSpPr>
        <p:spPr>
          <a:xfrm flipV="1">
            <a:off x="6905835" y="2963034"/>
            <a:ext cx="3175" cy="326193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409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8883067-9401-4C17-A4DE-C697AA7CA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3E86BD-EE62-44C5-8AC4-61B35BF453FC}"/>
              </a:ext>
            </a:extLst>
          </p:cNvPr>
          <p:cNvSpPr/>
          <p:nvPr/>
        </p:nvSpPr>
        <p:spPr>
          <a:xfrm>
            <a:off x="3066357" y="277397"/>
            <a:ext cx="66624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Transaction Analysis Examples, continued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93D8B4-F2A0-4DC9-AD9D-F49C6BD3FC1F}"/>
              </a:ext>
            </a:extLst>
          </p:cNvPr>
          <p:cNvSpPr/>
          <p:nvPr/>
        </p:nvSpPr>
        <p:spPr>
          <a:xfrm>
            <a:off x="2365365" y="1097482"/>
            <a:ext cx="5055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3.  A business purchases $500 of supplies for cash.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86691AB-A9C6-4F14-B5FF-1AC691704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713175"/>
              </p:ext>
            </p:extLst>
          </p:nvPr>
        </p:nvGraphicFramePr>
        <p:xfrm>
          <a:off x="2633870" y="1763679"/>
          <a:ext cx="7493803" cy="7315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493803">
                  <a:extLst>
                    <a:ext uri="{9D8B030D-6E8A-4147-A177-3AD203B41FA5}">
                      <a16:colId xmlns:a16="http://schemas.microsoft.com/office/drawing/2014/main" val="11630663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Step 1: Are assets affected?  Yes, supplies increases $500 and cash decreases $500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16423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Step 2: Are liabilities affected?  No.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67389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Step 3: Is owner’s equity affected?  No.</a:t>
                      </a:r>
                      <a:endParaRPr lang="en-US" sz="16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4191216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0B948842-8207-4232-98C0-A1CB8CBCE270}"/>
              </a:ext>
            </a:extLst>
          </p:cNvPr>
          <p:cNvGrpSpPr/>
          <p:nvPr/>
        </p:nvGrpSpPr>
        <p:grpSpPr>
          <a:xfrm>
            <a:off x="4172916" y="3176064"/>
            <a:ext cx="3587750" cy="3013392"/>
            <a:chOff x="0" y="2858"/>
            <a:chExt cx="3587750" cy="3013392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2E4C7C6-C3DF-4387-B721-0108B86C2EFE}"/>
                </a:ext>
              </a:extLst>
            </p:cNvPr>
            <p:cNvGrpSpPr/>
            <p:nvPr/>
          </p:nvGrpSpPr>
          <p:grpSpPr>
            <a:xfrm>
              <a:off x="0" y="840105"/>
              <a:ext cx="3587750" cy="2176145"/>
              <a:chOff x="0" y="0"/>
              <a:chExt cx="3587750" cy="2176145"/>
            </a:xfrm>
          </p:grpSpPr>
          <p:sp>
            <p:nvSpPr>
              <p:cNvPr id="12" name="Rounded Rectangle 71">
                <a:extLst>
                  <a:ext uri="{FF2B5EF4-FFF2-40B4-BE49-F238E27FC236}">
                    <a16:creationId xmlns:a16="http://schemas.microsoft.com/office/drawing/2014/main" id="{538296D4-6429-4921-B79F-D47361E490D8}"/>
                  </a:ext>
                </a:extLst>
              </p:cNvPr>
              <p:cNvSpPr/>
              <p:nvPr/>
            </p:nvSpPr>
            <p:spPr>
              <a:xfrm>
                <a:off x="0" y="0"/>
                <a:ext cx="3587750" cy="217614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94DF3E2B-3208-4417-9E8D-5BFDD825ED3E}"/>
                  </a:ext>
                </a:extLst>
              </p:cNvPr>
              <p:cNvCxnSpPr/>
              <p:nvPr/>
            </p:nvCxnSpPr>
            <p:spPr>
              <a:xfrm>
                <a:off x="2001520" y="113665"/>
                <a:ext cx="24765" cy="19132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B5B5B481-A402-43D4-98B3-714D47B5AD75}"/>
                  </a:ext>
                </a:extLst>
              </p:cNvPr>
              <p:cNvSpPr/>
              <p:nvPr/>
            </p:nvSpPr>
            <p:spPr>
              <a:xfrm>
                <a:off x="2124710" y="217805"/>
                <a:ext cx="1334770" cy="7867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           </a:t>
                </a:r>
                <a:r>
                  <a:rPr lang="en-US" sz="14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L</a:t>
                </a:r>
                <a:endParaRPr lang="en-US" sz="14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948FBEB5-05CE-43A7-992D-0FF712328156}"/>
                  </a:ext>
                </a:extLst>
              </p:cNvPr>
              <p:cNvSpPr/>
              <p:nvPr/>
            </p:nvSpPr>
            <p:spPr>
              <a:xfrm>
                <a:off x="2185035" y="1261110"/>
                <a:ext cx="1276985" cy="77216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OE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 </a:t>
                </a:r>
                <a:endParaRPr lang="en-US" sz="11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D1058355-0BC7-4FD0-9120-8BCE82DFD939}"/>
                  </a:ext>
                </a:extLst>
              </p:cNvPr>
              <p:cNvGrpSpPr/>
              <p:nvPr/>
            </p:nvGrpSpPr>
            <p:grpSpPr>
              <a:xfrm>
                <a:off x="70651" y="392430"/>
                <a:ext cx="1923084" cy="1634490"/>
                <a:chOff x="-44919" y="88265"/>
                <a:chExt cx="1923084" cy="1634490"/>
              </a:xfrm>
            </p:grpSpPr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B63CF163-8F99-4EBE-9ECC-CB33F6766CE0}"/>
                    </a:ext>
                  </a:extLst>
                </p:cNvPr>
                <p:cNvSpPr/>
                <p:nvPr/>
              </p:nvSpPr>
              <p:spPr>
                <a:xfrm>
                  <a:off x="-44919" y="88265"/>
                  <a:ext cx="1923084" cy="163449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400" dirty="0">
                      <a:solidFill>
                        <a:srgbClr val="000000"/>
                      </a:solidFill>
                      <a:effectLst/>
                      <a:latin typeface="Times" panose="02020603050405020304" pitchFamily="18" charset="0"/>
                      <a:ea typeface="MS Mincho" panose="02020609040205080304" pitchFamily="49" charset="-128"/>
                      <a:cs typeface="Times New Roman" panose="02020603050405020304" pitchFamily="18" charset="0"/>
                    </a:rPr>
                    <a:t> A</a:t>
                  </a:r>
                  <a:endParaRPr lang="en-US" sz="1400" dirty="0"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400" dirty="0">
                      <a:solidFill>
                        <a:srgbClr val="000000"/>
                      </a:solidFill>
                      <a:effectLst/>
                      <a:latin typeface="Times" panose="02020603050405020304" pitchFamily="18" charset="0"/>
                      <a:ea typeface="MS Mincho" panose="02020609040205080304" pitchFamily="49" charset="-128"/>
                      <a:cs typeface="Times New Roman" panose="02020603050405020304" pitchFamily="18" charset="0"/>
                    </a:rPr>
                    <a:t>+ $500 supplies</a:t>
                  </a:r>
                  <a:endParaRPr lang="en-US" sz="1400" dirty="0"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400" dirty="0">
                      <a:solidFill>
                        <a:srgbClr val="000000"/>
                      </a:solidFill>
                      <a:effectLst/>
                      <a:latin typeface="Times" panose="02020603050405020304" pitchFamily="18" charset="0"/>
                      <a:ea typeface="MS Mincho" panose="02020609040205080304" pitchFamily="49" charset="-128"/>
                      <a:cs typeface="Times New Roman" panose="02020603050405020304" pitchFamily="18" charset="0"/>
                    </a:rPr>
                    <a:t> </a:t>
                  </a:r>
                  <a:endParaRPr lang="en-US" sz="1400" dirty="0"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endParaRPr>
                </a:p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400" dirty="0">
                      <a:solidFill>
                        <a:srgbClr val="000000"/>
                      </a:solidFill>
                      <a:effectLst/>
                      <a:latin typeface="Times" panose="02020603050405020304" pitchFamily="18" charset="0"/>
                      <a:ea typeface="MS Mincho" panose="02020609040205080304" pitchFamily="49" charset="-128"/>
                      <a:cs typeface="Times New Roman" panose="02020603050405020304" pitchFamily="18" charset="0"/>
                    </a:rPr>
                    <a:t>       – $500 cash</a:t>
                  </a:r>
                  <a:endParaRPr lang="en-US" sz="1400" dirty="0">
                    <a:effectLst/>
                    <a:latin typeface="Times" panose="02020603050405020304" pitchFamily="18" charset="0"/>
                    <a:ea typeface="MS Mincho" panose="02020609040205080304" pitchFamily="49" charset="-128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22D5F000-ECA4-4FBF-AC1C-857DDFDA34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489627" y="1064260"/>
                  <a:ext cx="137160" cy="166894"/>
                </a:xfrm>
                <a:prstGeom prst="line">
                  <a:avLst/>
                </a:prstGeom>
                <a:ln w="9525">
                  <a:solidFill>
                    <a:srgbClr val="660066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8">
                  <a:extLst>
                    <a:ext uri="{FF2B5EF4-FFF2-40B4-BE49-F238E27FC236}">
                      <a16:creationId xmlns:a16="http://schemas.microsoft.com/office/drawing/2014/main" id="{8FD67F38-72A7-4F3E-B419-557F9678D1D8}"/>
                    </a:ext>
                  </a:extLst>
                </p:cNvPr>
                <p:cNvCxnSpPr/>
                <p:nvPr/>
              </p:nvCxnSpPr>
              <p:spPr>
                <a:xfrm flipH="1" flipV="1">
                  <a:off x="1489627" y="850900"/>
                  <a:ext cx="137160" cy="213360"/>
                </a:xfrm>
                <a:prstGeom prst="straightConnector1">
                  <a:avLst/>
                </a:prstGeom>
                <a:ln w="9525">
                  <a:solidFill>
                    <a:srgbClr val="660066"/>
                  </a:solidFill>
                  <a:tailEnd type="arrow" w="sm" len="sm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" name="Text Box 98">
              <a:extLst>
                <a:ext uri="{FF2B5EF4-FFF2-40B4-BE49-F238E27FC236}">
                  <a16:creationId xmlns:a16="http://schemas.microsoft.com/office/drawing/2014/main" id="{E32F1AAB-2498-4E83-ABCB-1D64AD6090F0}"/>
                </a:ext>
              </a:extLst>
            </p:cNvPr>
            <p:cNvSpPr txBox="1"/>
            <p:nvPr/>
          </p:nvSpPr>
          <p:spPr>
            <a:xfrm>
              <a:off x="644386" y="2858"/>
              <a:ext cx="2362835" cy="6407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lc="http://schemas.openxmlformats.org/drawingml/2006/locked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30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  </a:t>
              </a:r>
              <a:r>
                <a:rPr lang="en-US" sz="16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A                  =  L   +   OE   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       500   500</a:t>
              </a:r>
            </a:p>
            <a:p>
              <a:pPr marL="0" marR="0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effectLst/>
                  <a:latin typeface="Times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 </a:t>
              </a:r>
            </a:p>
          </p:txBody>
        </p:sp>
      </p:grp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C16E247-8338-4DF6-90B4-DD336AA3BACE}"/>
              </a:ext>
            </a:extLst>
          </p:cNvPr>
          <p:cNvCxnSpPr/>
          <p:nvPr/>
        </p:nvCxnSpPr>
        <p:spPr>
          <a:xfrm flipV="1">
            <a:off x="5770500" y="3205791"/>
            <a:ext cx="3810" cy="22987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stealth" w="med" len="lg"/>
            <a:tailEnd type="none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4D7EB2C-D887-4C10-A680-9D529C2FFD4F}"/>
              </a:ext>
            </a:extLst>
          </p:cNvPr>
          <p:cNvCxnSpPr/>
          <p:nvPr/>
        </p:nvCxnSpPr>
        <p:spPr>
          <a:xfrm flipV="1">
            <a:off x="5428242" y="3199130"/>
            <a:ext cx="1270" cy="21971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stealth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117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1339</Words>
  <Application>Microsoft Office PowerPoint</Application>
  <PresentationFormat>Widescreen</PresentationFormat>
  <Paragraphs>280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MS Mincho</vt:lpstr>
      <vt:lpstr>Times</vt:lpstr>
      <vt:lpstr>Times New Roman</vt:lpstr>
      <vt:lpstr>Office Theme</vt:lpstr>
      <vt:lpstr>Basic Accounting Concepts Principles and Procedures, 2nd Edition, Volume 1  </vt:lpstr>
      <vt:lpstr>Learning Goal 6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Accounting Concepts Principles and Procedures, 2nd Edition, Volume 1</dc:title>
  <dc:creator>djudie</dc:creator>
  <cp:lastModifiedBy>Windows User</cp:lastModifiedBy>
  <cp:revision>48</cp:revision>
  <dcterms:created xsi:type="dcterms:W3CDTF">2018-12-02T20:58:54Z</dcterms:created>
  <dcterms:modified xsi:type="dcterms:W3CDTF">2018-12-04T22:48:24Z</dcterms:modified>
</cp:coreProperties>
</file>