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730" y="82"/>
      </p:cViewPr>
      <p:guideLst>
        <p:guide orient="horz" pos="2160"/>
        <p:guide pos="2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FE9E2-F229-4E62-AFFE-E43EA6241982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81B9D-618A-430B-81B9-CE535268F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37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CCD6A-B8FD-4E87-8A83-F31CC0D4D5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4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0ABE-E4D5-4865-91DD-C23D7A4A9BDD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5008-1C15-46D5-A8EC-B9511760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4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333-4721-4866-AE62-984912B9FFD3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5008-1C15-46D5-A8EC-B9511760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4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D6E2-8651-4AD5-A7E7-E52B7CD385EF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5008-1C15-46D5-A8EC-B9511760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2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72B5-0EF8-4451-A725-82A47368C214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5008-1C15-46D5-A8EC-B9511760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3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BBFC-7B21-4546-9192-DF9D0AE69B24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5008-1C15-46D5-A8EC-B9511760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76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6A8C-F8B1-4825-8D68-1CE99C9E46BD}" type="datetime1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5008-1C15-46D5-A8EC-B9511760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7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51FD-5A9B-42C9-BD4E-B42DDDA57350}" type="datetime1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5008-1C15-46D5-A8EC-B9511760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890B0-1BD5-4A7B-B3FB-AE25C266DFDC}" type="datetime1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5008-1C15-46D5-A8EC-B9511760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6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B2F-6763-4074-A90E-E93327CEA4EB}" type="datetime1">
              <a:rPr lang="en-US" smtClean="0"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5008-1C15-46D5-A8EC-B9511760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48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0D1A5-1F42-4838-9B5F-1B5D16C5E357}" type="datetime1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5008-1C15-46D5-A8EC-B9511760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5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1B0D-611B-4E56-9248-4A60CA8B97E5}" type="datetime1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5008-1C15-46D5-A8EC-B9511760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9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418AD-C00E-44B4-9FFC-072B34E6FD68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95008-1C15-46D5-A8EC-B9511760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3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8" y="640082"/>
            <a:ext cx="6274591" cy="3351602"/>
          </a:xfrm>
        </p:spPr>
        <p:txBody>
          <a:bodyPr>
            <a:normAutofit/>
          </a:bodyPr>
          <a:lstStyle/>
          <a:p>
            <a:pPr algn="l"/>
            <a:r>
              <a:rPr lang="en-US" sz="4700" b="1" dirty="0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 dirty="0">
                <a:solidFill>
                  <a:schemeClr val="bg1"/>
                </a:solidFill>
              </a:rPr>
              <a:t>nd</a:t>
            </a:r>
            <a:r>
              <a:rPr lang="en-US" sz="4700" b="1" dirty="0">
                <a:solidFill>
                  <a:schemeClr val="bg1"/>
                </a:solidFill>
              </a:rPr>
              <a:t> Edition, Volume 1 </a:t>
            </a:r>
            <a:br>
              <a:rPr lang="en-US" sz="4700" dirty="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02148-351F-4AC2-BF7F-BC24060DA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93108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bg1">
                    <a:lumMod val="85000"/>
                  </a:schemeClr>
                </a:solidFill>
              </a:rPr>
              <a:t>© Copyright 2018 Worthy and James Publishing</a:t>
            </a:r>
          </a:p>
        </p:txBody>
      </p:sp>
      <p:pic>
        <p:nvPicPr>
          <p:cNvPr id="6" name="Picture 5" descr="Macintosh HD:Users:gregmostyn:Desktop:Covers:wetransfer-002f23 2:Cover-v1-blue-front cop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3724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4637246" y="0"/>
            <a:ext cx="7554754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 txBox="1">
            <a:spLocks/>
          </p:cNvSpPr>
          <p:nvPr/>
        </p:nvSpPr>
        <p:spPr>
          <a:xfrm>
            <a:off x="5429728" y="792482"/>
            <a:ext cx="6274591" cy="33516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700" b="1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>
                <a:solidFill>
                  <a:schemeClr val="bg1"/>
                </a:solidFill>
              </a:rPr>
              <a:t>nd</a:t>
            </a:r>
            <a:r>
              <a:rPr lang="en-US" sz="4700" b="1">
                <a:solidFill>
                  <a:schemeClr val="bg1"/>
                </a:solidFill>
              </a:rPr>
              <a:t> Edition, Volume 1 </a:t>
            </a:r>
            <a:br>
              <a:rPr lang="en-US" sz="470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89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8857C54-D8FC-4DF1-9FD5-0ABF3FFA5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846860-5C11-44A8-BA53-F70A7C5ED0EA}"/>
              </a:ext>
            </a:extLst>
          </p:cNvPr>
          <p:cNvSpPr/>
          <p:nvPr/>
        </p:nvSpPr>
        <p:spPr>
          <a:xfrm>
            <a:off x="3301579" y="985629"/>
            <a:ext cx="5280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To check your answer, complete the table</a:t>
            </a:r>
            <a:endParaRPr lang="en-US" sz="2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4F99B81-1641-4216-A458-31EEC081B5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319172"/>
              </p:ext>
            </p:extLst>
          </p:nvPr>
        </p:nvGraphicFramePr>
        <p:xfrm>
          <a:off x="3221482" y="2490913"/>
          <a:ext cx="5440680" cy="1036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54530">
                  <a:extLst>
                    <a:ext uri="{9D8B030D-6E8A-4147-A177-3AD203B41FA5}">
                      <a16:colId xmlns:a16="http://schemas.microsoft.com/office/drawing/2014/main" val="341525320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154095665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3281053754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9550827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        A          =          L           +          OE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372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Beginning balance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$465,000</a:t>
                      </a:r>
                      <a:endParaRPr lang="en-U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 $55,000</a:t>
                      </a:r>
                      <a:endParaRPr lang="en-U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$410,000</a:t>
                      </a:r>
                      <a:endParaRPr lang="en-U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856769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Cumulative change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$200,000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$50,000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90303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Ending balance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$715,000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 $255,000</a:t>
                      </a:r>
                      <a:endParaRPr lang="en-U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$460,000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801793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F1C76C6-C064-44B5-98D4-0AA4E8FAFF53}"/>
              </a:ext>
            </a:extLst>
          </p:cNvPr>
          <p:cNvSpPr txBox="1"/>
          <p:nvPr/>
        </p:nvSpPr>
        <p:spPr>
          <a:xfrm>
            <a:off x="5362402" y="2950705"/>
            <a:ext cx="966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250,000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B0D62E-3FAF-47BF-81D8-894FAA1B375A}"/>
              </a:ext>
            </a:extLst>
          </p:cNvPr>
          <p:cNvSpPr/>
          <p:nvPr/>
        </p:nvSpPr>
        <p:spPr>
          <a:xfrm>
            <a:off x="1018052" y="4204735"/>
            <a:ext cx="106226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Note:  It is also possible to complete the problem by first calculating the change in assets and working from the ending balance of assets. 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70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EB740E-A549-4B5E-9CBA-299F4370D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90DD6C-0E64-4782-A2C8-0676B42013DD}"/>
              </a:ext>
            </a:extLst>
          </p:cNvPr>
          <p:cNvSpPr/>
          <p:nvPr/>
        </p:nvSpPr>
        <p:spPr>
          <a:xfrm>
            <a:off x="3383017" y="264651"/>
            <a:ext cx="50738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Format #2 Examples,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94E176-9697-4B15-9EA4-D4A561C23A71}"/>
              </a:ext>
            </a:extLst>
          </p:cNvPr>
          <p:cNvSpPr/>
          <p:nvPr/>
        </p:nvSpPr>
        <p:spPr>
          <a:xfrm>
            <a:off x="39391" y="1366835"/>
            <a:ext cx="117610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During the year assets of Knoxville Enterprises increased $90,000 from a $380,000 beginning balance.  Also during the year revenues were $350,000 and expenses were $200,000 for a net income of $150,000.  The owner withdrew $70,000 cash for personal use. The ending owner’s equity was $330,000.  What are the beginning of year liabilities?</a:t>
            </a:r>
            <a:endParaRPr lang="en-US" sz="14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The problem refers to beginning and ending balances, so use format #2:   Fill in each row as needed,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7BB1581-6BEE-4CD6-9382-E4AFB9F338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094228"/>
              </p:ext>
            </p:extLst>
          </p:nvPr>
        </p:nvGraphicFramePr>
        <p:xfrm>
          <a:off x="3375660" y="3907172"/>
          <a:ext cx="5440680" cy="1036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54530">
                  <a:extLst>
                    <a:ext uri="{9D8B030D-6E8A-4147-A177-3AD203B41FA5}">
                      <a16:colId xmlns:a16="http://schemas.microsoft.com/office/drawing/2014/main" val="2708127456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544721294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3834370853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13825164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        A          =          L           +          OE</a:t>
                      </a:r>
                      <a:endParaRPr lang="en-US" sz="11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61254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Beginning balance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$380,000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?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08352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Cumulative change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$ 90,000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08646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Ending balance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165589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CAC1C51-0EFB-47B5-ADE9-ECACB2B211CF}"/>
              </a:ext>
            </a:extLst>
          </p:cNvPr>
          <p:cNvSpPr txBox="1"/>
          <p:nvPr/>
        </p:nvSpPr>
        <p:spPr>
          <a:xfrm>
            <a:off x="7910302" y="4367883"/>
            <a:ext cx="966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80,000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D720A6-5F8F-4512-8A96-7A42236533C4}"/>
              </a:ext>
            </a:extLst>
          </p:cNvPr>
          <p:cNvSpPr txBox="1"/>
          <p:nvPr/>
        </p:nvSpPr>
        <p:spPr>
          <a:xfrm>
            <a:off x="7849388" y="4635715"/>
            <a:ext cx="966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330,000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41B866-132F-425D-963E-9F767879D436}"/>
              </a:ext>
            </a:extLst>
          </p:cNvPr>
          <p:cNvSpPr txBox="1"/>
          <p:nvPr/>
        </p:nvSpPr>
        <p:spPr>
          <a:xfrm>
            <a:off x="7811265" y="4117555"/>
            <a:ext cx="966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250,000</a:t>
            </a:r>
          </a:p>
        </p:txBody>
      </p:sp>
    </p:spTree>
    <p:extLst>
      <p:ext uri="{BB962C8B-B14F-4D97-AF65-F5344CB8AC3E}">
        <p14:creationId xmlns:p14="http://schemas.microsoft.com/office/powerpoint/2010/main" val="423472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1381892-0639-43F6-B84E-F3F5DDCCF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5AB233-A9C9-4F94-B4FB-E7A1BB6E5FED}"/>
              </a:ext>
            </a:extLst>
          </p:cNvPr>
          <p:cNvSpPr/>
          <p:nvPr/>
        </p:nvSpPr>
        <p:spPr>
          <a:xfrm>
            <a:off x="3204824" y="608138"/>
            <a:ext cx="5782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Change in OE: $150,000 net income – $70,000 withdrawals.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13BC51-07EE-4687-8253-8A196CF881C6}"/>
              </a:ext>
            </a:extLst>
          </p:cNvPr>
          <p:cNvSpPr/>
          <p:nvPr/>
        </p:nvSpPr>
        <p:spPr>
          <a:xfrm>
            <a:off x="3204824" y="1330550"/>
            <a:ext cx="2239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To complete the table: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70D4470-7529-4364-8D0E-8F898E1B4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347159"/>
              </p:ext>
            </p:extLst>
          </p:nvPr>
        </p:nvGraphicFramePr>
        <p:xfrm>
          <a:off x="3467100" y="2630590"/>
          <a:ext cx="5440680" cy="1036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54530">
                  <a:extLst>
                    <a:ext uri="{9D8B030D-6E8A-4147-A177-3AD203B41FA5}">
                      <a16:colId xmlns:a16="http://schemas.microsoft.com/office/drawing/2014/main" val="2708127456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544721294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3834370853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13825164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+mn-lt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          A          =          L           +          OE</a:t>
                      </a:r>
                      <a:endParaRPr lang="en-US" sz="1100" b="1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61254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Beginning balance</a:t>
                      </a:r>
                      <a:endParaRPr lang="en-US" sz="140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$380,000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130,000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" panose="02020603050405020304" pitchFamily="18" charset="0"/>
                        </a:rPr>
                        <a:t>250,000</a:t>
                      </a: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08352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Cumulative change</a:t>
                      </a:r>
                      <a:endParaRPr lang="en-US" sz="140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$ 90,000</a:t>
                      </a:r>
                      <a:endParaRPr lang="en-US" sz="140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        80,000</a:t>
                      </a:r>
                      <a:endParaRPr lang="en-U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08646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Ending balance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      330,000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165589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ED81B82-B6DD-4E08-B928-8765727C14E5}"/>
              </a:ext>
            </a:extLst>
          </p:cNvPr>
          <p:cNvSpPr txBox="1"/>
          <p:nvPr/>
        </p:nvSpPr>
        <p:spPr>
          <a:xfrm>
            <a:off x="6819350" y="3072685"/>
            <a:ext cx="966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10,000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98DBC2-4638-4AE1-AF8F-547954FF1CBB}"/>
              </a:ext>
            </a:extLst>
          </p:cNvPr>
          <p:cNvSpPr txBox="1"/>
          <p:nvPr/>
        </p:nvSpPr>
        <p:spPr>
          <a:xfrm>
            <a:off x="6751254" y="3348469"/>
            <a:ext cx="966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140,000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B3E1A2-2DCD-4326-A827-4439391E945C}"/>
              </a:ext>
            </a:extLst>
          </p:cNvPr>
          <p:cNvSpPr txBox="1"/>
          <p:nvPr/>
        </p:nvSpPr>
        <p:spPr>
          <a:xfrm>
            <a:off x="5613705" y="3348469"/>
            <a:ext cx="966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470,000</a:t>
            </a:r>
          </a:p>
        </p:txBody>
      </p:sp>
    </p:spTree>
    <p:extLst>
      <p:ext uri="{BB962C8B-B14F-4D97-AF65-F5344CB8AC3E}">
        <p14:creationId xmlns:p14="http://schemas.microsoft.com/office/powerpoint/2010/main" val="236118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D71309-E095-4523-B8DA-C0D3FC9E4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0EE389-7944-4A60-8832-0C20F1E9CC42}"/>
              </a:ext>
            </a:extLst>
          </p:cNvPr>
          <p:cNvSpPr/>
          <p:nvPr/>
        </p:nvSpPr>
        <p:spPr>
          <a:xfrm>
            <a:off x="4315490" y="326036"/>
            <a:ext cx="3837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marR="0" indent="-11430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Try to Analyze Changes</a:t>
            </a:r>
            <a:endParaRPr lang="en-US" sz="2800" dirty="0">
              <a:solidFill>
                <a:schemeClr val="tx2">
                  <a:lumMod val="50000"/>
                </a:schemeClr>
              </a:solidFill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00291B-0272-430E-85ED-69E2644E2A75}"/>
              </a:ext>
            </a:extLst>
          </p:cNvPr>
          <p:cNvSpPr/>
          <p:nvPr/>
        </p:nvSpPr>
        <p:spPr>
          <a:xfrm>
            <a:off x="466927" y="1077858"/>
            <a:ext cx="111187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Instead of only completing the table amounts, also try to analyze what the changes might be telling us.</a:t>
            </a:r>
            <a:endParaRPr lang="en-US" sz="14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For example, the first table for format #2 shows: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B615AAD-4CF0-47C9-870E-3809E282F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302707"/>
              </p:ext>
            </p:extLst>
          </p:nvPr>
        </p:nvGraphicFramePr>
        <p:xfrm>
          <a:off x="3467100" y="2397527"/>
          <a:ext cx="5440680" cy="8534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54530">
                  <a:extLst>
                    <a:ext uri="{9D8B030D-6E8A-4147-A177-3AD203B41FA5}">
                      <a16:colId xmlns:a16="http://schemas.microsoft.com/office/drawing/2014/main" val="983470068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1498976573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301555100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14835056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        A          =          L           +          OE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645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Beginning balance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$820,000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$500,000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$320,000</a:t>
                      </a:r>
                      <a:endParaRPr lang="en-U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36236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Cumulative change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($12,000)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 ($21,000)</a:t>
                      </a:r>
                      <a:endParaRPr lang="en-U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$9,000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43885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Ending balance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  $808,000</a:t>
                      </a:r>
                      <a:endParaRPr lang="en-U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$479,000</a:t>
                      </a:r>
                      <a:endParaRPr lang="en-U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    $329,000</a:t>
                      </a:r>
                      <a:endParaRPr lang="en-US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4678546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634AAD70-9C78-4189-96FF-527A692061F5}"/>
              </a:ext>
            </a:extLst>
          </p:cNvPr>
          <p:cNvSpPr/>
          <p:nvPr/>
        </p:nvSpPr>
        <p:spPr>
          <a:xfrm>
            <a:off x="466927" y="3582154"/>
            <a:ext cx="113424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During the year liabilities decreased by $21,000 while assets decreased by $12,000.  Cash was probably used to pay down liabilities.</a:t>
            </a:r>
            <a:endParaRPr lang="en-US" sz="14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Also during the year owner's equity increased by $9,000.  Since the asset decrease was less than the liability decrease this might indicate a modest net income for the year.  Alternatively - a modest loss with owner investments more than compensating for the loss.</a:t>
            </a:r>
            <a:endParaRPr lang="en-US" sz="14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• The end of the year compared to the beginning of the year shows a modest improvement in condition.</a:t>
            </a:r>
            <a:endParaRPr lang="en-US" sz="14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231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CC4A-4AB1-4EE6-B618-9A3741AB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734" y="2371726"/>
            <a:ext cx="10331026" cy="73411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Learning Goal 9</a:t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66E48D-56E4-4459-B870-B64EE8AE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3810164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4054" y="313127"/>
            <a:ext cx="71838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Analyze the Cumulative Effect of Transaction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4438" y="1582340"/>
            <a:ext cx="82125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Up to this point we have discussed how to analyze the effects of individual transactions.  While this is quite important, it is also useful to analyze the cumulative effect of transactions.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There are various ways to analyze the cumulative effect of transactions.  Later on, we will study how financial statements perform this function.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Another, more basic method is to use the accounting equation to provide a global, or “birds-eye view” of the cumulative effect of transactions. 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b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</a:b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9619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3682" y="395115"/>
            <a:ext cx="1000712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Analyze the Cumulative Effect of Transaction, continued</a:t>
            </a:r>
            <a:endParaRPr lang="en-US" sz="280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0693" y="1857701"/>
            <a:ext cx="10434414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Definition:  The “cumulative” effect of transactions means whatever total change in assets, liabilities, and owner's equity occurs over some period of time, and what balances result from these changes.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Example:  If the total assets of Galvez Company decreased by $10,000 last month and liabilities increased by $4,000 what was the change in owner's equity?</a:t>
            </a:r>
            <a:b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</a:b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2099994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8564" y="841199"/>
            <a:ext cx="11713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Depending on the analysis required, there are two formats to use for analysis.  These are summarized in the table below. 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93284"/>
              </p:ext>
            </p:extLst>
          </p:nvPr>
        </p:nvGraphicFramePr>
        <p:xfrm>
          <a:off x="3401191" y="1698915"/>
          <a:ext cx="5476109" cy="106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41842">
                  <a:extLst>
                    <a:ext uri="{9D8B030D-6E8A-4147-A177-3AD203B41FA5}">
                      <a16:colId xmlns:a16="http://schemas.microsoft.com/office/drawing/2014/main" val="405054208"/>
                    </a:ext>
                  </a:extLst>
                </a:gridCol>
                <a:gridCol w="2734267">
                  <a:extLst>
                    <a:ext uri="{9D8B030D-6E8A-4147-A177-3AD203B41FA5}">
                      <a16:colId xmlns:a16="http://schemas.microsoft.com/office/drawing/2014/main" val="32861472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IF the problem is about...</a:t>
                      </a:r>
                      <a:endParaRPr lang="en-US" sz="1400" b="1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THEN use...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80340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only calculating a change, and not a beginning or ending balance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Format #1 below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53589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changes that involve beginning and ending balances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Format #2 below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116788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280835" y="2868319"/>
            <a:ext cx="1204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Format #1: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846382"/>
              </p:ext>
            </p:extLst>
          </p:nvPr>
        </p:nvGraphicFramePr>
        <p:xfrm>
          <a:off x="3401191" y="3429000"/>
          <a:ext cx="5474970" cy="426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66848">
                  <a:extLst>
                    <a:ext uri="{9D8B030D-6E8A-4147-A177-3AD203B41FA5}">
                      <a16:colId xmlns:a16="http://schemas.microsoft.com/office/drawing/2014/main" val="3043054586"/>
                    </a:ext>
                  </a:extLst>
                </a:gridCol>
                <a:gridCol w="1092694">
                  <a:extLst>
                    <a:ext uri="{9D8B030D-6E8A-4147-A177-3AD203B41FA5}">
                      <a16:colId xmlns:a16="http://schemas.microsoft.com/office/drawing/2014/main" val="1192813722"/>
                    </a:ext>
                  </a:extLst>
                </a:gridCol>
                <a:gridCol w="1207714">
                  <a:extLst>
                    <a:ext uri="{9D8B030D-6E8A-4147-A177-3AD203B41FA5}">
                      <a16:colId xmlns:a16="http://schemas.microsoft.com/office/drawing/2014/main" val="3059262722"/>
                    </a:ext>
                  </a:extLst>
                </a:gridCol>
                <a:gridCol w="1207714">
                  <a:extLst>
                    <a:ext uri="{9D8B030D-6E8A-4147-A177-3AD203B41FA5}">
                      <a16:colId xmlns:a16="http://schemas.microsoft.com/office/drawing/2014/main" val="24702041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        A          =          L           +          OE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500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Cumulative change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307728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80835" y="4133097"/>
            <a:ext cx="1204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Format #2: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703242"/>
              </p:ext>
            </p:extLst>
          </p:nvPr>
        </p:nvGraphicFramePr>
        <p:xfrm>
          <a:off x="3418336" y="4907717"/>
          <a:ext cx="5440680" cy="8534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54530">
                  <a:extLst>
                    <a:ext uri="{9D8B030D-6E8A-4147-A177-3AD203B41FA5}">
                      <a16:colId xmlns:a16="http://schemas.microsoft.com/office/drawing/2014/main" val="1876031574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936977854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1616654184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1319346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        A          =          L           +          OE</a:t>
                      </a:r>
                      <a:endParaRPr lang="en-US" sz="1100" b="1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20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Beginning balance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9884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Cumulative change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6364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Ending balance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0786859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732800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9454" y="217356"/>
            <a:ext cx="6096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" marR="0" indent="-11430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Format #1 Examples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14300" marR="0" indent="-11430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661" y="754753"/>
            <a:ext cx="1107534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marR="0" indent="-230188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Tucson Enterprises assets increased $150,000 and liabilities decreased $50,000 during the year.  What was the change in owner's equity?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The problem does not refer to a beginning or ending balance, so use format #1: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049711"/>
              </p:ext>
            </p:extLst>
          </p:nvPr>
        </p:nvGraphicFramePr>
        <p:xfrm>
          <a:off x="3500995" y="2096536"/>
          <a:ext cx="5440680" cy="426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54530">
                  <a:extLst>
                    <a:ext uri="{9D8B030D-6E8A-4147-A177-3AD203B41FA5}">
                      <a16:colId xmlns:a16="http://schemas.microsoft.com/office/drawing/2014/main" val="850930598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3148054239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1211167956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6037607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        A          =          L           +          OE</a:t>
                      </a:r>
                      <a:endParaRPr lang="en-US" sz="1400" b="1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9979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Cumulative change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$150,000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($50,000)</a:t>
                      </a:r>
                      <a:endParaRPr lang="en-US" sz="14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? </a:t>
                      </a:r>
                      <a:endParaRPr lang="en-US" sz="14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014027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46035" y="2511176"/>
            <a:ext cx="32646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To make the equation balance: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182396"/>
              </p:ext>
            </p:extLst>
          </p:nvPr>
        </p:nvGraphicFramePr>
        <p:xfrm>
          <a:off x="3500995" y="2905913"/>
          <a:ext cx="5440680" cy="426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54530">
                  <a:extLst>
                    <a:ext uri="{9D8B030D-6E8A-4147-A177-3AD203B41FA5}">
                      <a16:colId xmlns:a16="http://schemas.microsoft.com/office/drawing/2014/main" val="4071707136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1788206985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3485246254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143433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        A          =          L           +          OE</a:t>
                      </a:r>
                      <a:endParaRPr lang="en-US" sz="1100" b="1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2420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Cumulative change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$150,000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($50,000)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$200,000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468640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97813" y="3405825"/>
            <a:ext cx="1041732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marR="0" indent="-230188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Glendale Company assets decreased $25,000 and owner's equity  decreased $50,000 during the year.  What was the change in liabilities?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230188" marR="0" indent="-230188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The problem does not refer to a beginning or ending balance, so use format #1: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804829"/>
              </p:ext>
            </p:extLst>
          </p:nvPr>
        </p:nvGraphicFramePr>
        <p:xfrm>
          <a:off x="3500995" y="4793661"/>
          <a:ext cx="5440680" cy="426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54530">
                  <a:extLst>
                    <a:ext uri="{9D8B030D-6E8A-4147-A177-3AD203B41FA5}">
                      <a16:colId xmlns:a16="http://schemas.microsoft.com/office/drawing/2014/main" val="2265527990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344253537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4234861935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40273844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        A          =          L           +          OE</a:t>
                      </a:r>
                      <a:endParaRPr lang="en-US" sz="1100" b="1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8055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Cumulative change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($25,000)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?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($50,000)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0982376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46035" y="500702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To make the equation balance: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467119"/>
              </p:ext>
            </p:extLst>
          </p:nvPr>
        </p:nvGraphicFramePr>
        <p:xfrm>
          <a:off x="3500995" y="5804604"/>
          <a:ext cx="5440680" cy="426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54530">
                  <a:extLst>
                    <a:ext uri="{9D8B030D-6E8A-4147-A177-3AD203B41FA5}">
                      <a16:colId xmlns:a16="http://schemas.microsoft.com/office/drawing/2014/main" val="2776245093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98880416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3602504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13071145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        A          =          L           +          OE</a:t>
                      </a:r>
                      <a:endParaRPr lang="en-US" sz="1100" b="1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42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Cumulative change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($25,000)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$25,000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($50,000)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3119568"/>
                  </a:ext>
                </a:extLst>
              </a:tr>
            </a:tbl>
          </a:graphicData>
        </a:graphic>
      </p:graphicFrame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627049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262599" y="108027"/>
            <a:ext cx="3376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marR="0" indent="-11430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Format #2 Examples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4987" y="1547504"/>
            <a:ext cx="98020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At the beginning of the year the assets of Morgantown Company were $820,000 and Liabilities were $500,000.  During the year assets decreased by $12,000 and owner's equity increased by $9,000.  What are liabilities at year-end?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The problem refers to beginning and ending balances, so use format #2:   Fill in each row as needed.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536162"/>
              </p:ext>
            </p:extLst>
          </p:nvPr>
        </p:nvGraphicFramePr>
        <p:xfrm>
          <a:off x="3137802" y="3996131"/>
          <a:ext cx="5440680" cy="90721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54530">
                  <a:extLst>
                    <a:ext uri="{9D8B030D-6E8A-4147-A177-3AD203B41FA5}">
                      <a16:colId xmlns:a16="http://schemas.microsoft.com/office/drawing/2014/main" val="3875364580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623971803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936629656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153506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        A          =          L           +          OE</a:t>
                      </a:r>
                      <a:endParaRPr lang="en-US" sz="1100" b="1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232191"/>
                  </a:ext>
                </a:extLst>
              </a:tr>
              <a:tr h="267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Beginning balance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$820,000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$500,000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3219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Cumulative change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($12,000)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$9,000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88231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Ending balance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294941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70426" y="4206154"/>
            <a:ext cx="11949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$320,000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43416" y="4208745"/>
            <a:ext cx="448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80551" y="4423435"/>
            <a:ext cx="11949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($21,000)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88292" y="4413630"/>
            <a:ext cx="11949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55854" y="4649970"/>
            <a:ext cx="11949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$479,000</a:t>
            </a:r>
          </a:p>
        </p:txBody>
      </p:sp>
    </p:spTree>
    <p:extLst>
      <p:ext uri="{BB962C8B-B14F-4D97-AF65-F5344CB8AC3E}">
        <p14:creationId xmlns:p14="http://schemas.microsoft.com/office/powerpoint/2010/main" val="334811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AEC5BE6-B90A-4FA3-9784-89A2F1778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37529B-030D-4CF1-9E8D-632076657CBF}"/>
              </a:ext>
            </a:extLst>
          </p:cNvPr>
          <p:cNvSpPr/>
          <p:nvPr/>
        </p:nvSpPr>
        <p:spPr>
          <a:xfrm>
            <a:off x="476656" y="1013691"/>
            <a:ext cx="11099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To verify your answer, fill in the remaining empty boxes to see if the equation balances.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F23DA05-B0ED-40C8-9C77-FB09486E0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317812"/>
              </p:ext>
            </p:extLst>
          </p:nvPr>
        </p:nvGraphicFramePr>
        <p:xfrm>
          <a:off x="3089163" y="2575560"/>
          <a:ext cx="5440680" cy="8534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54530">
                  <a:extLst>
                    <a:ext uri="{9D8B030D-6E8A-4147-A177-3AD203B41FA5}">
                      <a16:colId xmlns:a16="http://schemas.microsoft.com/office/drawing/2014/main" val="3857486265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7997734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3201223100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13611529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        A          =          L           +          OE</a:t>
                      </a:r>
                      <a:endParaRPr lang="en-US" sz="1100" b="1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493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Beginning balance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$820,000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$500,000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$320,000</a:t>
                      </a:r>
                      <a:endParaRPr lang="en-U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12403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Cumulative change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($12,000)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 ($21,000)</a:t>
                      </a:r>
                      <a:endParaRPr lang="en-U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    $9,000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75176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Ending balance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    $479,000</a:t>
                      </a:r>
                      <a:endParaRPr lang="en-US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04205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8BFAF86-11F5-4B84-BE27-8AF65F4426FC}"/>
              </a:ext>
            </a:extLst>
          </p:cNvPr>
          <p:cNvSpPr txBox="1"/>
          <p:nvPr/>
        </p:nvSpPr>
        <p:spPr>
          <a:xfrm>
            <a:off x="5252937" y="3160135"/>
            <a:ext cx="1027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808,000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461BB2-E7F2-4B77-8954-A7632BF3082B}"/>
              </a:ext>
            </a:extLst>
          </p:cNvPr>
          <p:cNvSpPr txBox="1"/>
          <p:nvPr/>
        </p:nvSpPr>
        <p:spPr>
          <a:xfrm>
            <a:off x="7619999" y="3169863"/>
            <a:ext cx="1027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329,000</a:t>
            </a:r>
          </a:p>
        </p:txBody>
      </p:sp>
    </p:spTree>
    <p:extLst>
      <p:ext uri="{BB962C8B-B14F-4D97-AF65-F5344CB8AC3E}">
        <p14:creationId xmlns:p14="http://schemas.microsoft.com/office/powerpoint/2010/main" val="242994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467100" y="503192"/>
            <a:ext cx="5073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marR="0" indent="-11430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Format #2 Examples,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4123" y="1652293"/>
            <a:ext cx="115397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At the end of the year the assets of Miami Company were $715,000 and owner's equity was $460,000. During the year owner's equity increased $50,000 and liabilities increased $200,000. What were the assets at the beginning of the year?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14300" marR="0" indent="-1143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The problem refers to beginning and ending balances, so use format #2:   Fill in each row as needed,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562192"/>
              </p:ext>
            </p:extLst>
          </p:nvPr>
        </p:nvGraphicFramePr>
        <p:xfrm>
          <a:off x="3375660" y="3664655"/>
          <a:ext cx="5440680" cy="1036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54530">
                  <a:extLst>
                    <a:ext uri="{9D8B030D-6E8A-4147-A177-3AD203B41FA5}">
                      <a16:colId xmlns:a16="http://schemas.microsoft.com/office/drawing/2014/main" val="128145854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4120837814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62400411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35653664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        A          =          L           +          OE</a:t>
                      </a:r>
                      <a:endParaRPr lang="en-US" sz="1100" b="1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17486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Beginning balance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503533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Cumulative change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$200,000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   $50,000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7785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Ending balance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$715,000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$460,000</a:t>
                      </a:r>
                      <a:endParaRPr lang="en-US" sz="1100" dirty="0">
                        <a:effectLst/>
                        <a:latin typeface="Times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769917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0FBD864-A524-4FBC-A3FB-968E5C6C6F5F}"/>
              </a:ext>
            </a:extLst>
          </p:cNvPr>
          <p:cNvSpPr txBox="1"/>
          <p:nvPr/>
        </p:nvSpPr>
        <p:spPr>
          <a:xfrm>
            <a:off x="6646453" y="4393198"/>
            <a:ext cx="966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255,000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97D79D-EBEA-45E8-8802-A194F0DBA922}"/>
              </a:ext>
            </a:extLst>
          </p:cNvPr>
          <p:cNvSpPr txBox="1"/>
          <p:nvPr/>
        </p:nvSpPr>
        <p:spPr>
          <a:xfrm>
            <a:off x="6758155" y="3875038"/>
            <a:ext cx="966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55,000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6968A7-FC8B-4776-92D3-48AD87DA8D3C}"/>
              </a:ext>
            </a:extLst>
          </p:cNvPr>
          <p:cNvSpPr txBox="1"/>
          <p:nvPr/>
        </p:nvSpPr>
        <p:spPr>
          <a:xfrm>
            <a:off x="7867000" y="3875037"/>
            <a:ext cx="966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410,000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7DD4B9-B9BF-4B5C-8C89-4F3B84C85CB4}"/>
              </a:ext>
            </a:extLst>
          </p:cNvPr>
          <p:cNvSpPr txBox="1"/>
          <p:nvPr/>
        </p:nvSpPr>
        <p:spPr>
          <a:xfrm>
            <a:off x="5760511" y="3875076"/>
            <a:ext cx="966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6AF1EB-AC01-4C97-AC1F-362772250483}"/>
              </a:ext>
            </a:extLst>
          </p:cNvPr>
          <p:cNvSpPr txBox="1"/>
          <p:nvPr/>
        </p:nvSpPr>
        <p:spPr>
          <a:xfrm>
            <a:off x="5501081" y="3877815"/>
            <a:ext cx="966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465,000</a:t>
            </a:r>
          </a:p>
        </p:txBody>
      </p:sp>
    </p:spTree>
    <p:extLst>
      <p:ext uri="{BB962C8B-B14F-4D97-AF65-F5344CB8AC3E}">
        <p14:creationId xmlns:p14="http://schemas.microsoft.com/office/powerpoint/2010/main" val="331344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916</Words>
  <Application>Microsoft Office PowerPoint</Application>
  <PresentationFormat>Widescreen</PresentationFormat>
  <Paragraphs>238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</vt:lpstr>
      <vt:lpstr>Office Theme</vt:lpstr>
      <vt:lpstr>Basic Accounting Concepts Principles and Procedures, 2nd Edition, Volume 1  </vt:lpstr>
      <vt:lpstr>Learning Goal 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Accounting Concepts Principles and Procedures, 2nd Edition, Volume 1</dc:title>
  <dc:creator>Windows User</dc:creator>
  <cp:lastModifiedBy>djudie</cp:lastModifiedBy>
  <cp:revision>18</cp:revision>
  <dcterms:created xsi:type="dcterms:W3CDTF">2018-12-04T23:59:08Z</dcterms:created>
  <dcterms:modified xsi:type="dcterms:W3CDTF">2018-12-07T01:00:26Z</dcterms:modified>
</cp:coreProperties>
</file>