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1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82"/>
      </p:cViewPr>
      <p:guideLst>
        <p:guide orient="horz" pos="2160"/>
        <p:guide pos="1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5760FF-7E8D-486A-8AF1-8792A6E86E2B}" type="datetimeFigureOut">
              <a:rPr lang="en-US" smtClean="0"/>
              <a:t>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4EC4AF-2E3B-4123-B90D-CB558460BDFB}" type="slidenum">
              <a:rPr lang="en-US" smtClean="0"/>
              <a:t>‹#›</a:t>
            </a:fld>
            <a:endParaRPr lang="en-US"/>
          </a:p>
        </p:txBody>
      </p:sp>
    </p:spTree>
    <p:extLst>
      <p:ext uri="{BB962C8B-B14F-4D97-AF65-F5344CB8AC3E}">
        <p14:creationId xmlns:p14="http://schemas.microsoft.com/office/powerpoint/2010/main" val="492490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679581-A917-4250-A411-42BA0FB3C2D3}" type="datetime1">
              <a:rPr lang="en-US" smtClean="0"/>
              <a:t>1/8/2019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153438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860316-60C7-42AE-9A95-3A75C6B9C719}" type="datetime1">
              <a:rPr lang="en-US" smtClean="0"/>
              <a:t>1/8/2019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1954089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D20585-FD0E-440E-82DC-BECF3FC23893}" type="datetime1">
              <a:rPr lang="en-US" smtClean="0"/>
              <a:t>1/8/2019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2036708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6CB367-FE3D-47DD-B201-7357FF1EB2E1}" type="datetime1">
              <a:rPr lang="en-US" smtClean="0"/>
              <a:t>1/8/2019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127188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473E53-C997-4958-B0DB-F173A6BAF686}" type="datetime1">
              <a:rPr lang="en-US" smtClean="0"/>
              <a:t>1/8/2019</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2247747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143B6A5-BF5B-4700-B737-6CBDFA73AAB4}" type="datetime1">
              <a:rPr lang="en-US" smtClean="0"/>
              <a:t>1/8/2019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3283370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01644F-A37D-4C1F-B4BF-65CE86881806}" type="datetime1">
              <a:rPr lang="en-US" smtClean="0"/>
              <a:t>1/8/2019</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41698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06D895-C7F0-4145-8300-1D241C27712A}" type="datetime1">
              <a:rPr lang="en-US" smtClean="0"/>
              <a:t>1/8/2019</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70342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59329-3CE0-4151-83AB-BDD7EC819BB4}" type="datetime1">
              <a:rPr lang="en-US" smtClean="0"/>
              <a:t>1/8/2019</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128329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1F57FE-6822-4797-82E1-B2A1B6B4E235}" type="datetime1">
              <a:rPr lang="en-US" smtClean="0"/>
              <a:t>1/8/2019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140775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0D2FBF8-C7D0-4F67-8E01-9BF6C88ECB34}" type="datetime1">
              <a:rPr lang="en-US" smtClean="0"/>
              <a:t>1/8/2019</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940C61A9-9491-45C5-9EE7-F66485A12B86}" type="slidenum">
              <a:rPr lang="en-US" smtClean="0"/>
              <a:t>‹#›</a:t>
            </a:fld>
            <a:endParaRPr lang="en-US"/>
          </a:p>
        </p:txBody>
      </p:sp>
    </p:spTree>
    <p:extLst>
      <p:ext uri="{BB962C8B-B14F-4D97-AF65-F5344CB8AC3E}">
        <p14:creationId xmlns:p14="http://schemas.microsoft.com/office/powerpoint/2010/main" val="3770309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4382E-EBF9-43C1-975A-9BC6A2A551F2}" type="datetime1">
              <a:rPr lang="en-US" smtClean="0"/>
              <a:t>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C61A9-9491-45C5-9EE7-F66485A12B86}" type="slidenum">
              <a:rPr lang="en-US" smtClean="0"/>
              <a:t>‹#›</a:t>
            </a:fld>
            <a:endParaRPr lang="en-US"/>
          </a:p>
        </p:txBody>
      </p:sp>
    </p:spTree>
    <p:extLst>
      <p:ext uri="{BB962C8B-B14F-4D97-AF65-F5344CB8AC3E}">
        <p14:creationId xmlns:p14="http://schemas.microsoft.com/office/powerpoint/2010/main" val="802806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299654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176062" y="296036"/>
            <a:ext cx="7361311"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Cost of Goods Sold Calculation,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494232" y="1349094"/>
            <a:ext cx="11203536" cy="5078313"/>
          </a:xfrm>
          <a:prstGeom prst="rect">
            <a:avLst/>
          </a:prstGeom>
        </p:spPr>
        <p:txBody>
          <a:bodyPr wrap="square">
            <a:spAutoFit/>
          </a:bodyPr>
          <a:lstStyle/>
          <a:p>
            <a:pPr marL="230188" indent="-230188" algn="just"/>
            <a:r>
              <a:rPr lang="en-US" dirty="0">
                <a:latin typeface="Times" panose="02020603050405020304" pitchFamily="18" charset="0"/>
                <a:ea typeface="MS Mincho"/>
                <a:cs typeface="Times New Roman" panose="02020603050405020304" pitchFamily="18" charset="0"/>
              </a:rPr>
              <a:t>•  A second method frequently used for inventory is called the “</a:t>
            </a:r>
            <a:r>
              <a:rPr lang="en-US" b="1" dirty="0">
                <a:solidFill>
                  <a:srgbClr val="0000FF"/>
                </a:solidFill>
                <a:latin typeface="Times" panose="02020603050405020304" pitchFamily="18" charset="0"/>
                <a:ea typeface="MS Mincho"/>
                <a:cs typeface="Times New Roman" panose="02020603050405020304" pitchFamily="18" charset="0"/>
              </a:rPr>
              <a:t>perpetual inventory method</a:t>
            </a:r>
            <a:r>
              <a:rPr lang="en-US" dirty="0">
                <a:latin typeface="Times" panose="02020603050405020304" pitchFamily="18" charset="0"/>
                <a:ea typeface="MS Mincho"/>
                <a:cs typeface="Times New Roman" panose="02020603050405020304" pitchFamily="18" charset="0"/>
              </a:rPr>
              <a:t>”   This method calculates the cost of goods sold continuously with every sale on a daily basis.  This requires more detailed record-keeping.</a:t>
            </a:r>
            <a:endParaRPr lang="en-US" sz="1400" dirty="0">
              <a:effectLst/>
              <a:latin typeface="Times" panose="02020603050405020304" pitchFamily="18" charset="0"/>
              <a:ea typeface="MS Mincho"/>
              <a:cs typeface="Times New Roman" panose="02020603050405020304" pitchFamily="18" charset="0"/>
            </a:endParaRPr>
          </a:p>
          <a:p>
            <a:pPr marL="230188" indent="-230188"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The formula represents this method as:</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60020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BI + P – C of GS = EI  </a:t>
            </a:r>
            <a:r>
              <a:rPr lang="en-US" sz="1400" dirty="0">
                <a:effectLst/>
                <a:latin typeface="Times" panose="02020603050405020304" pitchFamily="18" charset="0"/>
                <a:ea typeface="MS Mincho"/>
                <a:cs typeface="Times New Roman" panose="02020603050405020304" pitchFamily="18" charset="0"/>
              </a:rPr>
              <a:t>(daily)</a:t>
            </a: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71450" indent="-171450" algn="just"/>
            <a:r>
              <a:rPr lang="en-US" dirty="0">
                <a:latin typeface="Times" panose="02020603050405020304" pitchFamily="18" charset="0"/>
                <a:ea typeface="MS Mincho"/>
                <a:cs typeface="Times New Roman" panose="02020603050405020304" pitchFamily="18" charset="0"/>
              </a:rPr>
              <a:t>• Here the formula is telling us that if we identify the cost of goods sold with each sale, then we will also know the inventory balance continuously after each sale.  This is a more precise method that we will discuss later. </a:t>
            </a:r>
            <a:endParaRPr lang="en-US" sz="1400" dirty="0">
              <a:effectLst/>
              <a:latin typeface="Times" panose="02020603050405020304" pitchFamily="18" charset="0"/>
              <a:ea typeface="MS Mincho"/>
              <a:cs typeface="Times New Roman" panose="02020603050405020304" pitchFamily="18" charset="0"/>
            </a:endParaRPr>
          </a:p>
          <a:p>
            <a:pPr marL="171450" indent="-171450"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71450" indent="-171450" algn="just"/>
            <a:r>
              <a:rPr lang="en-US" dirty="0">
                <a:latin typeface="Times" panose="02020603050405020304" pitchFamily="18" charset="0"/>
                <a:ea typeface="MS Mincho"/>
                <a:cs typeface="Times New Roman" panose="02020603050405020304" pitchFamily="18" charset="0"/>
              </a:rPr>
              <a:t>• Example:  At the start of the day Portland Company had $12,000 of inventory on hand.  During the day it purchased an additional $8,000 of inventory and made sales with an inventory cost of $11,000.</a:t>
            </a:r>
            <a:endParaRPr lang="en-US" sz="1400" dirty="0">
              <a:effectLst/>
              <a:latin typeface="Times" panose="02020603050405020304" pitchFamily="18" charset="0"/>
              <a:ea typeface="MS Mincho"/>
              <a:cs typeface="Times New Roman" panose="02020603050405020304" pitchFamily="18" charset="0"/>
            </a:endParaRPr>
          </a:p>
          <a:p>
            <a:pPr marL="171450" indent="-171450"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$12,000  + $8,000 – $11,000 = $ 9,000 inventory at end of day</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An ending balance is still verified by physical count at least annually.</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358044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95600" y="242994"/>
            <a:ext cx="6096000" cy="800219"/>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Periodic vs. Perpetual Overview</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b="1"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62086" y="902499"/>
            <a:ext cx="8861989" cy="1200329"/>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Both the periodic and perpetual methods are used in practice. Each method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has advantages and disadvantages.  The table below summarizes the key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features of each method.</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38007799"/>
              </p:ext>
            </p:extLst>
          </p:nvPr>
        </p:nvGraphicFramePr>
        <p:xfrm>
          <a:off x="3284220" y="2187734"/>
          <a:ext cx="5623560" cy="3627120"/>
        </p:xfrm>
        <a:graphic>
          <a:graphicData uri="http://schemas.openxmlformats.org/drawingml/2006/table">
            <a:tbl>
              <a:tblPr firstRow="1" firstCol="1" bandRow="1">
                <a:tableStyleId>{5940675A-B579-460E-94D1-54222C63F5DA}</a:tableStyleId>
              </a:tblPr>
              <a:tblGrid>
                <a:gridCol w="2811780">
                  <a:extLst>
                    <a:ext uri="{9D8B030D-6E8A-4147-A177-3AD203B41FA5}">
                      <a16:colId xmlns:a16="http://schemas.microsoft.com/office/drawing/2014/main" val="550674301"/>
                    </a:ext>
                  </a:extLst>
                </a:gridCol>
                <a:gridCol w="2811780">
                  <a:extLst>
                    <a:ext uri="{9D8B030D-6E8A-4147-A177-3AD203B41FA5}">
                      <a16:colId xmlns:a16="http://schemas.microsoft.com/office/drawing/2014/main" val="444905393"/>
                    </a:ext>
                  </a:extLst>
                </a:gridCol>
              </a:tblGrid>
              <a:tr h="0">
                <a:tc>
                  <a:txBody>
                    <a:bodyPr/>
                    <a:lstStyle/>
                    <a:p>
                      <a:pPr marL="0" marR="0" algn="ctr">
                        <a:spcBef>
                          <a:spcPts val="0"/>
                        </a:spcBef>
                        <a:spcAft>
                          <a:spcPts val="0"/>
                        </a:spcAft>
                      </a:pPr>
                      <a:r>
                        <a:rPr lang="en-US" sz="1400">
                          <a:effectLst/>
                        </a:rPr>
                        <a:t>Perpetual</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Periodic</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012515266"/>
                  </a:ext>
                </a:extLst>
              </a:tr>
              <a:tr h="0">
                <a:tc>
                  <a:txBody>
                    <a:bodyPr/>
                    <a:lstStyle/>
                    <a:p>
                      <a:pPr marL="0" marR="0">
                        <a:spcBef>
                          <a:spcPts val="0"/>
                        </a:spcBef>
                        <a:spcAft>
                          <a:spcPts val="0"/>
                        </a:spcAft>
                      </a:pPr>
                      <a:r>
                        <a:rPr lang="en-US" sz="1400">
                          <a:effectLst/>
                        </a:rPr>
                        <a:t>Maintains a continuous daily record of both merchandise purchased and sold.</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Maintains a continuous daily record of only merchandise purchased.</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29533468"/>
                  </a:ext>
                </a:extLst>
              </a:tr>
              <a:tr h="0">
                <a:tc>
                  <a:txBody>
                    <a:bodyPr/>
                    <a:lstStyle/>
                    <a:p>
                      <a:pPr marL="0" marR="0">
                        <a:spcBef>
                          <a:spcPts val="0"/>
                        </a:spcBef>
                        <a:spcAft>
                          <a:spcPts val="0"/>
                        </a:spcAft>
                      </a:pPr>
                      <a:r>
                        <a:rPr lang="en-US" sz="1400">
                          <a:effectLst/>
                        </a:rPr>
                        <a:t>A new inventory balance is available after each sale or each day’s activity.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 new inventory balance is determined by physical count only at the end of the period.</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611801876"/>
                  </a:ext>
                </a:extLst>
              </a:tr>
              <a:tr h="0">
                <a:tc>
                  <a:txBody>
                    <a:bodyPr/>
                    <a:lstStyle/>
                    <a:p>
                      <a:pPr marL="0" marR="0">
                        <a:spcBef>
                          <a:spcPts val="0"/>
                        </a:spcBef>
                        <a:spcAft>
                          <a:spcPts val="0"/>
                        </a:spcAft>
                      </a:pPr>
                      <a:r>
                        <a:rPr lang="en-US" sz="1400">
                          <a:effectLst/>
                        </a:rPr>
                        <a:t>Cumulative cost of goods sold is known continually.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Cumulative cost of goods sold is known only at the end of the period when inventory is counted.</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138884393"/>
                  </a:ext>
                </a:extLst>
              </a:tr>
              <a:tr h="0">
                <a:tc>
                  <a:txBody>
                    <a:bodyPr/>
                    <a:lstStyle/>
                    <a:p>
                      <a:pPr marL="0" marR="0">
                        <a:spcBef>
                          <a:spcPts val="0"/>
                        </a:spcBef>
                        <a:spcAft>
                          <a:spcPts val="0"/>
                        </a:spcAft>
                      </a:pPr>
                      <a:r>
                        <a:rPr lang="en-US" sz="1400">
                          <a:effectLst/>
                        </a:rPr>
                        <a:t>Maintains close control over inventory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Does not closely control inventory.</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1513233"/>
                  </a:ext>
                </a:extLst>
              </a:tr>
              <a:tr h="0">
                <a:tc>
                  <a:txBody>
                    <a:bodyPr/>
                    <a:lstStyle/>
                    <a:p>
                      <a:pPr marL="0" marR="0">
                        <a:spcBef>
                          <a:spcPts val="0"/>
                        </a:spcBef>
                        <a:spcAft>
                          <a:spcPts val="0"/>
                        </a:spcAft>
                      </a:pPr>
                      <a:r>
                        <a:rPr lang="en-US" sz="1400">
                          <a:effectLst/>
                        </a:rPr>
                        <a:t>Is more precise, but also more expensive to operate.</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Is less precise, but also less expensive to operate.</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39812371"/>
                  </a:ext>
                </a:extLst>
              </a:tr>
              <a:tr h="0">
                <a:tc>
                  <a:txBody>
                    <a:bodyPr/>
                    <a:lstStyle/>
                    <a:p>
                      <a:pPr marL="0" marR="0">
                        <a:spcBef>
                          <a:spcPts val="0"/>
                        </a:spcBef>
                        <a:spcAft>
                          <a:spcPts val="0"/>
                        </a:spcAft>
                      </a:pPr>
                      <a:r>
                        <a:rPr lang="en-US" sz="1400">
                          <a:effectLst/>
                        </a:rPr>
                        <a:t>Tends to be used for low volume or expensive goods, unless computer systems extensively utilized.</a:t>
                      </a:r>
                      <a:endParaRPr lang="en-US" sz="11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Tends to be used for high volume, inexpensive goods, although can be used for any kind of inventory.</a:t>
                      </a:r>
                      <a:endParaRPr lang="en-US" sz="11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44169460"/>
                  </a:ext>
                </a:extLst>
              </a:tr>
            </a:tbl>
          </a:graphicData>
        </a:graphic>
      </p:graphicFrame>
    </p:spTree>
    <p:extLst>
      <p:ext uri="{BB962C8B-B14F-4D97-AF65-F5344CB8AC3E}">
        <p14:creationId xmlns:p14="http://schemas.microsoft.com/office/powerpoint/2010/main" val="1962624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10</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2901271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21502" y="424866"/>
            <a:ext cx="6816161"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Introduction to Merchandising Operations</a:t>
            </a:r>
            <a:r>
              <a:rPr lang="en-US" sz="2800" dirty="0">
                <a:solidFill>
                  <a:schemeClr val="accent1">
                    <a:lumMod val="50000"/>
                  </a:schemeClr>
                </a:solidFill>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ndParaRPr>
          </a:p>
        </p:txBody>
      </p:sp>
      <p:sp>
        <p:nvSpPr>
          <p:cNvPr id="4" name="Rectangle 3"/>
          <p:cNvSpPr/>
          <p:nvPr/>
        </p:nvSpPr>
        <p:spPr>
          <a:xfrm>
            <a:off x="2821502" y="1694141"/>
            <a:ext cx="7195559" cy="3693319"/>
          </a:xfrm>
          <a:prstGeom prst="rect">
            <a:avLst/>
          </a:prstGeom>
        </p:spPr>
        <p:txBody>
          <a:bodyPr wrap="square">
            <a:spAutoFit/>
          </a:bodyPr>
          <a:lstStyle/>
          <a:p>
            <a:pPr algn="ctr"/>
            <a:r>
              <a:rPr lang="en-US"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merchandising</a:t>
            </a:r>
            <a:r>
              <a:rPr lang="en-US" dirty="0">
                <a:latin typeface="Times" panose="02020603050405020304" pitchFamily="18" charset="0"/>
                <a:ea typeface="MS Mincho"/>
                <a:cs typeface="Times New Roman" panose="02020603050405020304" pitchFamily="18" charset="0"/>
              </a:rPr>
              <a:t> company is a business that offers merchandise for sale.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merchandising company purchases merchandise from merchandise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suppliers or manufacturers and then sells to customers.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wholesale</a:t>
            </a:r>
            <a:r>
              <a:rPr lang="en-US" dirty="0">
                <a:latin typeface="Times" panose="02020603050405020304" pitchFamily="18" charset="0"/>
                <a:ea typeface="MS Mincho"/>
                <a:cs typeface="Times New Roman" panose="02020603050405020304" pitchFamily="18" charset="0"/>
              </a:rPr>
              <a:t>  merchandising business sells to customers who are other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merchants or manufacturers.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retail</a:t>
            </a:r>
            <a:r>
              <a:rPr lang="en-US" dirty="0">
                <a:latin typeface="Times" panose="02020603050405020304" pitchFamily="18" charset="0"/>
                <a:ea typeface="MS Mincho"/>
                <a:cs typeface="Times New Roman" panose="02020603050405020304" pitchFamily="18" charset="0"/>
              </a:rPr>
              <a:t> merchandising business sells to customers who are the final users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of products.</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Some merchandising companies sell both services and merchandise.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925874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117328" y="475496"/>
            <a:ext cx="8423973" cy="523220"/>
          </a:xfrm>
          <a:prstGeom prst="rect">
            <a:avLst/>
          </a:prstGeom>
        </p:spPr>
        <p:txBody>
          <a:bodyPr wrap="none">
            <a:spAutoFit/>
          </a:bodyPr>
          <a:lstStyle/>
          <a:p>
            <a:r>
              <a:rPr lang="en-US" sz="2800" b="1">
                <a:solidFill>
                  <a:schemeClr val="accent1">
                    <a:lumMod val="50000"/>
                  </a:schemeClr>
                </a:solidFill>
                <a:latin typeface="Times" panose="02020603050405020304" pitchFamily="18" charset="0"/>
                <a:ea typeface="MS Mincho"/>
                <a:cs typeface="Times New Roman" panose="02020603050405020304" pitchFamily="18" charset="0"/>
              </a:rPr>
              <a:t>Introduction to Merchandising Operations, continued</a:t>
            </a:r>
            <a:endParaRPr lang="en-US" sz="2800" dirty="0">
              <a:solidFill>
                <a:schemeClr val="accent1">
                  <a:lumMod val="50000"/>
                </a:schemeClr>
              </a:solidFill>
            </a:endParaRPr>
          </a:p>
        </p:txBody>
      </p:sp>
      <p:sp>
        <p:nvSpPr>
          <p:cNvPr id="4" name="Rectangle 3"/>
          <p:cNvSpPr/>
          <p:nvPr/>
        </p:nvSpPr>
        <p:spPr>
          <a:xfrm>
            <a:off x="1961304" y="1124977"/>
            <a:ext cx="1159292" cy="369332"/>
          </a:xfrm>
          <a:prstGeom prst="rect">
            <a:avLst/>
          </a:prstGeom>
        </p:spPr>
        <p:txBody>
          <a:bodyPr wrap="none">
            <a:spAutoFit/>
          </a:bodyPr>
          <a:lstStyle/>
          <a:p>
            <a:r>
              <a:rPr lang="en-US" dirty="0">
                <a:latin typeface="Times" panose="02020603050405020304" pitchFamily="18" charset="0"/>
                <a:ea typeface="MS Mincho"/>
                <a:cs typeface="Times New Roman" panose="02020603050405020304" pitchFamily="18" charset="0"/>
              </a:rPr>
              <a:t>Examples:</a:t>
            </a:r>
            <a:endParaRPr lang="en-US" sz="14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013711589"/>
              </p:ext>
            </p:extLst>
          </p:nvPr>
        </p:nvGraphicFramePr>
        <p:xfrm>
          <a:off x="3230311" y="2222915"/>
          <a:ext cx="6454763" cy="2773680"/>
        </p:xfrm>
        <a:graphic>
          <a:graphicData uri="http://schemas.openxmlformats.org/drawingml/2006/table">
            <a:tbl>
              <a:tblPr firstRow="1" firstCol="1" bandRow="1">
                <a:tableStyleId>{5940675A-B579-460E-94D1-54222C63F5DA}</a:tableStyleId>
              </a:tblPr>
              <a:tblGrid>
                <a:gridCol w="1315620">
                  <a:extLst>
                    <a:ext uri="{9D8B030D-6E8A-4147-A177-3AD203B41FA5}">
                      <a16:colId xmlns:a16="http://schemas.microsoft.com/office/drawing/2014/main" val="3780127281"/>
                    </a:ext>
                  </a:extLst>
                </a:gridCol>
                <a:gridCol w="1342268">
                  <a:extLst>
                    <a:ext uri="{9D8B030D-6E8A-4147-A177-3AD203B41FA5}">
                      <a16:colId xmlns:a16="http://schemas.microsoft.com/office/drawing/2014/main" val="3305236172"/>
                    </a:ext>
                  </a:extLst>
                </a:gridCol>
                <a:gridCol w="1301916">
                  <a:extLst>
                    <a:ext uri="{9D8B030D-6E8A-4147-A177-3AD203B41FA5}">
                      <a16:colId xmlns:a16="http://schemas.microsoft.com/office/drawing/2014/main" val="776379285"/>
                    </a:ext>
                  </a:extLst>
                </a:gridCol>
                <a:gridCol w="2494959">
                  <a:extLst>
                    <a:ext uri="{9D8B030D-6E8A-4147-A177-3AD203B41FA5}">
                      <a16:colId xmlns:a16="http://schemas.microsoft.com/office/drawing/2014/main" val="590634557"/>
                    </a:ext>
                  </a:extLst>
                </a:gridCol>
              </a:tblGrid>
              <a:tr h="0">
                <a:tc>
                  <a:txBody>
                    <a:bodyPr/>
                    <a:lstStyle/>
                    <a:p>
                      <a:pPr marL="0" marR="0" algn="ctr">
                        <a:spcBef>
                          <a:spcPts val="0"/>
                        </a:spcBef>
                        <a:spcAft>
                          <a:spcPts val="0"/>
                        </a:spcAft>
                      </a:pPr>
                      <a:r>
                        <a:rPr lang="en-US" sz="1400" b="1">
                          <a:effectLst/>
                        </a:rPr>
                        <a:t>Business Type</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Merchandising</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Services</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Because...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37564736"/>
                  </a:ext>
                </a:extLst>
              </a:tr>
              <a:tr h="0">
                <a:tc>
                  <a:txBody>
                    <a:bodyPr/>
                    <a:lstStyle/>
                    <a:p>
                      <a:pPr marL="0" marR="0">
                        <a:spcBef>
                          <a:spcPts val="600"/>
                        </a:spcBef>
                        <a:spcAft>
                          <a:spcPts val="0"/>
                        </a:spcAft>
                      </a:pPr>
                      <a:r>
                        <a:rPr lang="en-US" sz="1400" dirty="0">
                          <a:effectLst/>
                        </a:rPr>
                        <a:t>Grocery store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X</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it sells only groceries and other merchandise (most stores).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739518112"/>
                  </a:ext>
                </a:extLst>
              </a:tr>
              <a:tr h="0">
                <a:tc>
                  <a:txBody>
                    <a:bodyPr/>
                    <a:lstStyle/>
                    <a:p>
                      <a:pPr marL="0" marR="0">
                        <a:spcBef>
                          <a:spcPts val="600"/>
                        </a:spcBef>
                        <a:spcAft>
                          <a:spcPts val="0"/>
                        </a:spcAft>
                      </a:pPr>
                      <a:r>
                        <a:rPr lang="en-US" sz="1400" dirty="0">
                          <a:effectLst/>
                        </a:rPr>
                        <a:t>Watch repair store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a:effectLst/>
                        </a:rPr>
                        <a:t>X</a:t>
                      </a:r>
                      <a:endParaRPr lang="en-US" sz="140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X</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it sells both repair services and watches and parts.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82664497"/>
                  </a:ext>
                </a:extLst>
              </a:tr>
              <a:tr h="0">
                <a:tc>
                  <a:txBody>
                    <a:bodyPr/>
                    <a:lstStyle/>
                    <a:p>
                      <a:pPr marL="0" marR="0">
                        <a:spcBef>
                          <a:spcPts val="600"/>
                        </a:spcBef>
                        <a:spcAft>
                          <a:spcPts val="0"/>
                        </a:spcAft>
                      </a:pPr>
                      <a:r>
                        <a:rPr lang="en-US" sz="1400" dirty="0">
                          <a:effectLst/>
                        </a:rPr>
                        <a:t>Accounting office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600"/>
                        </a:spcBef>
                        <a:spcAft>
                          <a:spcPts val="0"/>
                        </a:spcAft>
                      </a:pPr>
                      <a:r>
                        <a:rPr lang="en-US" sz="1400" dirty="0">
                          <a:effectLst/>
                        </a:rPr>
                        <a:t>X</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it sells only accounting and tax services.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032580268"/>
                  </a:ext>
                </a:extLst>
              </a:tr>
              <a:tr h="0">
                <a:tc>
                  <a:txBody>
                    <a:bodyPr/>
                    <a:lstStyle/>
                    <a:p>
                      <a:pPr marL="0" marR="0">
                        <a:spcBef>
                          <a:spcPts val="1200"/>
                        </a:spcBef>
                        <a:spcAft>
                          <a:spcPts val="0"/>
                        </a:spcAft>
                      </a:pPr>
                      <a:r>
                        <a:rPr lang="en-US" sz="1400" dirty="0">
                          <a:effectLst/>
                        </a:rPr>
                        <a:t>Restaurant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1200"/>
                        </a:spcBef>
                        <a:spcAft>
                          <a:spcPts val="0"/>
                        </a:spcAft>
                      </a:pPr>
                      <a:r>
                        <a:rPr lang="en-US" sz="1400">
                          <a:effectLst/>
                        </a:rPr>
                        <a:t>X</a:t>
                      </a:r>
                      <a:endParaRPr lang="en-US" sz="140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1200"/>
                        </a:spcBef>
                        <a:spcAft>
                          <a:spcPts val="0"/>
                        </a:spcAft>
                      </a:pPr>
                      <a:r>
                        <a:rPr lang="en-US" sz="1400" dirty="0">
                          <a:effectLst/>
                        </a:rPr>
                        <a:t>X</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a:effectLst/>
                        </a:rPr>
                        <a:t>it sells both food and drinks, and provides the service of making them available.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1997469"/>
                  </a:ext>
                </a:extLst>
              </a:tr>
              <a:tr h="0">
                <a:tc>
                  <a:txBody>
                    <a:bodyPr/>
                    <a:lstStyle/>
                    <a:p>
                      <a:pPr marL="0" marR="0">
                        <a:spcBef>
                          <a:spcPts val="600"/>
                        </a:spcBef>
                        <a:spcAft>
                          <a:spcPts val="0"/>
                        </a:spcAft>
                      </a:pPr>
                      <a:r>
                        <a:rPr lang="en-US" sz="1400" dirty="0">
                          <a:effectLst/>
                        </a:rPr>
                        <a:t>Computer manufacturer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120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lgn="ctr">
                        <a:spcBef>
                          <a:spcPts val="120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nchor="ctr"/>
                </a:tc>
                <a:tc>
                  <a:txBody>
                    <a:bodyPr/>
                    <a:lstStyle/>
                    <a:p>
                      <a:pPr marL="0" marR="0">
                        <a:spcBef>
                          <a:spcPts val="300"/>
                        </a:spcBef>
                        <a:spcAft>
                          <a:spcPts val="0"/>
                        </a:spcAft>
                      </a:pPr>
                      <a:r>
                        <a:rPr lang="en-US" sz="1400" dirty="0">
                          <a:effectLst/>
                        </a:rPr>
                        <a:t>it makes the final product, so it is not a merchandising company or a service company.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16479975"/>
                  </a:ext>
                </a:extLst>
              </a:tr>
            </a:tbl>
          </a:graphicData>
        </a:graphic>
      </p:graphicFrame>
    </p:spTree>
    <p:extLst>
      <p:ext uri="{BB962C8B-B14F-4D97-AF65-F5344CB8AC3E}">
        <p14:creationId xmlns:p14="http://schemas.microsoft.com/office/powerpoint/2010/main" val="2655271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544692" y="287489"/>
            <a:ext cx="510261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Merchandising Operating Cycle</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675117" y="904266"/>
            <a:ext cx="10699335" cy="64633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The </a:t>
            </a:r>
            <a:r>
              <a:rPr lang="en-US" b="1" dirty="0">
                <a:solidFill>
                  <a:srgbClr val="0000FF"/>
                </a:solidFill>
                <a:latin typeface="Times" panose="02020603050405020304" pitchFamily="18" charset="0"/>
                <a:ea typeface="MS Mincho"/>
                <a:cs typeface="Times New Roman" panose="02020603050405020304" pitchFamily="18" charset="0"/>
              </a:rPr>
              <a:t>operating cycle</a:t>
            </a:r>
            <a:r>
              <a:rPr lang="en-US" dirty="0">
                <a:latin typeface="Times" panose="02020603050405020304" pitchFamily="18" charset="0"/>
                <a:ea typeface="MS Mincho"/>
                <a:cs typeface="Times New Roman" panose="02020603050405020304" pitchFamily="18" charset="0"/>
              </a:rPr>
              <a:t> of a business is the process by which a business spends cash for business operations and </a:t>
            </a:r>
          </a:p>
          <a:p>
            <a:r>
              <a:rPr lang="en-US" dirty="0">
                <a:latin typeface="Times" panose="02020603050405020304" pitchFamily="18" charset="0"/>
                <a:ea typeface="MS Mincho"/>
                <a:cs typeface="Times New Roman" panose="02020603050405020304" pitchFamily="18" charset="0"/>
              </a:rPr>
              <a:t>   then eventually receives more cash back from customers.</a:t>
            </a:r>
            <a:endParaRPr lang="en-US" sz="14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4182237" y="2028457"/>
            <a:ext cx="3967753" cy="369332"/>
          </a:xfrm>
          <a:prstGeom prst="rect">
            <a:avLst/>
          </a:prstGeom>
        </p:spPr>
        <p:txBody>
          <a:bodyPr wrap="none">
            <a:spAutoFit/>
          </a:bodyPr>
          <a:lstStyle/>
          <a:p>
            <a:pPr algn="ctr"/>
            <a:r>
              <a:rPr lang="en-US" dirty="0">
                <a:latin typeface="Times" panose="02020603050405020304" pitchFamily="18" charset="0"/>
                <a:ea typeface="MS Mincho"/>
                <a:cs typeface="Times New Roman" panose="02020603050405020304" pitchFamily="18" charset="0"/>
              </a:rPr>
              <a:t>Illustration of Merchant Operating Cycle</a:t>
            </a:r>
            <a:endParaRPr lang="en-US" sz="1400" dirty="0">
              <a:effectLst/>
              <a:latin typeface="Times" panose="02020603050405020304" pitchFamily="18" charset="0"/>
              <a:ea typeface="MS Mincho"/>
              <a:cs typeface="Times New Roman" panose="02020603050405020304" pitchFamily="18" charset="0"/>
            </a:endParaRPr>
          </a:p>
        </p:txBody>
      </p:sp>
      <p:sp>
        <p:nvSpPr>
          <p:cNvPr id="8" name="Text Box 31"/>
          <p:cNvSpPr txBox="1"/>
          <p:nvPr/>
        </p:nvSpPr>
        <p:spPr>
          <a:xfrm>
            <a:off x="3352277" y="3111277"/>
            <a:ext cx="2275727" cy="23241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Spend $ for Merchandise</a:t>
            </a:r>
          </a:p>
        </p:txBody>
      </p:sp>
      <p:sp>
        <p:nvSpPr>
          <p:cNvPr id="9" name="Text Box 32"/>
          <p:cNvSpPr txBox="1"/>
          <p:nvPr/>
        </p:nvSpPr>
        <p:spPr>
          <a:xfrm>
            <a:off x="7243830" y="3135231"/>
            <a:ext cx="2097744" cy="19685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Receivable Collections</a:t>
            </a:r>
          </a:p>
        </p:txBody>
      </p:sp>
      <p:sp>
        <p:nvSpPr>
          <p:cNvPr id="10" name="Rectangle 9"/>
          <p:cNvSpPr/>
          <p:nvPr/>
        </p:nvSpPr>
        <p:spPr>
          <a:xfrm>
            <a:off x="5628004" y="3179444"/>
            <a:ext cx="1123173" cy="549657"/>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Cash $</a:t>
            </a:r>
          </a:p>
        </p:txBody>
      </p:sp>
      <p:sp>
        <p:nvSpPr>
          <p:cNvPr id="14" name="Rectangle 13"/>
          <p:cNvSpPr/>
          <p:nvPr/>
        </p:nvSpPr>
        <p:spPr>
          <a:xfrm>
            <a:off x="4207376" y="4078316"/>
            <a:ext cx="1144537" cy="499110"/>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latin typeface="Times" panose="02020603050405020304" pitchFamily="18" charset="0"/>
                <a:ea typeface="MS Mincho"/>
                <a:cs typeface="Times New Roman" panose="02020603050405020304" pitchFamily="18" charset="0"/>
              </a:rPr>
              <a:t>Merchandise Inventory</a:t>
            </a:r>
            <a:endParaRPr lang="en-US" sz="1400" dirty="0">
              <a:effectLst/>
              <a:latin typeface="Times" panose="02020603050405020304" pitchFamily="18" charset="0"/>
              <a:ea typeface="MS Mincho"/>
              <a:cs typeface="Times New Roman" panose="02020603050405020304" pitchFamily="18" charset="0"/>
            </a:endParaRPr>
          </a:p>
        </p:txBody>
      </p:sp>
      <p:sp>
        <p:nvSpPr>
          <p:cNvPr id="15" name="Rectangle 14"/>
          <p:cNvSpPr/>
          <p:nvPr/>
        </p:nvSpPr>
        <p:spPr>
          <a:xfrm>
            <a:off x="7395560" y="4195120"/>
            <a:ext cx="1056230" cy="499110"/>
          </a:xfrm>
          <a:prstGeom prst="rect">
            <a:avLst/>
          </a:prstGeom>
          <a:solidFill>
            <a:srgbClr val="7030A0"/>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Accounts</a:t>
            </a:r>
          </a:p>
          <a:p>
            <a:pPr marL="0" marR="0" algn="ctr">
              <a:spcBef>
                <a:spcPts val="0"/>
              </a:spcBef>
              <a:spcAft>
                <a:spcPts val="0"/>
              </a:spcAft>
            </a:pPr>
            <a:r>
              <a:rPr lang="en-US" sz="1400" dirty="0">
                <a:latin typeface="Times" panose="02020603050405020304" pitchFamily="18" charset="0"/>
                <a:ea typeface="MS Mincho"/>
                <a:cs typeface="Times New Roman" panose="02020603050405020304" pitchFamily="18" charset="0"/>
              </a:rPr>
              <a:t>Receivable</a:t>
            </a:r>
            <a:endParaRPr lang="en-US" sz="1400" dirty="0">
              <a:effectLst/>
              <a:latin typeface="Times" panose="02020603050405020304" pitchFamily="18" charset="0"/>
              <a:ea typeface="MS Mincho"/>
              <a:cs typeface="Times New Roman" panose="02020603050405020304" pitchFamily="18" charset="0"/>
            </a:endParaRPr>
          </a:p>
        </p:txBody>
      </p:sp>
      <p:sp>
        <p:nvSpPr>
          <p:cNvPr id="17" name="Oval 16"/>
          <p:cNvSpPr/>
          <p:nvPr/>
        </p:nvSpPr>
        <p:spPr>
          <a:xfrm>
            <a:off x="5597985" y="5025038"/>
            <a:ext cx="1379546" cy="573521"/>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Sell to Customers</a:t>
            </a:r>
          </a:p>
        </p:txBody>
      </p:sp>
      <p:sp>
        <p:nvSpPr>
          <p:cNvPr id="19" name="Text Box 31"/>
          <p:cNvSpPr txBox="1"/>
          <p:nvPr/>
        </p:nvSpPr>
        <p:spPr>
          <a:xfrm>
            <a:off x="5877673" y="4095461"/>
            <a:ext cx="2275727" cy="23241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   Cash </a:t>
            </a:r>
          </a:p>
          <a:p>
            <a:pPr marL="0" marR="0">
              <a:spcBef>
                <a:spcPts val="0"/>
              </a:spcBef>
              <a:spcAft>
                <a:spcPts val="0"/>
              </a:spcAft>
            </a:pPr>
            <a:r>
              <a:rPr lang="en-US" sz="1400" dirty="0">
                <a:latin typeface="Times" panose="02020603050405020304" pitchFamily="18" charset="0"/>
                <a:ea typeface="MS Mincho"/>
                <a:cs typeface="Times New Roman" panose="02020603050405020304" pitchFamily="18" charset="0"/>
              </a:rPr>
              <a:t>Payments</a:t>
            </a:r>
            <a:endParaRPr lang="en-US" sz="1400" dirty="0">
              <a:effectLst/>
              <a:latin typeface="Times" panose="02020603050405020304" pitchFamily="18" charset="0"/>
              <a:ea typeface="MS Mincho"/>
              <a:cs typeface="Times New Roman" panose="02020603050405020304" pitchFamily="18" charset="0"/>
            </a:endParaRPr>
          </a:p>
        </p:txBody>
      </p:sp>
      <p:grpSp>
        <p:nvGrpSpPr>
          <p:cNvPr id="20" name="Group 19"/>
          <p:cNvGrpSpPr/>
          <p:nvPr/>
        </p:nvGrpSpPr>
        <p:grpSpPr>
          <a:xfrm>
            <a:off x="5003164" y="3507930"/>
            <a:ext cx="624840" cy="534035"/>
            <a:chOff x="0" y="0"/>
            <a:chExt cx="624840" cy="534035"/>
          </a:xfrm>
        </p:grpSpPr>
        <p:cxnSp>
          <p:nvCxnSpPr>
            <p:cNvPr id="21" name="Straight Connector 20"/>
            <p:cNvCxnSpPr/>
            <p:nvPr/>
          </p:nvCxnSpPr>
          <p:spPr>
            <a:xfrm flipH="1">
              <a:off x="0" y="0"/>
              <a:ext cx="624840" cy="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flipH="1">
              <a:off x="27940" y="10160"/>
              <a:ext cx="6350" cy="523875"/>
            </a:xfrm>
            <a:prstGeom prst="straightConnector1">
              <a:avLst/>
            </a:prstGeom>
            <a:ln w="127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23" name="Group 22"/>
          <p:cNvGrpSpPr/>
          <p:nvPr/>
        </p:nvGrpSpPr>
        <p:grpSpPr>
          <a:xfrm>
            <a:off x="4980939" y="4591129"/>
            <a:ext cx="647065" cy="683260"/>
            <a:chOff x="0" y="0"/>
            <a:chExt cx="647065" cy="683260"/>
          </a:xfrm>
        </p:grpSpPr>
        <p:cxnSp>
          <p:nvCxnSpPr>
            <p:cNvPr id="24" name="Straight Connector 23"/>
            <p:cNvCxnSpPr/>
            <p:nvPr/>
          </p:nvCxnSpPr>
          <p:spPr>
            <a:xfrm flipH="1">
              <a:off x="1905" y="0"/>
              <a:ext cx="12700" cy="68326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0" y="669925"/>
              <a:ext cx="647065" cy="6985"/>
            </a:xfrm>
            <a:prstGeom prst="straightConnector1">
              <a:avLst/>
            </a:prstGeom>
            <a:ln w="127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6983878" y="4714106"/>
            <a:ext cx="617855" cy="571488"/>
            <a:chOff x="0" y="0"/>
            <a:chExt cx="618148" cy="571988"/>
          </a:xfrm>
        </p:grpSpPr>
        <p:cxnSp>
          <p:nvCxnSpPr>
            <p:cNvPr id="27" name="Straight Connector 26"/>
            <p:cNvCxnSpPr/>
            <p:nvPr/>
          </p:nvCxnSpPr>
          <p:spPr>
            <a:xfrm>
              <a:off x="0" y="562610"/>
              <a:ext cx="618148" cy="8011"/>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605155" y="0"/>
              <a:ext cx="6643" cy="571988"/>
            </a:xfrm>
            <a:prstGeom prst="straightConnector1">
              <a:avLst/>
            </a:prstGeom>
            <a:ln w="127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6910138" y="3567626"/>
            <a:ext cx="667385" cy="509270"/>
            <a:chOff x="0" y="0"/>
            <a:chExt cx="667385" cy="509270"/>
          </a:xfrm>
        </p:grpSpPr>
        <p:cxnSp>
          <p:nvCxnSpPr>
            <p:cNvPr id="30" name="Straight Connector 29"/>
            <p:cNvCxnSpPr/>
            <p:nvPr/>
          </p:nvCxnSpPr>
          <p:spPr>
            <a:xfrm flipV="1">
              <a:off x="652780" y="0"/>
              <a:ext cx="10795" cy="50927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flipH="1" flipV="1">
              <a:off x="0" y="1905"/>
              <a:ext cx="667385" cy="635"/>
            </a:xfrm>
            <a:prstGeom prst="straightConnector1">
              <a:avLst/>
            </a:prstGeom>
            <a:ln w="127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cxnSp>
        <p:nvCxnSpPr>
          <p:cNvPr id="32" name="Straight Arrow Connector 31"/>
          <p:cNvCxnSpPr/>
          <p:nvPr/>
        </p:nvCxnSpPr>
        <p:spPr>
          <a:xfrm flipV="1">
            <a:off x="6229696" y="4629645"/>
            <a:ext cx="6985" cy="344805"/>
          </a:xfrm>
          <a:prstGeom prst="straightConnector1">
            <a:avLst/>
          </a:prstGeom>
          <a:ln w="12700">
            <a:solidFill>
              <a:schemeClr val="tx1"/>
            </a:solidFill>
            <a:prstDash val="dash"/>
            <a:tailEnd type="none"/>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6209757" y="3787965"/>
            <a:ext cx="0" cy="351143"/>
          </a:xfrm>
          <a:prstGeom prst="straightConnector1">
            <a:avLst/>
          </a:prstGeom>
          <a:ln w="12700">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75622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71107" y="278944"/>
            <a:ext cx="687707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Cost of Goods Sold, and Gross Profit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589376" y="1544048"/>
            <a:ext cx="8861989" cy="4524315"/>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 merchandising company’s revenue account for merchandise sold to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customer is called “</a:t>
            </a:r>
            <a:r>
              <a:rPr lang="en-US" b="1" dirty="0">
                <a:solidFill>
                  <a:srgbClr val="0000FF"/>
                </a:solidFill>
                <a:latin typeface="Times" panose="02020603050405020304" pitchFamily="18" charset="0"/>
                <a:ea typeface="MS Mincho"/>
                <a:cs typeface="Times New Roman" panose="02020603050405020304" pitchFamily="18" charset="0"/>
              </a:rPr>
              <a:t>sales</a:t>
            </a:r>
            <a:r>
              <a:rPr lang="en-US" dirty="0">
                <a:latin typeface="Times" panose="02020603050405020304" pitchFamily="18" charset="0"/>
                <a:ea typeface="MS Mincho"/>
                <a:cs typeface="Times New Roman" panose="02020603050405020304" pitchFamily="18" charset="0"/>
              </a:rPr>
              <a:t>” or “</a:t>
            </a:r>
            <a:r>
              <a:rPr lang="en-US" b="1" dirty="0">
                <a:solidFill>
                  <a:srgbClr val="0000FF"/>
                </a:solidFill>
                <a:latin typeface="Times" panose="02020603050405020304" pitchFamily="18" charset="0"/>
                <a:ea typeface="MS Mincho"/>
                <a:cs typeface="Times New Roman" panose="02020603050405020304" pitchFamily="18" charset="0"/>
              </a:rPr>
              <a:t>sales revenue</a:t>
            </a:r>
            <a:r>
              <a:rPr lang="en-US" dirty="0">
                <a:latin typeface="Times" panose="02020603050405020304" pitchFamily="18" charset="0"/>
                <a:ea typeface="MS Mincho"/>
                <a:cs typeface="Times New Roman" panose="02020603050405020304" pitchFamily="18" charset="0"/>
              </a:rPr>
              <a:t>”.</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 merchandising company uses an expense account that is not used in a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service company.  This account is called </a:t>
            </a:r>
            <a:r>
              <a:rPr lang="en-US" b="1" dirty="0">
                <a:solidFill>
                  <a:srgbClr val="0000FF"/>
                </a:solidFill>
                <a:latin typeface="Times" panose="02020603050405020304" pitchFamily="18" charset="0"/>
                <a:ea typeface="MS Mincho"/>
                <a:cs typeface="Times New Roman" panose="02020603050405020304" pitchFamily="18" charset="0"/>
              </a:rPr>
              <a:t>cost of goods sold</a:t>
            </a:r>
            <a:r>
              <a:rPr lang="en-US" b="1" dirty="0">
                <a:latin typeface="Times" panose="02020603050405020304" pitchFamily="18" charset="0"/>
                <a:ea typeface="MS Mincho"/>
                <a:cs typeface="Times New Roman" panose="02020603050405020304" pitchFamily="18" charset="0"/>
              </a:rPr>
              <a:t>,</a:t>
            </a:r>
            <a:r>
              <a:rPr lang="en-US" b="1" dirty="0">
                <a:solidFill>
                  <a:srgbClr val="0000FF"/>
                </a:solidFill>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or</a:t>
            </a:r>
            <a:r>
              <a:rPr lang="en-US" b="1" dirty="0">
                <a:solidFill>
                  <a:srgbClr val="0000FF"/>
                </a:solidFill>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sometimes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solidFill>
                  <a:srgbClr val="0000FF"/>
                </a:solidFill>
                <a:latin typeface="Times" panose="02020603050405020304" pitchFamily="18" charset="0"/>
                <a:ea typeface="MS Mincho"/>
                <a:cs typeface="Times New Roman" panose="02020603050405020304" pitchFamily="18" charset="0"/>
              </a:rPr>
              <a:t>cost of sales</a:t>
            </a:r>
            <a:r>
              <a:rPr lang="en-US" dirty="0">
                <a:latin typeface="Times" panose="02020603050405020304" pitchFamily="18" charset="0"/>
                <a:ea typeface="MS Mincho"/>
                <a:cs typeface="Times New Roman" panose="02020603050405020304" pitchFamily="18" charset="0"/>
              </a:rPr>
              <a:t>”.</a:t>
            </a:r>
            <a:r>
              <a:rPr lang="en-US" b="1" dirty="0">
                <a:solidFill>
                  <a:srgbClr val="0000FF"/>
                </a:solidFill>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  Cost of goods sold is often the largest expense for a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merchandising company.  It is the cost of the merchandise that is used up </a:t>
            </a:r>
            <a:endParaRPr lang="en-US" sz="14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when it is sold to a customer.</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The income statement of merchandise company shows a line item called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r>
              <a:rPr lang="en-US" b="1" dirty="0">
                <a:solidFill>
                  <a:srgbClr val="0000FF"/>
                </a:solidFill>
                <a:latin typeface="Times" panose="02020603050405020304" pitchFamily="18" charset="0"/>
                <a:ea typeface="MS Mincho"/>
                <a:cs typeface="Times New Roman" panose="02020603050405020304" pitchFamily="18" charset="0"/>
              </a:rPr>
              <a:t>gross profit</a:t>
            </a:r>
            <a:r>
              <a:rPr lang="en-US" dirty="0">
                <a:latin typeface="Times" panose="02020603050405020304" pitchFamily="18" charset="0"/>
                <a:ea typeface="MS Mincho"/>
                <a:cs typeface="Times New Roman" panose="02020603050405020304" pitchFamily="18" charset="0"/>
              </a:rPr>
              <a:t>” or sometimes called “gross margin”.  Gross profit is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calculated as:  Sales – Cost of Goods Sold = Gross Profit.  Gross profit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shows the amount of sales dollars that remain to cover all other expenses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and provide a net income.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32845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504060" y="76713"/>
            <a:ext cx="8759440" cy="1269578"/>
          </a:xfrm>
          <a:prstGeom prst="rect">
            <a:avLst/>
          </a:prstGeom>
        </p:spPr>
        <p:txBody>
          <a:bodyPr wrap="squar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Income Statement Diagram:</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Sales, Cost of Goods Sold, and Gross Profit Illustrated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grpSp>
        <p:nvGrpSpPr>
          <p:cNvPr id="4" name="Group 3"/>
          <p:cNvGrpSpPr/>
          <p:nvPr/>
        </p:nvGrpSpPr>
        <p:grpSpPr>
          <a:xfrm>
            <a:off x="4754399" y="1790383"/>
            <a:ext cx="2543709" cy="3376974"/>
            <a:chOff x="-17709" y="0"/>
            <a:chExt cx="1984304" cy="3376974"/>
          </a:xfrm>
        </p:grpSpPr>
        <p:sp>
          <p:nvSpPr>
            <p:cNvPr id="5" name="Process 58"/>
            <p:cNvSpPr/>
            <p:nvPr/>
          </p:nvSpPr>
          <p:spPr>
            <a:xfrm>
              <a:off x="665163" y="2943269"/>
              <a:ext cx="1086485" cy="433705"/>
            </a:xfrm>
            <a:prstGeom prst="flowChartProcess">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Income Before Tax</a:t>
              </a:r>
            </a:p>
          </p:txBody>
        </p:sp>
        <p:sp>
          <p:nvSpPr>
            <p:cNvPr id="6" name="Rectangle 5"/>
            <p:cNvSpPr/>
            <p:nvPr/>
          </p:nvSpPr>
          <p:spPr>
            <a:xfrm>
              <a:off x="436245" y="0"/>
              <a:ext cx="1512277" cy="429065"/>
            </a:xfrm>
            <a:prstGeom prst="rect">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Net Sales</a:t>
              </a:r>
            </a:p>
          </p:txBody>
        </p:sp>
        <p:sp>
          <p:nvSpPr>
            <p:cNvPr id="7" name="Text Box 44"/>
            <p:cNvSpPr txBox="1"/>
            <p:nvPr/>
          </p:nvSpPr>
          <p:spPr>
            <a:xfrm>
              <a:off x="0" y="498565"/>
              <a:ext cx="548640" cy="24066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Minus</a:t>
              </a:r>
            </a:p>
          </p:txBody>
        </p:sp>
        <p:sp>
          <p:nvSpPr>
            <p:cNvPr id="8" name="Terminator 51"/>
            <p:cNvSpPr/>
            <p:nvPr/>
          </p:nvSpPr>
          <p:spPr>
            <a:xfrm>
              <a:off x="475615" y="809625"/>
              <a:ext cx="1490980" cy="328930"/>
            </a:xfrm>
            <a:prstGeom prst="flowChartTerminator">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Cost of Goods Sold</a:t>
              </a:r>
            </a:p>
          </p:txBody>
        </p:sp>
        <p:sp>
          <p:nvSpPr>
            <p:cNvPr id="9" name="Text Box 52"/>
            <p:cNvSpPr txBox="1"/>
            <p:nvPr/>
          </p:nvSpPr>
          <p:spPr>
            <a:xfrm>
              <a:off x="-17709" y="1246505"/>
              <a:ext cx="612140" cy="23876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Equals</a:t>
              </a:r>
            </a:p>
          </p:txBody>
        </p:sp>
        <p:sp>
          <p:nvSpPr>
            <p:cNvPr id="10" name="Process 53"/>
            <p:cNvSpPr/>
            <p:nvPr/>
          </p:nvSpPr>
          <p:spPr>
            <a:xfrm>
              <a:off x="598170" y="1501140"/>
              <a:ext cx="1258570" cy="351155"/>
            </a:xfrm>
            <a:prstGeom prst="flowChartProcess">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Gross Profit</a:t>
              </a:r>
            </a:p>
          </p:txBody>
        </p:sp>
        <p:sp>
          <p:nvSpPr>
            <p:cNvPr id="11" name="Text Box 54"/>
            <p:cNvSpPr txBox="1"/>
            <p:nvPr/>
          </p:nvSpPr>
          <p:spPr>
            <a:xfrm>
              <a:off x="-17709" y="1928223"/>
              <a:ext cx="562610" cy="260350"/>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Minus</a:t>
              </a:r>
            </a:p>
          </p:txBody>
        </p:sp>
        <p:sp>
          <p:nvSpPr>
            <p:cNvPr id="12" name="Text Box 56"/>
            <p:cNvSpPr txBox="1"/>
            <p:nvPr/>
          </p:nvSpPr>
          <p:spPr>
            <a:xfrm>
              <a:off x="0" y="2537460"/>
              <a:ext cx="617220" cy="257175"/>
            </a:xfrm>
            <a:prstGeom prst="rect">
              <a:avLst/>
            </a:prstGeom>
            <a:noFill/>
            <a:ln>
              <a:no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Equals</a:t>
              </a:r>
            </a:p>
          </p:txBody>
        </p:sp>
        <p:sp>
          <p:nvSpPr>
            <p:cNvPr id="13" name="Terminator 57"/>
            <p:cNvSpPr/>
            <p:nvPr/>
          </p:nvSpPr>
          <p:spPr>
            <a:xfrm>
              <a:off x="589280" y="2162810"/>
              <a:ext cx="1260475" cy="499166"/>
            </a:xfrm>
            <a:prstGeom prst="flowChartTerminator">
              <a:avLst/>
            </a:prstGeom>
            <a:solidFill>
              <a:schemeClr val="accent2">
                <a:lumMod val="60000"/>
                <a:lumOff val="40000"/>
              </a:schemeClr>
            </a:soli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a:cs typeface="Times New Roman" panose="02020603050405020304" pitchFamily="18" charset="0"/>
                </a:rPr>
                <a:t>Operating Expense</a:t>
              </a:r>
            </a:p>
          </p:txBody>
        </p:sp>
        <p:cxnSp>
          <p:nvCxnSpPr>
            <p:cNvPr id="14" name="Straight Arrow Connector 13"/>
            <p:cNvCxnSpPr/>
            <p:nvPr/>
          </p:nvCxnSpPr>
          <p:spPr>
            <a:xfrm flipH="1">
              <a:off x="1201420" y="469900"/>
              <a:ext cx="6985" cy="30607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a:off x="1181100" y="1203960"/>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a:off x="1178560" y="1878330"/>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1179703" y="2641600"/>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86782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62482" y="330218"/>
            <a:ext cx="5663730"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Cost of Goods Sold Calculation</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60732" y="1475502"/>
            <a:ext cx="8870535" cy="4524315"/>
          </a:xfrm>
          <a:prstGeom prst="rect">
            <a:avLst/>
          </a:prstGeom>
        </p:spPr>
        <p:txBody>
          <a:bodyPr wrap="square">
            <a:spAutoFit/>
          </a:bodyPr>
          <a:lstStyle/>
          <a:p>
            <a:pPr algn="just"/>
            <a:r>
              <a:rPr lang="en-US" dirty="0">
                <a:latin typeface="Times" panose="02020603050405020304" pitchFamily="18" charset="0"/>
                <a:ea typeface="MS Mincho"/>
                <a:cs typeface="Times New Roman" panose="02020603050405020304" pitchFamily="18" charset="0"/>
              </a:rPr>
              <a:t>•  The basic formula for calculating cost of goods sold shows the three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elements that comprise cost of goods sold.  The formula is:</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60020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BI + P – EI = C of GS</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BI: The cost of beginning inventory at the start of the accounting period</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P :  The cost of purchases during the period</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EI: The cost of ending inventory at the end of the period</a:t>
            </a:r>
          </a:p>
          <a:p>
            <a:pPr algn="just"/>
            <a:r>
              <a:rPr lang="en-US" dirty="0">
                <a:latin typeface="Times" panose="02020603050405020304" pitchFamily="18" charset="0"/>
                <a:ea typeface="MS Mincho"/>
                <a:cs typeface="Times New Roman" panose="02020603050405020304" pitchFamily="18" charset="0"/>
              </a:rPr>
              <a:t>C of GS: Cost of goods sold</a:t>
            </a:r>
            <a:endParaRPr lang="en-US"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171450" marR="0" indent="-171450" algn="just">
              <a:spcBef>
                <a:spcPts val="0"/>
              </a:spcBef>
              <a:spcAft>
                <a:spcPts val="0"/>
              </a:spcAft>
            </a:pPr>
            <a:r>
              <a:rPr lang="en-US" dirty="0">
                <a:latin typeface="Times" panose="02020603050405020304" pitchFamily="18" charset="0"/>
                <a:ea typeface="MS Mincho"/>
                <a:cs typeface="Times New Roman" panose="02020603050405020304" pitchFamily="18" charset="0"/>
              </a:rPr>
              <a:t>• What the formula tells us is that if we add the cost of initial inventory balance plus the cost of purchases, that will be cost of all the inventory available during the period. Then if we subtract the cost of what is left over, the difference must be the cost of what was sold.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336669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116242" y="210577"/>
            <a:ext cx="7361311" cy="523220"/>
          </a:xfrm>
          <a:prstGeom prst="rect">
            <a:avLst/>
          </a:prstGeom>
        </p:spPr>
        <p:txBody>
          <a:bodyPr wrap="none">
            <a:spAutoFit/>
          </a:bodyPr>
          <a:lstStyle/>
          <a:p>
            <a:pPr algn="ctr">
              <a:spcAft>
                <a:spcPts val="300"/>
              </a:spcAft>
            </a:pP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The Cost of Goods Sold Calculation,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315910" y="1582340"/>
            <a:ext cx="8494520" cy="3693319"/>
          </a:xfrm>
          <a:prstGeom prst="rect">
            <a:avLst/>
          </a:prstGeom>
        </p:spPr>
        <p:txBody>
          <a:bodyPr wrap="square">
            <a:spAutoFit/>
          </a:bodyPr>
          <a:lstStyle/>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The basic formula of BI + P – EI = C of GS is also referred to as the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 </a:t>
            </a:r>
            <a:r>
              <a:rPr lang="en-US" b="1" dirty="0">
                <a:solidFill>
                  <a:srgbClr val="0000FF"/>
                </a:solidFill>
                <a:latin typeface="Times" panose="02020603050405020304" pitchFamily="18" charset="0"/>
                <a:ea typeface="MS Mincho"/>
                <a:cs typeface="Times New Roman" panose="02020603050405020304" pitchFamily="18" charset="0"/>
              </a:rPr>
              <a:t>periodic inventory method</a:t>
            </a:r>
            <a:r>
              <a:rPr lang="en-US" b="1" dirty="0">
                <a:latin typeface="Times" panose="02020603050405020304" pitchFamily="18" charset="0"/>
                <a:ea typeface="MS Mincho"/>
                <a:cs typeface="Times New Roman" panose="02020603050405020304" pitchFamily="18" charset="0"/>
              </a:rPr>
              <a:t>”</a:t>
            </a:r>
            <a:r>
              <a:rPr lang="en-US" dirty="0">
                <a:latin typeface="Times" panose="02020603050405020304" pitchFamily="18" charset="0"/>
                <a:ea typeface="MS Mincho"/>
                <a:cs typeface="Times New Roman" panose="02020603050405020304" pitchFamily="18" charset="0"/>
              </a:rPr>
              <a:t>.  It is called this because in order to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determine cost of goods sold, it is necessary to periodically count the</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ending inventory and determine its cost.  If this is not done, we cannot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know the cost of the  ending inventory.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Example:  Bayview Company had $40,000 of beginning merchandise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inventory and purchased $200,000 more during the year.  At the end of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the year, the inventory count showed an ending inventory cost of </a:t>
            </a:r>
            <a:endParaRPr lang="en-US" sz="1400" dirty="0">
              <a:effectLst/>
              <a:latin typeface="Times" panose="02020603050405020304" pitchFamily="18" charset="0"/>
              <a:ea typeface="MS Mincho"/>
              <a:cs typeface="Times New Roman" panose="02020603050405020304" pitchFamily="18" charset="0"/>
            </a:endParaRPr>
          </a:p>
          <a:p>
            <a:pPr marL="28575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$15,000.</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a:p>
            <a:pPr algn="just"/>
            <a:r>
              <a:rPr lang="en-US" dirty="0">
                <a:latin typeface="Times" panose="02020603050405020304" pitchFamily="18" charset="0"/>
                <a:ea typeface="MS Mincho"/>
                <a:cs typeface="Times New Roman" panose="02020603050405020304" pitchFamily="18" charset="0"/>
              </a:rPr>
              <a:t>        $40,000  + $200,000 – $15,000 = $ $225,000 cost of goods sold.</a:t>
            </a:r>
            <a:endParaRPr lang="en-US" sz="1400" dirty="0">
              <a:effectLst/>
              <a:latin typeface="Times" panose="02020603050405020304" pitchFamily="18" charset="0"/>
              <a:ea typeface="MS Mincho"/>
              <a:cs typeface="Times New Roman" panose="02020603050405020304" pitchFamily="18" charset="0"/>
            </a:endParaRPr>
          </a:p>
          <a:p>
            <a:pPr marL="1600200" marR="0" algn="just">
              <a:spcBef>
                <a:spcPts val="0"/>
              </a:spcBef>
              <a:spcAft>
                <a:spcPts val="0"/>
              </a:spcAft>
            </a:pPr>
            <a:r>
              <a:rPr lang="en-US"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721000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706</Words>
  <Application>Microsoft Office PowerPoint</Application>
  <PresentationFormat>Widescreen</PresentationFormat>
  <Paragraphs>159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vt:lpstr>
      <vt:lpstr>Office Theme</vt:lpstr>
      <vt:lpstr>Basic Accounting Concepts Principles and Procedures, 2nd Edition, Volume 1  </vt:lpstr>
      <vt:lpstr>Learning Goal 10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7</cp:revision>
  <dcterms:created xsi:type="dcterms:W3CDTF">2018-12-11T23:08:37Z</dcterms:created>
  <dcterms:modified xsi:type="dcterms:W3CDTF">2019-01-09T00:17:35Z</dcterms:modified>
</cp:coreProperties>
</file>