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4" userDrawn="1">
          <p15:clr>
            <a:srgbClr val="A4A3A4"/>
          </p15:clr>
        </p15:guide>
        <p15:guide id="2" pos="15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83" d="100"/>
          <a:sy n="83" d="100"/>
        </p:scale>
        <p:origin x="147" y="48"/>
      </p:cViewPr>
      <p:guideLst>
        <p:guide orient="horz" pos="2304"/>
        <p:guide pos="153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2CF5F8-E023-4C17-8DBE-C1F9DE283D5D}" type="datetimeFigureOut">
              <a:rPr lang="en-US" smtClean="0"/>
              <a:t>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2798F5-8DA3-4868-B876-BDEDA2E3F50C}" type="slidenum">
              <a:rPr lang="en-US" smtClean="0"/>
              <a:t>‹#›</a:t>
            </a:fld>
            <a:endParaRPr lang="en-US"/>
          </a:p>
        </p:txBody>
      </p:sp>
    </p:spTree>
    <p:extLst>
      <p:ext uri="{BB962C8B-B14F-4D97-AF65-F5344CB8AC3E}">
        <p14:creationId xmlns:p14="http://schemas.microsoft.com/office/powerpoint/2010/main" val="2799772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5EBB122-2645-4196-A3BD-7F92F8F69AF7}" type="datetime1">
              <a:rPr lang="en-US" smtClean="0"/>
              <a:t>1/2/2019</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4DD76625-8835-4DC3-8FD7-DBB1CAC9EB8B}" type="slidenum">
              <a:rPr lang="en-US" smtClean="0"/>
              <a:t>‹#›</a:t>
            </a:fld>
            <a:endParaRPr lang="en-US"/>
          </a:p>
        </p:txBody>
      </p:sp>
    </p:spTree>
    <p:extLst>
      <p:ext uri="{BB962C8B-B14F-4D97-AF65-F5344CB8AC3E}">
        <p14:creationId xmlns:p14="http://schemas.microsoft.com/office/powerpoint/2010/main" val="615086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10DA94-1C3D-47FE-93FB-CB1127CE235C}" type="datetime1">
              <a:rPr lang="en-US" smtClean="0"/>
              <a:t>1/2/2019</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4DD76625-8835-4DC3-8FD7-DBB1CAC9EB8B}" type="slidenum">
              <a:rPr lang="en-US" smtClean="0"/>
              <a:t>‹#›</a:t>
            </a:fld>
            <a:endParaRPr lang="en-US"/>
          </a:p>
        </p:txBody>
      </p:sp>
    </p:spTree>
    <p:extLst>
      <p:ext uri="{BB962C8B-B14F-4D97-AF65-F5344CB8AC3E}">
        <p14:creationId xmlns:p14="http://schemas.microsoft.com/office/powerpoint/2010/main" val="2815264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6A71B6-99C9-47B1-A8E6-55DE53E6C4BF}" type="datetime1">
              <a:rPr lang="en-US" smtClean="0"/>
              <a:t>1/2/2019</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4DD76625-8835-4DC3-8FD7-DBB1CAC9EB8B}" type="slidenum">
              <a:rPr lang="en-US" smtClean="0"/>
              <a:t>‹#›</a:t>
            </a:fld>
            <a:endParaRPr lang="en-US"/>
          </a:p>
        </p:txBody>
      </p:sp>
    </p:spTree>
    <p:extLst>
      <p:ext uri="{BB962C8B-B14F-4D97-AF65-F5344CB8AC3E}">
        <p14:creationId xmlns:p14="http://schemas.microsoft.com/office/powerpoint/2010/main" val="834774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12DFF4-1B6A-4BA4-A7C9-430FF571A2D5}" type="datetime1">
              <a:rPr lang="en-US" smtClean="0"/>
              <a:t>1/2/2019</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4DD76625-8835-4DC3-8FD7-DBB1CAC9EB8B}" type="slidenum">
              <a:rPr lang="en-US" smtClean="0"/>
              <a:t>‹#›</a:t>
            </a:fld>
            <a:endParaRPr lang="en-US"/>
          </a:p>
        </p:txBody>
      </p:sp>
    </p:spTree>
    <p:extLst>
      <p:ext uri="{BB962C8B-B14F-4D97-AF65-F5344CB8AC3E}">
        <p14:creationId xmlns:p14="http://schemas.microsoft.com/office/powerpoint/2010/main" val="1583690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AF96B6A-7EC9-42B3-9B30-29BE8C5BD450}" type="datetime1">
              <a:rPr lang="en-US" smtClean="0"/>
              <a:t>1/2/2019</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4DD76625-8835-4DC3-8FD7-DBB1CAC9EB8B}" type="slidenum">
              <a:rPr lang="en-US" smtClean="0"/>
              <a:t>‹#›</a:t>
            </a:fld>
            <a:endParaRPr lang="en-US"/>
          </a:p>
        </p:txBody>
      </p:sp>
    </p:spTree>
    <p:extLst>
      <p:ext uri="{BB962C8B-B14F-4D97-AF65-F5344CB8AC3E}">
        <p14:creationId xmlns:p14="http://schemas.microsoft.com/office/powerpoint/2010/main" val="3178508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D1254A-A6A9-4CF9-BE86-2BE023F74E2A}" type="datetime1">
              <a:rPr lang="en-US" smtClean="0"/>
              <a:t>1/2/2019</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4DD76625-8835-4DC3-8FD7-DBB1CAC9EB8B}" type="slidenum">
              <a:rPr lang="en-US" smtClean="0"/>
              <a:t>‹#›</a:t>
            </a:fld>
            <a:endParaRPr lang="en-US"/>
          </a:p>
        </p:txBody>
      </p:sp>
    </p:spTree>
    <p:extLst>
      <p:ext uri="{BB962C8B-B14F-4D97-AF65-F5344CB8AC3E}">
        <p14:creationId xmlns:p14="http://schemas.microsoft.com/office/powerpoint/2010/main" val="3023594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93A3721-C09A-46B6-AD7B-0CE96B404652}" type="datetime1">
              <a:rPr lang="en-US" smtClean="0"/>
              <a:t>1/2/2019</a:t>
            </a:fld>
            <a:endParaRPr lang="en-US"/>
          </a:p>
        </p:txBody>
      </p:sp>
      <p:sp>
        <p:nvSpPr>
          <p:cNvPr id="8" name="Footer Placeholder 7"/>
          <p:cNvSpPr>
            <a:spLocks noGrp="1"/>
          </p:cNvSpPr>
          <p:nvPr>
            <p:ph type="ftr" sz="quarter" idx="11"/>
          </p:nvPr>
        </p:nvSpPr>
        <p:spPr/>
        <p:txBody>
          <a:bodyPr/>
          <a:lstStyle/>
          <a:p>
            <a:r>
              <a:rPr lang="en-US"/>
              <a:t>© Copyright 2018 Worthy and James Publishing</a:t>
            </a:r>
          </a:p>
        </p:txBody>
      </p:sp>
      <p:sp>
        <p:nvSpPr>
          <p:cNvPr id="9" name="Slide Number Placeholder 8"/>
          <p:cNvSpPr>
            <a:spLocks noGrp="1"/>
          </p:cNvSpPr>
          <p:nvPr>
            <p:ph type="sldNum" sz="quarter" idx="12"/>
          </p:nvPr>
        </p:nvSpPr>
        <p:spPr/>
        <p:txBody>
          <a:bodyPr/>
          <a:lstStyle/>
          <a:p>
            <a:fld id="{4DD76625-8835-4DC3-8FD7-DBB1CAC9EB8B}" type="slidenum">
              <a:rPr lang="en-US" smtClean="0"/>
              <a:t>‹#›</a:t>
            </a:fld>
            <a:endParaRPr lang="en-US"/>
          </a:p>
        </p:txBody>
      </p:sp>
    </p:spTree>
    <p:extLst>
      <p:ext uri="{BB962C8B-B14F-4D97-AF65-F5344CB8AC3E}">
        <p14:creationId xmlns:p14="http://schemas.microsoft.com/office/powerpoint/2010/main" val="226072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B4B06D7-9419-4FAB-8E3D-9A3DAE3E4AA1}" type="datetime1">
              <a:rPr lang="en-US" smtClean="0"/>
              <a:t>1/2/2019</a:t>
            </a:fld>
            <a:endParaRPr lang="en-US"/>
          </a:p>
        </p:txBody>
      </p:sp>
      <p:sp>
        <p:nvSpPr>
          <p:cNvPr id="4" name="Footer Placeholder 3"/>
          <p:cNvSpPr>
            <a:spLocks noGrp="1"/>
          </p:cNvSpPr>
          <p:nvPr>
            <p:ph type="ftr" sz="quarter" idx="11"/>
          </p:nvPr>
        </p:nvSpPr>
        <p:spPr/>
        <p:txBody>
          <a:bodyPr/>
          <a:lstStyle/>
          <a:p>
            <a:r>
              <a:rPr lang="en-US"/>
              <a:t>© Copyright 2018 Worthy and James Publishing</a:t>
            </a:r>
          </a:p>
        </p:txBody>
      </p:sp>
      <p:sp>
        <p:nvSpPr>
          <p:cNvPr id="5" name="Slide Number Placeholder 4"/>
          <p:cNvSpPr>
            <a:spLocks noGrp="1"/>
          </p:cNvSpPr>
          <p:nvPr>
            <p:ph type="sldNum" sz="quarter" idx="12"/>
          </p:nvPr>
        </p:nvSpPr>
        <p:spPr/>
        <p:txBody>
          <a:bodyPr/>
          <a:lstStyle/>
          <a:p>
            <a:fld id="{4DD76625-8835-4DC3-8FD7-DBB1CAC9EB8B}" type="slidenum">
              <a:rPr lang="en-US" smtClean="0"/>
              <a:t>‹#›</a:t>
            </a:fld>
            <a:endParaRPr lang="en-US"/>
          </a:p>
        </p:txBody>
      </p:sp>
    </p:spTree>
    <p:extLst>
      <p:ext uri="{BB962C8B-B14F-4D97-AF65-F5344CB8AC3E}">
        <p14:creationId xmlns:p14="http://schemas.microsoft.com/office/powerpoint/2010/main" val="333932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20D56A-E348-40B0-B93D-9560296DEE5F}" type="datetime1">
              <a:rPr lang="en-US" smtClean="0"/>
              <a:t>1/2/2019</a:t>
            </a:fld>
            <a:endParaRPr lang="en-US"/>
          </a:p>
        </p:txBody>
      </p:sp>
      <p:sp>
        <p:nvSpPr>
          <p:cNvPr id="3" name="Footer Placeholder 2"/>
          <p:cNvSpPr>
            <a:spLocks noGrp="1"/>
          </p:cNvSpPr>
          <p:nvPr>
            <p:ph type="ftr" sz="quarter" idx="11"/>
          </p:nvPr>
        </p:nvSpPr>
        <p:spPr/>
        <p:txBody>
          <a:bodyPr/>
          <a:lstStyle/>
          <a:p>
            <a:r>
              <a:rPr lang="en-US"/>
              <a:t>© Copyright 2018 Worthy and James Publishing</a:t>
            </a:r>
          </a:p>
        </p:txBody>
      </p:sp>
      <p:sp>
        <p:nvSpPr>
          <p:cNvPr id="4" name="Slide Number Placeholder 3"/>
          <p:cNvSpPr>
            <a:spLocks noGrp="1"/>
          </p:cNvSpPr>
          <p:nvPr>
            <p:ph type="sldNum" sz="quarter" idx="12"/>
          </p:nvPr>
        </p:nvSpPr>
        <p:spPr/>
        <p:txBody>
          <a:bodyPr/>
          <a:lstStyle/>
          <a:p>
            <a:fld id="{4DD76625-8835-4DC3-8FD7-DBB1CAC9EB8B}" type="slidenum">
              <a:rPr lang="en-US" smtClean="0"/>
              <a:t>‹#›</a:t>
            </a:fld>
            <a:endParaRPr lang="en-US"/>
          </a:p>
        </p:txBody>
      </p:sp>
    </p:spTree>
    <p:extLst>
      <p:ext uri="{BB962C8B-B14F-4D97-AF65-F5344CB8AC3E}">
        <p14:creationId xmlns:p14="http://schemas.microsoft.com/office/powerpoint/2010/main" val="3134044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2691254-442C-47EB-9DEE-3C86C0EEAF49}" type="datetime1">
              <a:rPr lang="en-US" smtClean="0"/>
              <a:t>1/2/2019</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4DD76625-8835-4DC3-8FD7-DBB1CAC9EB8B}" type="slidenum">
              <a:rPr lang="en-US" smtClean="0"/>
              <a:t>‹#›</a:t>
            </a:fld>
            <a:endParaRPr lang="en-US"/>
          </a:p>
        </p:txBody>
      </p:sp>
    </p:spTree>
    <p:extLst>
      <p:ext uri="{BB962C8B-B14F-4D97-AF65-F5344CB8AC3E}">
        <p14:creationId xmlns:p14="http://schemas.microsoft.com/office/powerpoint/2010/main" val="2950443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E45CCA-1EC6-4646-8496-D652FB4B21F5}" type="datetime1">
              <a:rPr lang="en-US" smtClean="0"/>
              <a:t>1/2/2019</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4DD76625-8835-4DC3-8FD7-DBB1CAC9EB8B}" type="slidenum">
              <a:rPr lang="en-US" smtClean="0"/>
              <a:t>‹#›</a:t>
            </a:fld>
            <a:endParaRPr lang="en-US"/>
          </a:p>
        </p:txBody>
      </p:sp>
    </p:spTree>
    <p:extLst>
      <p:ext uri="{BB962C8B-B14F-4D97-AF65-F5344CB8AC3E}">
        <p14:creationId xmlns:p14="http://schemas.microsoft.com/office/powerpoint/2010/main" val="4087028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960FC7-794D-4B1E-B8AD-8EA56DAC0C0B}" type="datetime1">
              <a:rPr lang="en-US" smtClean="0"/>
              <a:t>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Copyright 2018 Worthy and James Publishing</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76625-8835-4DC3-8FD7-DBB1CAC9EB8B}" type="slidenum">
              <a:rPr lang="en-US" smtClean="0"/>
              <a:t>‹#›</a:t>
            </a:fld>
            <a:endParaRPr lang="en-US"/>
          </a:p>
        </p:txBody>
      </p:sp>
    </p:spTree>
    <p:extLst>
      <p:ext uri="{BB962C8B-B14F-4D97-AF65-F5344CB8AC3E}">
        <p14:creationId xmlns:p14="http://schemas.microsoft.com/office/powerpoint/2010/main" val="2917818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47A53-ACC0-4E8F-9121-BEA30AF085F9}"/>
              </a:ext>
            </a:extLst>
          </p:cNvPr>
          <p:cNvSpPr>
            <a:spLocks noGrp="1"/>
          </p:cNvSpPr>
          <p:nvPr>
            <p:ph type="ctrTitle"/>
          </p:nvPr>
        </p:nvSpPr>
        <p:spPr>
          <a:xfrm>
            <a:off x="5277328" y="640082"/>
            <a:ext cx="6274591" cy="3351602"/>
          </a:xfrm>
        </p:spPr>
        <p:txBody>
          <a:bodyPr>
            <a:normAutofit/>
          </a:body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1 </a:t>
            </a:r>
            <a:br>
              <a:rPr lang="en-US" sz="4700" dirty="0">
                <a:solidFill>
                  <a:schemeClr val="bg1"/>
                </a:solidFill>
              </a:rPr>
            </a:br>
            <a:endParaRPr lang="en-US" sz="4700" dirty="0">
              <a:solidFill>
                <a:schemeClr val="bg1"/>
              </a:solidFill>
            </a:endParaRPr>
          </a:p>
        </p:txBody>
      </p:sp>
      <p:sp>
        <p:nvSpPr>
          <p:cNvPr id="5" name="Footer Placeholder 4">
            <a:extLst>
              <a:ext uri="{FF2B5EF4-FFF2-40B4-BE49-F238E27FC236}">
                <a16:creationId xmlns:a16="http://schemas.microsoft.com/office/drawing/2014/main" id="{A6002148-351F-4AC2-BF7F-BC24060DA456}"/>
              </a:ext>
            </a:extLst>
          </p:cNvPr>
          <p:cNvSpPr>
            <a:spLocks noGrp="1"/>
          </p:cNvSpPr>
          <p:nvPr>
            <p:ph type="ftr" sz="quarter" idx="11"/>
          </p:nvPr>
        </p:nvSpPr>
        <p:spPr>
          <a:xfrm>
            <a:off x="5093108" y="6356350"/>
            <a:ext cx="4114800" cy="365125"/>
          </a:xfrm>
        </p:spPr>
        <p:txBody>
          <a:bodyPr>
            <a:normAutofit/>
          </a:bodyPr>
          <a:lstStyle/>
          <a:p>
            <a:pPr algn="l">
              <a:spcAft>
                <a:spcPts val="600"/>
              </a:spcAft>
            </a:pPr>
            <a:r>
              <a:rPr lang="en-US">
                <a:solidFill>
                  <a:schemeClr val="bg1">
                    <a:lumMod val="85000"/>
                  </a:schemeClr>
                </a:solidFill>
              </a:rPr>
              <a:t>© Copyright 2018 Worthy and James Publishing</a:t>
            </a:r>
          </a:p>
        </p:txBody>
      </p:sp>
      <p:sp>
        <p:nvSpPr>
          <p:cNvPr id="3" name="Rectangle 2"/>
          <p:cNvSpPr/>
          <p:nvPr/>
        </p:nvSpPr>
        <p:spPr>
          <a:xfrm>
            <a:off x="4637246" y="0"/>
            <a:ext cx="7554754"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D4B47A53-ACC0-4E8F-9121-BEA30AF085F9}"/>
              </a:ext>
            </a:extLst>
          </p:cNvPr>
          <p:cNvSpPr txBox="1">
            <a:spLocks/>
          </p:cNvSpPr>
          <p:nvPr/>
        </p:nvSpPr>
        <p:spPr>
          <a:xfrm>
            <a:off x="5429728" y="792482"/>
            <a:ext cx="6274591" cy="33516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2 </a:t>
            </a:r>
            <a:br>
              <a:rPr lang="en-US" sz="4700" dirty="0">
                <a:solidFill>
                  <a:schemeClr val="bg1"/>
                </a:solidFill>
              </a:rPr>
            </a:br>
            <a:endParaRPr lang="en-US" sz="4700" dirty="0">
              <a:solidFill>
                <a:schemeClr val="bg1"/>
              </a:solidFill>
            </a:endParaRPr>
          </a:p>
        </p:txBody>
      </p:sp>
      <p:pic>
        <p:nvPicPr>
          <p:cNvPr id="8" name="Picture 7">
            <a:extLst>
              <a:ext uri="{FF2B5EF4-FFF2-40B4-BE49-F238E27FC236}">
                <a16:creationId xmlns:a16="http://schemas.microsoft.com/office/drawing/2014/main" id="{A7F7E53F-6776-47ED-98DE-15ACDA23F7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5343924" cy="6858000"/>
          </a:xfrm>
          <a:prstGeom prst="rect">
            <a:avLst/>
          </a:prstGeom>
        </p:spPr>
      </p:pic>
    </p:spTree>
    <p:extLst>
      <p:ext uri="{BB962C8B-B14F-4D97-AF65-F5344CB8AC3E}">
        <p14:creationId xmlns:p14="http://schemas.microsoft.com/office/powerpoint/2010/main" val="1626553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116366" y="155392"/>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Sales Discounts,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666430" y="1324776"/>
            <a:ext cx="8280875" cy="646331"/>
          </a:xfrm>
          <a:prstGeom prst="rect">
            <a:avLst/>
          </a:prstGeom>
        </p:spPr>
        <p:txBody>
          <a:bodyPr wrap="square">
            <a:spAutoFit/>
          </a:bodyPr>
          <a:lstStyle/>
          <a:p>
            <a:pPr marL="114300" marR="0">
              <a:spcBef>
                <a:spcPts val="0"/>
              </a:spcBef>
              <a:spcAft>
                <a:spcPts val="0"/>
              </a:spcAft>
            </a:pPr>
            <a:r>
              <a:rPr lang="en-US" b="1" dirty="0">
                <a:latin typeface="Times" panose="02020603050405020304" pitchFamily="18" charset="0"/>
                <a:ea typeface="MS Mincho"/>
                <a:cs typeface="Times New Roman" panose="02020603050405020304" pitchFamily="18" charset="0"/>
              </a:rPr>
              <a:t>Example #1</a:t>
            </a:r>
            <a:r>
              <a:rPr lang="en-US" dirty="0">
                <a:latin typeface="Times" panose="02020603050405020304" pitchFamily="18" charset="0"/>
                <a:ea typeface="MS Mincho"/>
                <a:cs typeface="Times New Roman" panose="02020603050405020304" pitchFamily="18" charset="0"/>
              </a:rPr>
              <a:t>: </a:t>
            </a:r>
            <a:r>
              <a:rPr lang="en-US" b="1" dirty="0">
                <a:latin typeface="Times" panose="02020603050405020304" pitchFamily="18" charset="0"/>
                <a:ea typeface="MS Mincho"/>
                <a:cs typeface="Times New Roman" panose="02020603050405020304" pitchFamily="18" charset="0"/>
              </a:rPr>
              <a:t>Full payment in discount period</a:t>
            </a: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b="1" dirty="0">
                <a:latin typeface="Times" panose="02020603050405020304" pitchFamily="18" charset="0"/>
                <a:ea typeface="MS Mincho"/>
                <a:cs typeface="Times New Roman" panose="02020603050405020304" pitchFamily="18" charset="0"/>
              </a:rPr>
              <a:t>• </a:t>
            </a:r>
            <a:r>
              <a:rPr lang="en-US" dirty="0">
                <a:latin typeface="Times" panose="02020603050405020304" pitchFamily="18" charset="0"/>
                <a:ea typeface="MS Mincho"/>
                <a:cs typeface="Times New Roman" panose="02020603050405020304" pitchFamily="18" charset="0"/>
              </a:rPr>
              <a:t>On February 19, Revel Company sold $900 of merchandise, terms  2/10, n/30.   </a:t>
            </a:r>
            <a:endParaRPr lang="en-US" sz="14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302402796"/>
              </p:ext>
            </p:extLst>
          </p:nvPr>
        </p:nvGraphicFramePr>
        <p:xfrm>
          <a:off x="3976215" y="2489534"/>
          <a:ext cx="3931920" cy="433578"/>
        </p:xfrm>
        <a:graphic>
          <a:graphicData uri="http://schemas.openxmlformats.org/drawingml/2006/table">
            <a:tbl>
              <a:tblPr firstRow="1" firstCol="1" bandRow="1">
                <a:tableStyleId>{5940675A-B579-460E-94D1-54222C63F5DA}</a:tableStyleId>
              </a:tblPr>
              <a:tblGrid>
                <a:gridCol w="537210">
                  <a:extLst>
                    <a:ext uri="{9D8B030D-6E8A-4147-A177-3AD203B41FA5}">
                      <a16:colId xmlns:a16="http://schemas.microsoft.com/office/drawing/2014/main" val="2964215333"/>
                    </a:ext>
                  </a:extLst>
                </a:gridCol>
                <a:gridCol w="2034540">
                  <a:extLst>
                    <a:ext uri="{9D8B030D-6E8A-4147-A177-3AD203B41FA5}">
                      <a16:colId xmlns:a16="http://schemas.microsoft.com/office/drawing/2014/main" val="3347095014"/>
                    </a:ext>
                  </a:extLst>
                </a:gridCol>
                <a:gridCol w="674370">
                  <a:extLst>
                    <a:ext uri="{9D8B030D-6E8A-4147-A177-3AD203B41FA5}">
                      <a16:colId xmlns:a16="http://schemas.microsoft.com/office/drawing/2014/main" val="3245008135"/>
                    </a:ext>
                  </a:extLst>
                </a:gridCol>
                <a:gridCol w="685800">
                  <a:extLst>
                    <a:ext uri="{9D8B030D-6E8A-4147-A177-3AD203B41FA5}">
                      <a16:colId xmlns:a16="http://schemas.microsoft.com/office/drawing/2014/main" val="2721822305"/>
                    </a:ext>
                  </a:extLst>
                </a:gridCol>
              </a:tblGrid>
              <a:tr h="0">
                <a:tc>
                  <a:txBody>
                    <a:bodyPr/>
                    <a:lstStyle/>
                    <a:p>
                      <a:pPr marL="0" marR="0">
                        <a:lnSpc>
                          <a:spcPct val="107000"/>
                        </a:lnSpc>
                        <a:spcBef>
                          <a:spcPts val="0"/>
                        </a:spcBef>
                        <a:spcAft>
                          <a:spcPts val="0"/>
                        </a:spcAft>
                      </a:pPr>
                      <a:r>
                        <a:rPr lang="en-US" sz="1400">
                          <a:effectLst/>
                        </a:rPr>
                        <a:t>2/19</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Accounts Receivable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900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837569570"/>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Sales</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900</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923458475"/>
                  </a:ext>
                </a:extLst>
              </a:tr>
            </a:tbl>
          </a:graphicData>
        </a:graphic>
      </p:graphicFrame>
      <p:sp>
        <p:nvSpPr>
          <p:cNvPr id="6" name="Rectangle 5"/>
          <p:cNvSpPr/>
          <p:nvPr/>
        </p:nvSpPr>
        <p:spPr>
          <a:xfrm>
            <a:off x="1666430" y="3105834"/>
            <a:ext cx="6340979" cy="646331"/>
          </a:xfrm>
          <a:prstGeom prst="rect">
            <a:avLst/>
          </a:prstGeom>
        </p:spPr>
        <p:txBody>
          <a:bodyPr wrap="square">
            <a:spAutoFit/>
          </a:bodyPr>
          <a:lstStyle/>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On February 28, the customer pays in full.</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946787526"/>
              </p:ext>
            </p:extLst>
          </p:nvPr>
        </p:nvGraphicFramePr>
        <p:xfrm>
          <a:off x="3976216" y="3707733"/>
          <a:ext cx="3931920" cy="684849"/>
        </p:xfrm>
        <a:graphic>
          <a:graphicData uri="http://schemas.openxmlformats.org/drawingml/2006/table">
            <a:tbl>
              <a:tblPr firstRow="1" firstCol="1" bandRow="1">
                <a:tableStyleId>{5940675A-B579-460E-94D1-54222C63F5DA}</a:tableStyleId>
              </a:tblPr>
              <a:tblGrid>
                <a:gridCol w="537210">
                  <a:extLst>
                    <a:ext uri="{9D8B030D-6E8A-4147-A177-3AD203B41FA5}">
                      <a16:colId xmlns:a16="http://schemas.microsoft.com/office/drawing/2014/main" val="2226277850"/>
                    </a:ext>
                  </a:extLst>
                </a:gridCol>
                <a:gridCol w="2034540">
                  <a:extLst>
                    <a:ext uri="{9D8B030D-6E8A-4147-A177-3AD203B41FA5}">
                      <a16:colId xmlns:a16="http://schemas.microsoft.com/office/drawing/2014/main" val="1482879270"/>
                    </a:ext>
                  </a:extLst>
                </a:gridCol>
                <a:gridCol w="674370">
                  <a:extLst>
                    <a:ext uri="{9D8B030D-6E8A-4147-A177-3AD203B41FA5}">
                      <a16:colId xmlns:a16="http://schemas.microsoft.com/office/drawing/2014/main" val="2297094654"/>
                    </a:ext>
                  </a:extLst>
                </a:gridCol>
                <a:gridCol w="685800">
                  <a:extLst>
                    <a:ext uri="{9D8B030D-6E8A-4147-A177-3AD203B41FA5}">
                      <a16:colId xmlns:a16="http://schemas.microsoft.com/office/drawing/2014/main" val="725332104"/>
                    </a:ext>
                  </a:extLst>
                </a:gridCol>
              </a:tblGrid>
              <a:tr h="0">
                <a:tc>
                  <a:txBody>
                    <a:bodyPr/>
                    <a:lstStyle/>
                    <a:p>
                      <a:pPr marL="0" marR="0">
                        <a:lnSpc>
                          <a:spcPct val="107000"/>
                        </a:lnSpc>
                        <a:spcBef>
                          <a:spcPts val="0"/>
                        </a:spcBef>
                        <a:spcAft>
                          <a:spcPts val="0"/>
                        </a:spcAft>
                      </a:pPr>
                      <a:r>
                        <a:rPr lang="en-US" sz="1400">
                          <a:effectLst/>
                        </a:rPr>
                        <a:t>2/28</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Cash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882</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051250672"/>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Sales Discounts</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18</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30811624"/>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Accounts Receivable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900</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332568902"/>
                  </a:ext>
                </a:extLst>
              </a:tr>
            </a:tbl>
          </a:graphicData>
        </a:graphic>
      </p:graphicFrame>
      <p:sp>
        <p:nvSpPr>
          <p:cNvPr id="8" name="Rectangle 7"/>
          <p:cNvSpPr/>
          <p:nvPr/>
        </p:nvSpPr>
        <p:spPr>
          <a:xfrm>
            <a:off x="1760434" y="4671315"/>
            <a:ext cx="6964822" cy="646331"/>
          </a:xfrm>
          <a:prstGeom prst="rect">
            <a:avLst/>
          </a:prstGeom>
        </p:spPr>
        <p:txBody>
          <a:bodyPr wrap="square">
            <a:spAutoFit/>
          </a:bodyPr>
          <a:lstStyle/>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Calculation: $900 X .02 = $18 discount  OR</a:t>
            </a:r>
            <a:endParaRPr lang="en-US" sz="1400" dirty="0">
              <a:effectLst/>
              <a:latin typeface="Times" panose="02020603050405020304" pitchFamily="18" charset="0"/>
              <a:ea typeface="MS Mincho"/>
              <a:cs typeface="Times New Roman" panose="02020603050405020304" pitchFamily="18" charset="0"/>
            </a:endParaRPr>
          </a:p>
          <a:p>
            <a:pPr marL="914400" marR="0">
              <a:spcBef>
                <a:spcPts val="0"/>
              </a:spcBef>
              <a:spcAft>
                <a:spcPts val="0"/>
              </a:spcAft>
            </a:pPr>
            <a:r>
              <a:rPr lang="en-US" dirty="0">
                <a:latin typeface="Times" panose="02020603050405020304" pitchFamily="18" charset="0"/>
                <a:ea typeface="MS Mincho"/>
                <a:cs typeface="Times New Roman" panose="02020603050405020304" pitchFamily="18" charset="0"/>
              </a:rPr>
              <a:t>    </a:t>
            </a:r>
            <a:r>
              <a:rPr lang="en-US" sz="1000" dirty="0">
                <a:effectLst/>
                <a:latin typeface="Times" panose="02020603050405020304" pitchFamily="18" charset="0"/>
                <a:ea typeface="MS Mincho"/>
                <a:cs typeface="Times New Roman" panose="02020603050405020304" pitchFamily="18" charset="0"/>
              </a:rPr>
              <a:t> </a:t>
            </a:r>
            <a:r>
              <a:rPr lang="en-US" dirty="0">
                <a:latin typeface="Times" panose="02020603050405020304" pitchFamily="18" charset="0"/>
                <a:ea typeface="MS Mincho"/>
                <a:cs typeface="Times New Roman" panose="02020603050405020304" pitchFamily="18" charset="0"/>
              </a:rPr>
              <a:t>   $900 X .98 = $882 cash received  </a:t>
            </a: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2672506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048000" y="256174"/>
            <a:ext cx="6096000" cy="1269578"/>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Sales Discounts,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401368" y="1525752"/>
            <a:ext cx="8186871" cy="1200329"/>
          </a:xfrm>
          <a:prstGeom prst="rect">
            <a:avLst/>
          </a:prstGeom>
        </p:spPr>
        <p:txBody>
          <a:bodyPr wrap="square">
            <a:spAutoFit/>
          </a:bodyPr>
          <a:lstStyle/>
          <a:p>
            <a:pPr marL="114300" marR="0">
              <a:spcBef>
                <a:spcPts val="0"/>
              </a:spcBef>
              <a:spcAft>
                <a:spcPts val="0"/>
              </a:spcAft>
            </a:pPr>
            <a:r>
              <a:rPr lang="en-US" b="1" dirty="0">
                <a:latin typeface="Times" panose="02020603050405020304" pitchFamily="18" charset="0"/>
                <a:ea typeface="MS Mincho"/>
                <a:cs typeface="Times New Roman" panose="02020603050405020304" pitchFamily="18" charset="0"/>
              </a:rPr>
              <a:t>Example #2</a:t>
            </a:r>
            <a:r>
              <a:rPr lang="en-US" dirty="0">
                <a:latin typeface="Times" panose="02020603050405020304" pitchFamily="18" charset="0"/>
                <a:ea typeface="MS Mincho"/>
                <a:cs typeface="Times New Roman" panose="02020603050405020304" pitchFamily="18" charset="0"/>
              </a:rPr>
              <a:t>: </a:t>
            </a:r>
            <a:r>
              <a:rPr lang="en-US" b="1" dirty="0">
                <a:latin typeface="Times" panose="02020603050405020304" pitchFamily="18" charset="0"/>
                <a:ea typeface="MS Mincho"/>
                <a:cs typeface="Times New Roman" panose="02020603050405020304" pitchFamily="18" charset="0"/>
              </a:rPr>
              <a:t>No payment in discount period</a:t>
            </a: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b="1" dirty="0">
                <a:latin typeface="Times" panose="02020603050405020304" pitchFamily="18" charset="0"/>
                <a:ea typeface="MS Mincho"/>
                <a:cs typeface="Times New Roman" panose="02020603050405020304" pitchFamily="18" charset="0"/>
              </a:rPr>
              <a:t>• </a:t>
            </a:r>
            <a:r>
              <a:rPr lang="en-US" dirty="0">
                <a:latin typeface="Times" panose="02020603050405020304" pitchFamily="18" charset="0"/>
                <a:ea typeface="MS Mincho"/>
                <a:cs typeface="Times New Roman" panose="02020603050405020304" pitchFamily="18" charset="0"/>
              </a:rPr>
              <a:t>On February 19, Revel Company sold $900 of merchandise, terms</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2/10, n/30.   </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094566884"/>
              </p:ext>
            </p:extLst>
          </p:nvPr>
        </p:nvGraphicFramePr>
        <p:xfrm>
          <a:off x="4038600" y="2705778"/>
          <a:ext cx="3931920" cy="433578"/>
        </p:xfrm>
        <a:graphic>
          <a:graphicData uri="http://schemas.openxmlformats.org/drawingml/2006/table">
            <a:tbl>
              <a:tblPr firstRow="1" firstCol="1" bandRow="1">
                <a:tableStyleId>{5940675A-B579-460E-94D1-54222C63F5DA}</a:tableStyleId>
              </a:tblPr>
              <a:tblGrid>
                <a:gridCol w="537210">
                  <a:extLst>
                    <a:ext uri="{9D8B030D-6E8A-4147-A177-3AD203B41FA5}">
                      <a16:colId xmlns:a16="http://schemas.microsoft.com/office/drawing/2014/main" val="910861092"/>
                    </a:ext>
                  </a:extLst>
                </a:gridCol>
                <a:gridCol w="2034540">
                  <a:extLst>
                    <a:ext uri="{9D8B030D-6E8A-4147-A177-3AD203B41FA5}">
                      <a16:colId xmlns:a16="http://schemas.microsoft.com/office/drawing/2014/main" val="3428517317"/>
                    </a:ext>
                  </a:extLst>
                </a:gridCol>
                <a:gridCol w="674370">
                  <a:extLst>
                    <a:ext uri="{9D8B030D-6E8A-4147-A177-3AD203B41FA5}">
                      <a16:colId xmlns:a16="http://schemas.microsoft.com/office/drawing/2014/main" val="749664841"/>
                    </a:ext>
                  </a:extLst>
                </a:gridCol>
                <a:gridCol w="685800">
                  <a:extLst>
                    <a:ext uri="{9D8B030D-6E8A-4147-A177-3AD203B41FA5}">
                      <a16:colId xmlns:a16="http://schemas.microsoft.com/office/drawing/2014/main" val="2761588431"/>
                    </a:ext>
                  </a:extLst>
                </a:gridCol>
              </a:tblGrid>
              <a:tr h="0">
                <a:tc>
                  <a:txBody>
                    <a:bodyPr/>
                    <a:lstStyle/>
                    <a:p>
                      <a:pPr marL="0" marR="0">
                        <a:lnSpc>
                          <a:spcPct val="107000"/>
                        </a:lnSpc>
                        <a:spcBef>
                          <a:spcPts val="0"/>
                        </a:spcBef>
                        <a:spcAft>
                          <a:spcPts val="0"/>
                        </a:spcAft>
                      </a:pPr>
                      <a:r>
                        <a:rPr lang="en-US" sz="1400">
                          <a:effectLst/>
                        </a:rPr>
                        <a:t>2/19</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Accounts Receivable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900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626578904"/>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dirty="0">
                          <a:effectLst/>
                        </a:rPr>
                        <a:t>       Sales</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900</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247057080"/>
                  </a:ext>
                </a:extLst>
              </a:tr>
            </a:tbl>
          </a:graphicData>
        </a:graphic>
      </p:graphicFrame>
      <p:sp>
        <p:nvSpPr>
          <p:cNvPr id="6" name="Rectangle 5"/>
          <p:cNvSpPr/>
          <p:nvPr/>
        </p:nvSpPr>
        <p:spPr>
          <a:xfrm>
            <a:off x="2492523" y="3552632"/>
            <a:ext cx="6096000" cy="646331"/>
          </a:xfrm>
          <a:prstGeom prst="rect">
            <a:avLst/>
          </a:prstGeom>
        </p:spPr>
        <p:txBody>
          <a:bodyPr>
            <a:spAutoFit/>
          </a:bodyPr>
          <a:lstStyle/>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On March 17, the customer pays in full.</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582850433"/>
              </p:ext>
            </p:extLst>
          </p:nvPr>
        </p:nvGraphicFramePr>
        <p:xfrm>
          <a:off x="4130040" y="4240509"/>
          <a:ext cx="3931920" cy="433578"/>
        </p:xfrm>
        <a:graphic>
          <a:graphicData uri="http://schemas.openxmlformats.org/drawingml/2006/table">
            <a:tbl>
              <a:tblPr firstRow="1" firstCol="1" bandRow="1">
                <a:tableStyleId>{5940675A-B579-460E-94D1-54222C63F5DA}</a:tableStyleId>
              </a:tblPr>
              <a:tblGrid>
                <a:gridCol w="537210">
                  <a:extLst>
                    <a:ext uri="{9D8B030D-6E8A-4147-A177-3AD203B41FA5}">
                      <a16:colId xmlns:a16="http://schemas.microsoft.com/office/drawing/2014/main" val="4115302614"/>
                    </a:ext>
                  </a:extLst>
                </a:gridCol>
                <a:gridCol w="2034540">
                  <a:extLst>
                    <a:ext uri="{9D8B030D-6E8A-4147-A177-3AD203B41FA5}">
                      <a16:colId xmlns:a16="http://schemas.microsoft.com/office/drawing/2014/main" val="1785147648"/>
                    </a:ext>
                  </a:extLst>
                </a:gridCol>
                <a:gridCol w="674370">
                  <a:extLst>
                    <a:ext uri="{9D8B030D-6E8A-4147-A177-3AD203B41FA5}">
                      <a16:colId xmlns:a16="http://schemas.microsoft.com/office/drawing/2014/main" val="485983727"/>
                    </a:ext>
                  </a:extLst>
                </a:gridCol>
                <a:gridCol w="685800">
                  <a:extLst>
                    <a:ext uri="{9D8B030D-6E8A-4147-A177-3AD203B41FA5}">
                      <a16:colId xmlns:a16="http://schemas.microsoft.com/office/drawing/2014/main" val="2817960061"/>
                    </a:ext>
                  </a:extLst>
                </a:gridCol>
              </a:tblGrid>
              <a:tr h="0">
                <a:tc>
                  <a:txBody>
                    <a:bodyPr/>
                    <a:lstStyle/>
                    <a:p>
                      <a:pPr marL="0" marR="0">
                        <a:lnSpc>
                          <a:spcPct val="107000"/>
                        </a:lnSpc>
                        <a:spcBef>
                          <a:spcPts val="0"/>
                        </a:spcBef>
                        <a:spcAft>
                          <a:spcPts val="0"/>
                        </a:spcAft>
                      </a:pPr>
                      <a:r>
                        <a:rPr lang="en-US" sz="1400">
                          <a:effectLst/>
                        </a:rPr>
                        <a:t>3/17</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Cash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900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715270354"/>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Accounts Receivable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900</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122485868"/>
                  </a:ext>
                </a:extLst>
              </a:tr>
            </a:tbl>
          </a:graphicData>
        </a:graphic>
      </p:graphicFrame>
      <p:sp>
        <p:nvSpPr>
          <p:cNvPr id="8" name="Rectangle 7"/>
          <p:cNvSpPr/>
          <p:nvPr/>
        </p:nvSpPr>
        <p:spPr>
          <a:xfrm>
            <a:off x="2492523" y="4961220"/>
            <a:ext cx="6862273" cy="369332"/>
          </a:xfrm>
          <a:prstGeom prst="rect">
            <a:avLst/>
          </a:prstGeom>
        </p:spPr>
        <p:txBody>
          <a:bodyPr wrap="square">
            <a:spAutoFit/>
          </a:bodyPr>
          <a:lstStyle/>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Calculation: No calculation.  The customer missed the discount.</a:t>
            </a: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4106064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411622" y="89158"/>
            <a:ext cx="10519872" cy="523220"/>
          </a:xfrm>
          <a:prstGeom prst="rect">
            <a:avLst/>
          </a:prstGeom>
        </p:spPr>
        <p:txBody>
          <a:bodyPr wrap="squar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Periodic Inventory Method Sales Discounts,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635095" y="859166"/>
            <a:ext cx="8921809" cy="646331"/>
          </a:xfrm>
          <a:prstGeom prst="rect">
            <a:avLst/>
          </a:prstGeom>
        </p:spPr>
        <p:txBody>
          <a:bodyPr wrap="square">
            <a:spAutoFit/>
          </a:bodyPr>
          <a:lstStyle/>
          <a:p>
            <a:pPr marL="114300" marR="0">
              <a:spcBef>
                <a:spcPts val="0"/>
              </a:spcBef>
              <a:spcAft>
                <a:spcPts val="0"/>
              </a:spcAft>
            </a:pPr>
            <a:r>
              <a:rPr lang="en-US" b="1" dirty="0">
                <a:latin typeface="Times" panose="02020603050405020304" pitchFamily="18" charset="0"/>
                <a:ea typeface="MS Mincho"/>
                <a:cs typeface="Times New Roman" panose="02020603050405020304" pitchFamily="18" charset="0"/>
              </a:rPr>
              <a:t>Example #3</a:t>
            </a:r>
            <a:r>
              <a:rPr lang="en-US" dirty="0">
                <a:latin typeface="Times" panose="02020603050405020304" pitchFamily="18" charset="0"/>
                <a:ea typeface="MS Mincho"/>
                <a:cs typeface="Times New Roman" panose="02020603050405020304" pitchFamily="18" charset="0"/>
              </a:rPr>
              <a:t>: </a:t>
            </a:r>
            <a:r>
              <a:rPr lang="en-US" b="1" dirty="0">
                <a:latin typeface="Times" panose="02020603050405020304" pitchFamily="18" charset="0"/>
                <a:ea typeface="MS Mincho"/>
                <a:cs typeface="Times New Roman" panose="02020603050405020304" pitchFamily="18" charset="0"/>
              </a:rPr>
              <a:t>Partial payment in discount period</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b="1" dirty="0">
                <a:latin typeface="Times" panose="02020603050405020304" pitchFamily="18" charset="0"/>
                <a:ea typeface="MS Mincho"/>
                <a:cs typeface="Times New Roman" panose="02020603050405020304" pitchFamily="18" charset="0"/>
              </a:rPr>
              <a:t>• </a:t>
            </a:r>
            <a:r>
              <a:rPr lang="en-US" dirty="0">
                <a:latin typeface="Times" panose="02020603050405020304" pitchFamily="18" charset="0"/>
                <a:ea typeface="MS Mincho"/>
                <a:cs typeface="Times New Roman" panose="02020603050405020304" pitchFamily="18" charset="0"/>
              </a:rPr>
              <a:t>On February 19, Revel Company sold $900 of merchandise, terms  2/10, n/30.   </a:t>
            </a:r>
            <a:endParaRPr lang="en-US" sz="14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67336610"/>
              </p:ext>
            </p:extLst>
          </p:nvPr>
        </p:nvGraphicFramePr>
        <p:xfrm>
          <a:off x="4038600" y="1674152"/>
          <a:ext cx="3931920" cy="433578"/>
        </p:xfrm>
        <a:graphic>
          <a:graphicData uri="http://schemas.openxmlformats.org/drawingml/2006/table">
            <a:tbl>
              <a:tblPr firstRow="1" firstCol="1" bandRow="1">
                <a:tableStyleId>{5940675A-B579-460E-94D1-54222C63F5DA}</a:tableStyleId>
              </a:tblPr>
              <a:tblGrid>
                <a:gridCol w="537210">
                  <a:extLst>
                    <a:ext uri="{9D8B030D-6E8A-4147-A177-3AD203B41FA5}">
                      <a16:colId xmlns:a16="http://schemas.microsoft.com/office/drawing/2014/main" val="325636891"/>
                    </a:ext>
                  </a:extLst>
                </a:gridCol>
                <a:gridCol w="2034540">
                  <a:extLst>
                    <a:ext uri="{9D8B030D-6E8A-4147-A177-3AD203B41FA5}">
                      <a16:colId xmlns:a16="http://schemas.microsoft.com/office/drawing/2014/main" val="3097231321"/>
                    </a:ext>
                  </a:extLst>
                </a:gridCol>
                <a:gridCol w="674370">
                  <a:extLst>
                    <a:ext uri="{9D8B030D-6E8A-4147-A177-3AD203B41FA5}">
                      <a16:colId xmlns:a16="http://schemas.microsoft.com/office/drawing/2014/main" val="1635055256"/>
                    </a:ext>
                  </a:extLst>
                </a:gridCol>
                <a:gridCol w="685800">
                  <a:extLst>
                    <a:ext uri="{9D8B030D-6E8A-4147-A177-3AD203B41FA5}">
                      <a16:colId xmlns:a16="http://schemas.microsoft.com/office/drawing/2014/main" val="4277668383"/>
                    </a:ext>
                  </a:extLst>
                </a:gridCol>
              </a:tblGrid>
              <a:tr h="0">
                <a:tc>
                  <a:txBody>
                    <a:bodyPr/>
                    <a:lstStyle/>
                    <a:p>
                      <a:pPr marL="0" marR="0">
                        <a:lnSpc>
                          <a:spcPct val="107000"/>
                        </a:lnSpc>
                        <a:spcBef>
                          <a:spcPts val="0"/>
                        </a:spcBef>
                        <a:spcAft>
                          <a:spcPts val="0"/>
                        </a:spcAft>
                      </a:pPr>
                      <a:r>
                        <a:rPr lang="en-US" sz="1400">
                          <a:effectLst/>
                        </a:rPr>
                        <a:t>2/19</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dirty="0">
                          <a:effectLst/>
                        </a:rPr>
                        <a:t>Accounts Receivable </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900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816226915"/>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Sales</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900</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825190422"/>
                  </a:ext>
                </a:extLst>
              </a:tr>
            </a:tbl>
          </a:graphicData>
        </a:graphic>
      </p:graphicFrame>
      <p:sp>
        <p:nvSpPr>
          <p:cNvPr id="6" name="Rectangle 5"/>
          <p:cNvSpPr/>
          <p:nvPr/>
        </p:nvSpPr>
        <p:spPr>
          <a:xfrm>
            <a:off x="1635095" y="2202781"/>
            <a:ext cx="6096000" cy="646331"/>
          </a:xfrm>
          <a:prstGeom prst="rect">
            <a:avLst/>
          </a:prstGeom>
        </p:spPr>
        <p:txBody>
          <a:bodyPr>
            <a:spAutoFit/>
          </a:bodyPr>
          <a:lstStyle/>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On February 28, the customer made a $735 cash payment.</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On March 17, the customer paid the balance due.</a:t>
            </a:r>
            <a:endParaRPr lang="en-US" sz="1400" dirty="0">
              <a:effectLst/>
              <a:latin typeface="Times" panose="02020603050405020304" pitchFamily="18" charset="0"/>
              <a:ea typeface="MS Mincho"/>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354905296"/>
              </p:ext>
            </p:extLst>
          </p:nvPr>
        </p:nvGraphicFramePr>
        <p:xfrm>
          <a:off x="4038600" y="2952240"/>
          <a:ext cx="3931920" cy="650367"/>
        </p:xfrm>
        <a:graphic>
          <a:graphicData uri="http://schemas.openxmlformats.org/drawingml/2006/table">
            <a:tbl>
              <a:tblPr firstRow="1" firstCol="1" bandRow="1">
                <a:tableStyleId>{5940675A-B579-460E-94D1-54222C63F5DA}</a:tableStyleId>
              </a:tblPr>
              <a:tblGrid>
                <a:gridCol w="537210">
                  <a:extLst>
                    <a:ext uri="{9D8B030D-6E8A-4147-A177-3AD203B41FA5}">
                      <a16:colId xmlns:a16="http://schemas.microsoft.com/office/drawing/2014/main" val="1969353885"/>
                    </a:ext>
                  </a:extLst>
                </a:gridCol>
                <a:gridCol w="2034540">
                  <a:extLst>
                    <a:ext uri="{9D8B030D-6E8A-4147-A177-3AD203B41FA5}">
                      <a16:colId xmlns:a16="http://schemas.microsoft.com/office/drawing/2014/main" val="728653465"/>
                    </a:ext>
                  </a:extLst>
                </a:gridCol>
                <a:gridCol w="674370">
                  <a:extLst>
                    <a:ext uri="{9D8B030D-6E8A-4147-A177-3AD203B41FA5}">
                      <a16:colId xmlns:a16="http://schemas.microsoft.com/office/drawing/2014/main" val="2530555138"/>
                    </a:ext>
                  </a:extLst>
                </a:gridCol>
                <a:gridCol w="685800">
                  <a:extLst>
                    <a:ext uri="{9D8B030D-6E8A-4147-A177-3AD203B41FA5}">
                      <a16:colId xmlns:a16="http://schemas.microsoft.com/office/drawing/2014/main" val="3936507283"/>
                    </a:ext>
                  </a:extLst>
                </a:gridCol>
              </a:tblGrid>
              <a:tr h="0">
                <a:tc>
                  <a:txBody>
                    <a:bodyPr/>
                    <a:lstStyle/>
                    <a:p>
                      <a:pPr marL="0" marR="0">
                        <a:lnSpc>
                          <a:spcPct val="107000"/>
                        </a:lnSpc>
                        <a:spcBef>
                          <a:spcPts val="0"/>
                        </a:spcBef>
                        <a:spcAft>
                          <a:spcPts val="0"/>
                        </a:spcAft>
                      </a:pPr>
                      <a:r>
                        <a:rPr lang="en-US" sz="1400">
                          <a:effectLst/>
                        </a:rPr>
                        <a:t>2/28</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dirty="0">
                          <a:effectLst/>
                        </a:rPr>
                        <a:t>Cash </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735</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695695448"/>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Sales Discounts</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15</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270899589"/>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dirty="0">
                          <a:effectLst/>
                        </a:rPr>
                        <a:t>     Accounts Receivable </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750</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14409121"/>
                  </a:ext>
                </a:extLst>
              </a:tr>
            </a:tbl>
          </a:graphicData>
        </a:graphic>
      </p:graphicFrame>
      <p:sp>
        <p:nvSpPr>
          <p:cNvPr id="8" name="Rectangle 7"/>
          <p:cNvSpPr/>
          <p:nvPr/>
        </p:nvSpPr>
        <p:spPr>
          <a:xfrm>
            <a:off x="1635095" y="3779149"/>
            <a:ext cx="9340553" cy="1200329"/>
          </a:xfrm>
          <a:prstGeom prst="rect">
            <a:avLst/>
          </a:prstGeom>
        </p:spPr>
        <p:txBody>
          <a:bodyPr wrap="square">
            <a:spAutoFit/>
          </a:bodyPr>
          <a:lstStyle/>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Calculation: Generally any payment within a discount period is net of the discount.  Therefore,  </a:t>
            </a:r>
          </a:p>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$735 is after the 2% discount is applied, so it is 98% of some portion of the receivable.   $735/.98 </a:t>
            </a:r>
          </a:p>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 $750 credit to Accounts Receivable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93533062"/>
              </p:ext>
            </p:extLst>
          </p:nvPr>
        </p:nvGraphicFramePr>
        <p:xfrm>
          <a:off x="4038600" y="4905975"/>
          <a:ext cx="3931920" cy="433578"/>
        </p:xfrm>
        <a:graphic>
          <a:graphicData uri="http://schemas.openxmlformats.org/drawingml/2006/table">
            <a:tbl>
              <a:tblPr firstRow="1" firstCol="1" bandRow="1">
                <a:tableStyleId>{5940675A-B579-460E-94D1-54222C63F5DA}</a:tableStyleId>
              </a:tblPr>
              <a:tblGrid>
                <a:gridCol w="537210">
                  <a:extLst>
                    <a:ext uri="{9D8B030D-6E8A-4147-A177-3AD203B41FA5}">
                      <a16:colId xmlns:a16="http://schemas.microsoft.com/office/drawing/2014/main" val="973698696"/>
                    </a:ext>
                  </a:extLst>
                </a:gridCol>
                <a:gridCol w="2034540">
                  <a:extLst>
                    <a:ext uri="{9D8B030D-6E8A-4147-A177-3AD203B41FA5}">
                      <a16:colId xmlns:a16="http://schemas.microsoft.com/office/drawing/2014/main" val="1092396947"/>
                    </a:ext>
                  </a:extLst>
                </a:gridCol>
                <a:gridCol w="674370">
                  <a:extLst>
                    <a:ext uri="{9D8B030D-6E8A-4147-A177-3AD203B41FA5}">
                      <a16:colId xmlns:a16="http://schemas.microsoft.com/office/drawing/2014/main" val="2744337356"/>
                    </a:ext>
                  </a:extLst>
                </a:gridCol>
                <a:gridCol w="685800">
                  <a:extLst>
                    <a:ext uri="{9D8B030D-6E8A-4147-A177-3AD203B41FA5}">
                      <a16:colId xmlns:a16="http://schemas.microsoft.com/office/drawing/2014/main" val="2913568559"/>
                    </a:ext>
                  </a:extLst>
                </a:gridCol>
              </a:tblGrid>
              <a:tr h="0">
                <a:tc>
                  <a:txBody>
                    <a:bodyPr/>
                    <a:lstStyle/>
                    <a:p>
                      <a:pPr marL="0" marR="0">
                        <a:lnSpc>
                          <a:spcPct val="107000"/>
                        </a:lnSpc>
                        <a:spcBef>
                          <a:spcPts val="0"/>
                        </a:spcBef>
                        <a:spcAft>
                          <a:spcPts val="0"/>
                        </a:spcAft>
                      </a:pPr>
                      <a:r>
                        <a:rPr lang="en-US" sz="1400">
                          <a:effectLst/>
                        </a:rPr>
                        <a:t>3/17</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Cash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150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070409217"/>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Accounts Receivable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150</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033642330"/>
                  </a:ext>
                </a:extLst>
              </a:tr>
            </a:tbl>
          </a:graphicData>
        </a:graphic>
      </p:graphicFrame>
      <p:sp>
        <p:nvSpPr>
          <p:cNvPr id="10" name="Rectangle 9"/>
          <p:cNvSpPr/>
          <p:nvPr/>
        </p:nvSpPr>
        <p:spPr>
          <a:xfrm>
            <a:off x="1635095" y="5615582"/>
            <a:ext cx="6096000" cy="923330"/>
          </a:xfrm>
          <a:prstGeom prst="rect">
            <a:avLst/>
          </a:prstGeom>
        </p:spPr>
        <p:txBody>
          <a:bodyPr>
            <a:spAutoFit/>
          </a:bodyPr>
          <a:lstStyle/>
          <a:p>
            <a:pPr marL="285750" marR="0">
              <a:spcBef>
                <a:spcPts val="0"/>
              </a:spcBef>
              <a:spcAft>
                <a:spcPts val="0"/>
              </a:spcAft>
            </a:pPr>
            <a:r>
              <a:rPr lang="en-US" dirty="0">
                <a:latin typeface="Times" panose="02020603050405020304" pitchFamily="18" charset="0"/>
                <a:ea typeface="MS Mincho"/>
                <a:cs typeface="Times New Roman" panose="02020603050405020304" pitchFamily="18" charset="0"/>
              </a:rPr>
              <a:t>Calculation: $900 – $750 = $150 receivable balance due.</a:t>
            </a:r>
            <a:endParaRPr lang="en-US" sz="1400" dirty="0">
              <a:effectLst/>
              <a:latin typeface="Times" panose="02020603050405020304" pitchFamily="18" charset="0"/>
              <a:ea typeface="MS Mincho"/>
              <a:cs typeface="Times New Roman" panose="02020603050405020304" pitchFamily="18" charset="0"/>
            </a:endParaRPr>
          </a:p>
          <a:p>
            <a:br>
              <a:rPr lang="en-US" dirty="0">
                <a:latin typeface="Times" panose="02020603050405020304" pitchFamily="18" charset="0"/>
                <a:ea typeface="MS Mincho"/>
                <a:cs typeface="Times New Roman" panose="02020603050405020304" pitchFamily="18" charset="0"/>
              </a:rPr>
            </a:b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2502265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59821" y="125118"/>
            <a:ext cx="11887200" cy="523220"/>
          </a:xfrm>
          <a:prstGeom prst="rect">
            <a:avLst/>
          </a:prstGeom>
        </p:spPr>
        <p:txBody>
          <a:bodyPr wrap="squar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Periodic Inventory Method Sales Discounts,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974220" y="824783"/>
            <a:ext cx="9998580" cy="2308324"/>
          </a:xfrm>
          <a:prstGeom prst="rect">
            <a:avLst/>
          </a:prstGeom>
        </p:spPr>
        <p:txBody>
          <a:bodyPr wrap="square">
            <a:spAutoFit/>
          </a:bodyPr>
          <a:lstStyle/>
          <a:p>
            <a:pPr marL="341313" marR="0" indent="-111125">
              <a:spcBef>
                <a:spcPts val="0"/>
              </a:spcBef>
              <a:spcAft>
                <a:spcPts val="0"/>
              </a:spcAft>
            </a:pPr>
            <a:r>
              <a:rPr lang="en-US" dirty="0">
                <a:latin typeface="Times" panose="02020603050405020304" pitchFamily="18" charset="0"/>
                <a:ea typeface="MS Mincho"/>
                <a:cs typeface="Times New Roman" panose="02020603050405020304" pitchFamily="18" charset="0"/>
              </a:rPr>
              <a:t>• Caution:  Especially for partial payments within a discount period, read payment information carefully!  </a:t>
            </a:r>
            <a:endParaRPr lang="en-US" sz="1400" dirty="0">
              <a:effectLst/>
              <a:latin typeface="Times" panose="02020603050405020304" pitchFamily="18" charset="0"/>
              <a:ea typeface="MS Mincho"/>
              <a:cs typeface="Times New Roman" panose="02020603050405020304" pitchFamily="18" charset="0"/>
            </a:endParaRPr>
          </a:p>
          <a:p>
            <a:pPr marL="341313" marR="0" indent="-111125">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341313" marR="0" indent="-111125">
              <a:spcBef>
                <a:spcPts val="0"/>
              </a:spcBef>
              <a:spcAft>
                <a:spcPts val="0"/>
              </a:spcAft>
            </a:pPr>
            <a:r>
              <a:rPr lang="en-US" dirty="0">
                <a:latin typeface="Times" panose="02020603050405020304" pitchFamily="18" charset="0"/>
                <a:ea typeface="MS Mincho"/>
                <a:cs typeface="Times New Roman" panose="02020603050405020304" pitchFamily="18" charset="0"/>
              </a:rPr>
              <a:t>• There is a difference between a </a:t>
            </a:r>
            <a:r>
              <a:rPr lang="en-US" b="1" dirty="0">
                <a:latin typeface="Times" panose="02020603050405020304" pitchFamily="18" charset="0"/>
                <a:ea typeface="MS Mincho"/>
                <a:cs typeface="Times New Roman" panose="02020603050405020304" pitchFamily="18" charset="0"/>
              </a:rPr>
              <a:t>cash</a:t>
            </a:r>
            <a:r>
              <a:rPr lang="en-US" dirty="0">
                <a:latin typeface="Times" panose="02020603050405020304" pitchFamily="18" charset="0"/>
                <a:ea typeface="MS Mincho"/>
                <a:cs typeface="Times New Roman" panose="02020603050405020304" pitchFamily="18" charset="0"/>
              </a:rPr>
              <a:t> payment and an </a:t>
            </a:r>
            <a:r>
              <a:rPr lang="en-US" b="1" dirty="0">
                <a:latin typeface="Times" panose="02020603050405020304" pitchFamily="18" charset="0"/>
                <a:ea typeface="MS Mincho"/>
                <a:cs typeface="Times New Roman" panose="02020603050405020304" pitchFamily="18" charset="0"/>
              </a:rPr>
              <a:t>invoice portion </a:t>
            </a:r>
            <a:r>
              <a:rPr lang="en-US" dirty="0">
                <a:latin typeface="Times" panose="02020603050405020304" pitchFamily="18" charset="0"/>
                <a:ea typeface="MS Mincho"/>
                <a:cs typeface="Times New Roman" panose="02020603050405020304" pitchFamily="18" charset="0"/>
              </a:rPr>
              <a:t>payment!  A cash payment is a net amount.  An invoice portion is a gross amount.</a:t>
            </a:r>
            <a:endParaRPr lang="en-US" sz="1400" dirty="0">
              <a:effectLst/>
              <a:latin typeface="Times" panose="02020603050405020304" pitchFamily="18" charset="0"/>
              <a:ea typeface="MS Mincho"/>
              <a:cs typeface="Times New Roman" panose="02020603050405020304" pitchFamily="18" charset="0"/>
            </a:endParaRPr>
          </a:p>
          <a:p>
            <a:pPr marL="341313" marR="0" indent="-111125">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285750" marR="0">
              <a:spcBef>
                <a:spcPts val="0"/>
              </a:spcBef>
              <a:spcAft>
                <a:spcPts val="0"/>
              </a:spcAft>
            </a:pPr>
            <a:r>
              <a:rPr lang="en-US" b="1" dirty="0">
                <a:latin typeface="Times" panose="02020603050405020304" pitchFamily="18" charset="0"/>
                <a:ea typeface="MS Mincho"/>
                <a:cs typeface="Times New Roman" panose="02020603050405020304" pitchFamily="18" charset="0"/>
              </a:rPr>
              <a:t>Example #4</a:t>
            </a:r>
            <a:r>
              <a:rPr lang="en-US" dirty="0">
                <a:latin typeface="Times" panose="02020603050405020304" pitchFamily="18" charset="0"/>
                <a:ea typeface="MS Mincho"/>
                <a:cs typeface="Times New Roman" panose="02020603050405020304" pitchFamily="18" charset="0"/>
              </a:rPr>
              <a:t>:  • On February 28, the customer paid $735</a:t>
            </a:r>
            <a:r>
              <a:rPr lang="en-US" b="1" dirty="0">
                <a:latin typeface="Times" panose="02020603050405020304" pitchFamily="18" charset="0"/>
                <a:ea typeface="MS Mincho"/>
                <a:cs typeface="Times New Roman" panose="02020603050405020304" pitchFamily="18" charset="0"/>
              </a:rPr>
              <a:t> of the invoice</a:t>
            </a:r>
            <a:r>
              <a:rPr lang="en-US" dirty="0">
                <a:latin typeface="Times" panose="02020603050405020304" pitchFamily="18" charset="0"/>
                <a:ea typeface="MS Mincho"/>
                <a:cs typeface="Times New Roman" panose="02020603050405020304" pitchFamily="18" charset="0"/>
              </a:rPr>
              <a:t>.</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638578392"/>
              </p:ext>
            </p:extLst>
          </p:nvPr>
        </p:nvGraphicFramePr>
        <p:xfrm>
          <a:off x="4130040" y="2984368"/>
          <a:ext cx="3931920" cy="650367"/>
        </p:xfrm>
        <a:graphic>
          <a:graphicData uri="http://schemas.openxmlformats.org/drawingml/2006/table">
            <a:tbl>
              <a:tblPr firstRow="1" firstCol="1" bandRow="1">
                <a:tableStyleId>{5940675A-B579-460E-94D1-54222C63F5DA}</a:tableStyleId>
              </a:tblPr>
              <a:tblGrid>
                <a:gridCol w="537210">
                  <a:extLst>
                    <a:ext uri="{9D8B030D-6E8A-4147-A177-3AD203B41FA5}">
                      <a16:colId xmlns:a16="http://schemas.microsoft.com/office/drawing/2014/main" val="1892784970"/>
                    </a:ext>
                  </a:extLst>
                </a:gridCol>
                <a:gridCol w="2034540">
                  <a:extLst>
                    <a:ext uri="{9D8B030D-6E8A-4147-A177-3AD203B41FA5}">
                      <a16:colId xmlns:a16="http://schemas.microsoft.com/office/drawing/2014/main" val="4233184237"/>
                    </a:ext>
                  </a:extLst>
                </a:gridCol>
                <a:gridCol w="674370">
                  <a:extLst>
                    <a:ext uri="{9D8B030D-6E8A-4147-A177-3AD203B41FA5}">
                      <a16:colId xmlns:a16="http://schemas.microsoft.com/office/drawing/2014/main" val="84495883"/>
                    </a:ext>
                  </a:extLst>
                </a:gridCol>
                <a:gridCol w="685800">
                  <a:extLst>
                    <a:ext uri="{9D8B030D-6E8A-4147-A177-3AD203B41FA5}">
                      <a16:colId xmlns:a16="http://schemas.microsoft.com/office/drawing/2014/main" val="2534951169"/>
                    </a:ext>
                  </a:extLst>
                </a:gridCol>
              </a:tblGrid>
              <a:tr h="0">
                <a:tc>
                  <a:txBody>
                    <a:bodyPr/>
                    <a:lstStyle/>
                    <a:p>
                      <a:pPr marL="0" marR="0">
                        <a:lnSpc>
                          <a:spcPct val="107000"/>
                        </a:lnSpc>
                        <a:spcBef>
                          <a:spcPts val="0"/>
                        </a:spcBef>
                        <a:spcAft>
                          <a:spcPts val="0"/>
                        </a:spcAft>
                      </a:pPr>
                      <a:r>
                        <a:rPr lang="en-US" sz="1400" dirty="0">
                          <a:effectLst/>
                        </a:rPr>
                        <a:t>2/28</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Cash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720.30</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157589128"/>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Sales Discounts</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14.70</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986745067"/>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Accounts Receivable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735</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898221953"/>
                  </a:ext>
                </a:extLst>
              </a:tr>
            </a:tbl>
          </a:graphicData>
        </a:graphic>
      </p:graphicFrame>
      <p:sp>
        <p:nvSpPr>
          <p:cNvPr id="6" name="Rectangle 5"/>
          <p:cNvSpPr/>
          <p:nvPr/>
        </p:nvSpPr>
        <p:spPr>
          <a:xfrm>
            <a:off x="1911409" y="3747667"/>
            <a:ext cx="7694064" cy="646331"/>
          </a:xfrm>
          <a:prstGeom prst="rect">
            <a:avLst/>
          </a:prstGeom>
        </p:spPr>
        <p:txBody>
          <a:bodyPr wrap="square">
            <a:spAutoFit/>
          </a:bodyPr>
          <a:lstStyle/>
          <a:p>
            <a:pPr marL="285750" marR="0">
              <a:spcBef>
                <a:spcPts val="0"/>
              </a:spcBef>
              <a:spcAft>
                <a:spcPts val="0"/>
              </a:spcAft>
            </a:pPr>
            <a:r>
              <a:rPr lang="en-US" dirty="0">
                <a:latin typeface="Times" panose="02020603050405020304" pitchFamily="18" charset="0"/>
                <a:ea typeface="MS Mincho"/>
                <a:cs typeface="Times New Roman" panose="02020603050405020304" pitchFamily="18" charset="0"/>
              </a:rPr>
              <a:t> Calculation: $735 (gross amount) X .98 = $720.30 (net amount)</a:t>
            </a:r>
            <a:endParaRPr lang="en-US" sz="1400" dirty="0">
              <a:effectLst/>
              <a:latin typeface="Times" panose="02020603050405020304" pitchFamily="18" charset="0"/>
              <a:ea typeface="MS Mincho"/>
              <a:cs typeface="Times New Roman" panose="02020603050405020304" pitchFamily="18" charset="0"/>
            </a:endParaRPr>
          </a:p>
          <a:p>
            <a:pPr marL="285750" marR="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
        <p:nvSpPr>
          <p:cNvPr id="7" name="Rectangle 6"/>
          <p:cNvSpPr/>
          <p:nvPr/>
        </p:nvSpPr>
        <p:spPr>
          <a:xfrm>
            <a:off x="1153683" y="4294064"/>
            <a:ext cx="7743914" cy="369332"/>
          </a:xfrm>
          <a:prstGeom prst="rect">
            <a:avLst/>
          </a:prstGeom>
        </p:spPr>
        <p:txBody>
          <a:bodyPr wrap="square">
            <a:spAutoFit/>
          </a:bodyPr>
          <a:lstStyle/>
          <a:p>
            <a:pPr marL="114300" marR="0">
              <a:spcBef>
                <a:spcPts val="0"/>
              </a:spcBef>
              <a:spcAft>
                <a:spcPts val="0"/>
              </a:spcAft>
            </a:pPr>
            <a:r>
              <a:rPr lang="en-US" b="1" dirty="0">
                <a:latin typeface="Times" panose="02020603050405020304" pitchFamily="18" charset="0"/>
                <a:ea typeface="MS Mincho"/>
                <a:cs typeface="Times New Roman" panose="02020603050405020304" pitchFamily="18" charset="0"/>
              </a:rPr>
              <a:t>Example #5</a:t>
            </a:r>
            <a:r>
              <a:rPr lang="en-US" dirty="0">
                <a:latin typeface="Times" panose="02020603050405020304" pitchFamily="18" charset="0"/>
                <a:ea typeface="MS Mincho"/>
                <a:cs typeface="Times New Roman" panose="02020603050405020304" pitchFamily="18" charset="0"/>
              </a:rPr>
              <a:t>: • On February 28, the customer made a $735 </a:t>
            </a:r>
            <a:r>
              <a:rPr lang="en-US" b="1" dirty="0">
                <a:latin typeface="Times" panose="02020603050405020304" pitchFamily="18" charset="0"/>
                <a:ea typeface="MS Mincho"/>
                <a:cs typeface="Times New Roman" panose="02020603050405020304" pitchFamily="18" charset="0"/>
              </a:rPr>
              <a:t>cash</a:t>
            </a:r>
            <a:r>
              <a:rPr lang="en-US" dirty="0">
                <a:latin typeface="Times" panose="02020603050405020304" pitchFamily="18" charset="0"/>
                <a:ea typeface="MS Mincho"/>
                <a:cs typeface="Times New Roman" panose="02020603050405020304" pitchFamily="18" charset="0"/>
              </a:rPr>
              <a:t> payment.</a:t>
            </a:r>
            <a:endParaRPr lang="en-US" sz="1400" dirty="0">
              <a:effectLst/>
              <a:latin typeface="Times" panose="02020603050405020304" pitchFamily="18" charset="0"/>
              <a:ea typeface="MS Mincho"/>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541005204"/>
              </p:ext>
            </p:extLst>
          </p:nvPr>
        </p:nvGraphicFramePr>
        <p:xfrm>
          <a:off x="4130040" y="4826061"/>
          <a:ext cx="3931920" cy="650367"/>
        </p:xfrm>
        <a:graphic>
          <a:graphicData uri="http://schemas.openxmlformats.org/drawingml/2006/table">
            <a:tbl>
              <a:tblPr firstRow="1" firstCol="1" bandRow="1">
                <a:tableStyleId>{5940675A-B579-460E-94D1-54222C63F5DA}</a:tableStyleId>
              </a:tblPr>
              <a:tblGrid>
                <a:gridCol w="537210">
                  <a:extLst>
                    <a:ext uri="{9D8B030D-6E8A-4147-A177-3AD203B41FA5}">
                      <a16:colId xmlns:a16="http://schemas.microsoft.com/office/drawing/2014/main" val="2779197534"/>
                    </a:ext>
                  </a:extLst>
                </a:gridCol>
                <a:gridCol w="2034540">
                  <a:extLst>
                    <a:ext uri="{9D8B030D-6E8A-4147-A177-3AD203B41FA5}">
                      <a16:colId xmlns:a16="http://schemas.microsoft.com/office/drawing/2014/main" val="1491516780"/>
                    </a:ext>
                  </a:extLst>
                </a:gridCol>
                <a:gridCol w="674370">
                  <a:extLst>
                    <a:ext uri="{9D8B030D-6E8A-4147-A177-3AD203B41FA5}">
                      <a16:colId xmlns:a16="http://schemas.microsoft.com/office/drawing/2014/main" val="3744232148"/>
                    </a:ext>
                  </a:extLst>
                </a:gridCol>
                <a:gridCol w="685800">
                  <a:extLst>
                    <a:ext uri="{9D8B030D-6E8A-4147-A177-3AD203B41FA5}">
                      <a16:colId xmlns:a16="http://schemas.microsoft.com/office/drawing/2014/main" val="3390203695"/>
                    </a:ext>
                  </a:extLst>
                </a:gridCol>
              </a:tblGrid>
              <a:tr h="0">
                <a:tc>
                  <a:txBody>
                    <a:bodyPr/>
                    <a:lstStyle/>
                    <a:p>
                      <a:pPr marL="0" marR="0">
                        <a:lnSpc>
                          <a:spcPct val="107000"/>
                        </a:lnSpc>
                        <a:spcBef>
                          <a:spcPts val="0"/>
                        </a:spcBef>
                        <a:spcAft>
                          <a:spcPts val="0"/>
                        </a:spcAft>
                      </a:pPr>
                      <a:r>
                        <a:rPr lang="en-US" sz="1400">
                          <a:effectLst/>
                        </a:rPr>
                        <a:t>2/28</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dirty="0">
                          <a:effectLst/>
                        </a:rPr>
                        <a:t>Cash </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735</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984343176"/>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Sales Discounts</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15</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297625259"/>
                  </a:ext>
                </a:extLst>
              </a:tr>
              <a:tr h="0">
                <a:tc>
                  <a:txBody>
                    <a:bodyPr/>
                    <a:lstStyle/>
                    <a:p>
                      <a:pPr marL="0" marR="0">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Accounts Receivable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4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750</a:t>
                      </a:r>
                      <a:endParaRPr lang="en-US"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520404177"/>
                  </a:ext>
                </a:extLst>
              </a:tr>
            </a:tbl>
          </a:graphicData>
        </a:graphic>
      </p:graphicFrame>
      <p:sp>
        <p:nvSpPr>
          <p:cNvPr id="9" name="Rectangle 8"/>
          <p:cNvSpPr/>
          <p:nvPr/>
        </p:nvSpPr>
        <p:spPr>
          <a:xfrm>
            <a:off x="2057400" y="5639093"/>
            <a:ext cx="6096000" cy="646331"/>
          </a:xfrm>
          <a:prstGeom prst="rect">
            <a:avLst/>
          </a:prstGeom>
        </p:spPr>
        <p:txBody>
          <a:bodyPr>
            <a:spAutoFit/>
          </a:bodyPr>
          <a:lstStyle/>
          <a:p>
            <a:pPr marL="285750" marR="0">
              <a:spcBef>
                <a:spcPts val="0"/>
              </a:spcBef>
              <a:spcAft>
                <a:spcPts val="0"/>
              </a:spcAft>
            </a:pPr>
            <a:r>
              <a:rPr lang="en-US" dirty="0">
                <a:latin typeface="Times" panose="02020603050405020304" pitchFamily="18" charset="0"/>
                <a:ea typeface="MS Mincho"/>
                <a:cs typeface="Times New Roman" panose="02020603050405020304" pitchFamily="18" charset="0"/>
              </a:rPr>
              <a:t>Calculation: $735 (net amount) / .98 = $735 (gross amount)</a:t>
            </a:r>
            <a:endParaRPr lang="en-US" sz="1400" dirty="0">
              <a:effectLst/>
              <a:latin typeface="Times" panose="02020603050405020304" pitchFamily="18" charset="0"/>
              <a:ea typeface="MS Mincho"/>
              <a:cs typeface="Times New Roman" panose="02020603050405020304" pitchFamily="18" charset="0"/>
            </a:endParaRPr>
          </a:p>
          <a:p>
            <a:pPr marL="285750" marR="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2270897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928359" y="334853"/>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Trade Discounts</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032190" y="1278037"/>
            <a:ext cx="9024359" cy="4801314"/>
          </a:xfrm>
          <a:prstGeom prst="rect">
            <a:avLst/>
          </a:prstGeom>
        </p:spPr>
        <p:txBody>
          <a:bodyPr wrap="square">
            <a:spAutoFit/>
          </a:bodyPr>
          <a:lstStyle/>
          <a:p>
            <a:pPr marL="285750" marR="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398463" marR="0" indent="-398463">
              <a:spcBef>
                <a:spcPts val="0"/>
              </a:spcBef>
              <a:spcAft>
                <a:spcPts val="0"/>
              </a:spcAft>
              <a:buFont typeface="Arial" panose="020B0604020202020204" pitchFamily="34" charset="0"/>
              <a:buChar char="•"/>
            </a:pPr>
            <a:r>
              <a:rPr lang="en-US" dirty="0">
                <a:latin typeface="Times" panose="02020603050405020304" pitchFamily="18" charset="0"/>
                <a:ea typeface="MS Mincho"/>
                <a:cs typeface="Times New Roman" panose="02020603050405020304" pitchFamily="18" charset="0"/>
              </a:rPr>
              <a:t> A </a:t>
            </a:r>
            <a:r>
              <a:rPr lang="en-US" b="1" dirty="0">
                <a:solidFill>
                  <a:srgbClr val="0000FF"/>
                </a:solidFill>
                <a:latin typeface="Times" panose="02020603050405020304" pitchFamily="18" charset="0"/>
                <a:ea typeface="MS Mincho"/>
                <a:cs typeface="Times New Roman" panose="02020603050405020304" pitchFamily="18" charset="0"/>
              </a:rPr>
              <a:t>trade discount</a:t>
            </a:r>
            <a:r>
              <a:rPr lang="en-US" dirty="0">
                <a:latin typeface="Times" panose="02020603050405020304" pitchFamily="18" charset="0"/>
                <a:ea typeface="MS Mincho"/>
                <a:cs typeface="Times New Roman" panose="02020603050405020304" pitchFamily="18" charset="0"/>
              </a:rPr>
              <a:t> is a reduction in the current regular price (usually called the “</a:t>
            </a:r>
            <a:r>
              <a:rPr lang="en-US" b="1" dirty="0">
                <a:solidFill>
                  <a:srgbClr val="0000FF"/>
                </a:solidFill>
                <a:latin typeface="Times" panose="02020603050405020304" pitchFamily="18" charset="0"/>
                <a:ea typeface="MS Mincho"/>
                <a:cs typeface="Times New Roman" panose="02020603050405020304" pitchFamily="18" charset="0"/>
              </a:rPr>
              <a:t>list price</a:t>
            </a:r>
            <a:r>
              <a:rPr lang="en-US" dirty="0">
                <a:latin typeface="Times" panose="02020603050405020304" pitchFamily="18" charset="0"/>
                <a:ea typeface="MS Mincho"/>
                <a:cs typeface="Times New Roman" panose="02020603050405020304" pitchFamily="18" charset="0"/>
              </a:rPr>
              <a:t>”) </a:t>
            </a:r>
          </a:p>
          <a:p>
            <a:pPr marL="398463" marR="0" indent="-398463">
              <a:spcBef>
                <a:spcPts val="0"/>
              </a:spcBef>
              <a:spcAft>
                <a:spcPts val="0"/>
              </a:spcAft>
            </a:pPr>
            <a:r>
              <a:rPr lang="en-US" dirty="0">
                <a:latin typeface="Times" panose="02020603050405020304" pitchFamily="18" charset="0"/>
                <a:ea typeface="MS Mincho"/>
                <a:cs typeface="Times New Roman" panose="02020603050405020304" pitchFamily="18" charset="0"/>
              </a:rPr>
              <a:t>        of merchandise.</a:t>
            </a:r>
            <a:endParaRPr lang="en-US" sz="1400" dirty="0">
              <a:effectLst/>
              <a:latin typeface="Times" panose="02020603050405020304" pitchFamily="18" charset="0"/>
              <a:ea typeface="MS Mincho"/>
              <a:cs typeface="Times New Roman" panose="02020603050405020304" pitchFamily="18" charset="0"/>
            </a:endParaRPr>
          </a:p>
          <a:p>
            <a:pPr marL="398463" marR="0" indent="-398463">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398463" indent="-398463">
              <a:buFont typeface="Arial" panose="020B0604020202020204" pitchFamily="34" charset="0"/>
              <a:buChar char="•"/>
            </a:pPr>
            <a:r>
              <a:rPr lang="en-US" dirty="0">
                <a:latin typeface="Times" panose="02020603050405020304" pitchFamily="18" charset="0"/>
                <a:ea typeface="MS Mincho"/>
                <a:cs typeface="Times New Roman" panose="02020603050405020304" pitchFamily="18" charset="0"/>
              </a:rPr>
              <a:t>Trade discounts can be offered for various reasons.  The most common </a:t>
            </a:r>
            <a:endParaRPr lang="en-US" sz="1400" dirty="0">
              <a:effectLst/>
              <a:latin typeface="Times" panose="02020603050405020304" pitchFamily="18" charset="0"/>
              <a:ea typeface="MS Mincho"/>
              <a:cs typeface="Times New Roman" panose="02020603050405020304" pitchFamily="18" charset="0"/>
            </a:endParaRPr>
          </a:p>
          <a:p>
            <a:pPr marL="398463" indent="-398463"/>
            <a:r>
              <a:rPr lang="en-US" dirty="0">
                <a:latin typeface="Times" panose="02020603050405020304" pitchFamily="18" charset="0"/>
                <a:ea typeface="MS Mincho"/>
                <a:cs typeface="Times New Roman" panose="02020603050405020304" pitchFamily="18" charset="0"/>
              </a:rPr>
              <a:t>        reasons are to avoid reprinting list prices or to encourage large quantity purchases.</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282575"/>
            <a:r>
              <a:rPr lang="en-US" dirty="0">
                <a:latin typeface="Times" panose="02020603050405020304" pitchFamily="18" charset="0"/>
                <a:ea typeface="MS Mincho"/>
                <a:cs typeface="Times New Roman" panose="02020603050405020304" pitchFamily="18" charset="0"/>
              </a:rPr>
              <a:t>   Example:  Columbia Company offers a 15% trade discount for purchases </a:t>
            </a:r>
            <a:endParaRPr lang="en-US" sz="1400" dirty="0">
              <a:effectLst/>
              <a:latin typeface="Times" panose="02020603050405020304" pitchFamily="18" charset="0"/>
              <a:ea typeface="MS Mincho"/>
              <a:cs typeface="Times New Roman" panose="02020603050405020304" pitchFamily="18" charset="0"/>
            </a:endParaRPr>
          </a:p>
          <a:p>
            <a:pPr marL="282575"/>
            <a:r>
              <a:rPr lang="en-US" dirty="0">
                <a:latin typeface="Times" panose="02020603050405020304" pitchFamily="18" charset="0"/>
                <a:ea typeface="MS Mincho"/>
                <a:cs typeface="Times New Roman" panose="02020603050405020304" pitchFamily="18" charset="0"/>
              </a:rPr>
              <a:t>   exceeding $10,000 before discount.  Therefore a purchase of merchandise </a:t>
            </a:r>
            <a:endParaRPr lang="en-US" sz="1400" dirty="0">
              <a:effectLst/>
              <a:latin typeface="Times" panose="02020603050405020304" pitchFamily="18" charset="0"/>
              <a:ea typeface="MS Mincho"/>
              <a:cs typeface="Times New Roman" panose="02020603050405020304" pitchFamily="18" charset="0"/>
            </a:endParaRPr>
          </a:p>
          <a:p>
            <a:pPr marL="282575"/>
            <a:r>
              <a:rPr lang="en-US" dirty="0">
                <a:latin typeface="Times" panose="02020603050405020304" pitchFamily="18" charset="0"/>
                <a:ea typeface="MS Mincho"/>
                <a:cs typeface="Times New Roman" panose="02020603050405020304" pitchFamily="18" charset="0"/>
              </a:rPr>
              <a:t>   listed at $12,000 would be sold for $10,200, called the “</a:t>
            </a:r>
            <a:r>
              <a:rPr lang="en-US" b="1" dirty="0">
                <a:solidFill>
                  <a:srgbClr val="0000FF"/>
                </a:solidFill>
                <a:latin typeface="Times" panose="02020603050405020304" pitchFamily="18" charset="0"/>
                <a:ea typeface="MS Mincho"/>
                <a:cs typeface="Times New Roman" panose="02020603050405020304" pitchFamily="18" charset="0"/>
              </a:rPr>
              <a:t>invoice price</a:t>
            </a: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Trade discounts are not usually recorded, just the invoice price.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In addition, a sales discount may be offered on the invoice price.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br>
              <a:rPr lang="en-US" dirty="0">
                <a:latin typeface="Times" panose="02020603050405020304" pitchFamily="18" charset="0"/>
                <a:ea typeface="MS Mincho"/>
                <a:cs typeface="Times New Roman" panose="02020603050405020304" pitchFamily="18" charset="0"/>
              </a:rPr>
            </a:b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4072456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142003" y="196353"/>
            <a:ext cx="6096000" cy="1269578"/>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Sales Returns and Allowances </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555193" y="1920161"/>
            <a:ext cx="8639798" cy="4801314"/>
          </a:xfrm>
          <a:prstGeom prst="rect">
            <a:avLst/>
          </a:prstGeom>
        </p:spPr>
        <p:txBody>
          <a:bodyPr wrap="square">
            <a:spAutoFit/>
          </a:bodyPr>
          <a:lstStyle/>
          <a:p>
            <a:r>
              <a:rPr lang="en-US" dirty="0">
                <a:latin typeface="Times" panose="02020603050405020304" pitchFamily="18" charset="0"/>
                <a:ea typeface="MS Mincho"/>
                <a:cs typeface="Times New Roman" panose="02020603050405020304" pitchFamily="18" charset="0"/>
              </a:rPr>
              <a:t>•  A sales </a:t>
            </a:r>
            <a:r>
              <a:rPr lang="en-US" b="1" dirty="0">
                <a:solidFill>
                  <a:srgbClr val="0000FF"/>
                </a:solidFill>
                <a:latin typeface="Times" panose="02020603050405020304" pitchFamily="18" charset="0"/>
                <a:ea typeface="MS Mincho"/>
                <a:cs typeface="Times New Roman" panose="02020603050405020304" pitchFamily="18" charset="0"/>
              </a:rPr>
              <a:t>return</a:t>
            </a:r>
            <a:r>
              <a:rPr lang="en-US" dirty="0">
                <a:latin typeface="Times" panose="02020603050405020304" pitchFamily="18" charset="0"/>
                <a:ea typeface="MS Mincho"/>
                <a:cs typeface="Times New Roman" panose="02020603050405020304" pitchFamily="18" charset="0"/>
              </a:rPr>
              <a:t> means that a buyer returns merchandise to a seller.</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 sales </a:t>
            </a:r>
            <a:r>
              <a:rPr lang="en-US" b="1" dirty="0">
                <a:solidFill>
                  <a:srgbClr val="0000FF"/>
                </a:solidFill>
                <a:latin typeface="Times" panose="02020603050405020304" pitchFamily="18" charset="0"/>
                <a:ea typeface="MS Mincho"/>
                <a:cs typeface="Times New Roman" panose="02020603050405020304" pitchFamily="18" charset="0"/>
              </a:rPr>
              <a:t>allowance</a:t>
            </a:r>
            <a:r>
              <a:rPr lang="en-US" dirty="0">
                <a:latin typeface="Times" panose="02020603050405020304" pitchFamily="18" charset="0"/>
                <a:ea typeface="MS Mincho"/>
                <a:cs typeface="Times New Roman" panose="02020603050405020304" pitchFamily="18" charset="0"/>
              </a:rPr>
              <a:t> means that a buyer keeps the merchandise but receives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 price reduction from the seller.</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Usually both sales returns and sales allowances are recorded by a seller in a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single account called “</a:t>
            </a:r>
            <a:r>
              <a:rPr lang="en-US" b="1" dirty="0">
                <a:solidFill>
                  <a:srgbClr val="0000FF"/>
                </a:solidFill>
                <a:latin typeface="Times" panose="02020603050405020304" pitchFamily="18" charset="0"/>
                <a:ea typeface="MS Mincho"/>
                <a:cs typeface="Times New Roman" panose="02020603050405020304" pitchFamily="18" charset="0"/>
              </a:rPr>
              <a:t>sales returns and allowances</a:t>
            </a: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 sales returns and allowances account is a contra-sales account.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This means that it is a companion offset account against a sales account.</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br>
              <a:rPr lang="en-US" dirty="0">
                <a:latin typeface="Times" panose="02020603050405020304" pitchFamily="18" charset="0"/>
                <a:ea typeface="MS Mincho"/>
                <a:cs typeface="Times New Roman" panose="02020603050405020304" pitchFamily="18" charset="0"/>
              </a:rPr>
            </a:b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2046817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1943100" y="215211"/>
            <a:ext cx="8152688" cy="992579"/>
          </a:xfrm>
          <a:prstGeom prst="rect">
            <a:avLst/>
          </a:prstGeom>
        </p:spPr>
        <p:txBody>
          <a:bodyPr wrap="squar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Sales Returns and Allowances, continued </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495514" y="1615333"/>
            <a:ext cx="8682527" cy="923330"/>
          </a:xfrm>
          <a:prstGeom prst="rect">
            <a:avLst/>
          </a:prstGeom>
        </p:spPr>
        <p:txBody>
          <a:bodyPr wrap="square">
            <a:spAutoFit/>
          </a:bodyPr>
          <a:lstStyle/>
          <a:p>
            <a:r>
              <a:rPr lang="en-US" dirty="0">
                <a:latin typeface="Times" panose="02020603050405020304" pitchFamily="18" charset="0"/>
                <a:ea typeface="MS Mincho"/>
                <a:cs typeface="Times New Roman" panose="02020603050405020304" pitchFamily="18" charset="0"/>
              </a:rPr>
              <a:t>Example #1: Buyer Company returns $1,000 of slightly damaged merchandise to Seller Company.  The seller makes the following journal entry: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494513856"/>
              </p:ext>
            </p:extLst>
          </p:nvPr>
        </p:nvGraphicFramePr>
        <p:xfrm>
          <a:off x="3863657" y="2805168"/>
          <a:ext cx="4464685" cy="426720"/>
        </p:xfrm>
        <a:graphic>
          <a:graphicData uri="http://schemas.openxmlformats.org/drawingml/2006/table">
            <a:tbl>
              <a:tblPr firstRow="1" firstCol="1" bandRow="1">
                <a:tableStyleId>{5940675A-B579-460E-94D1-54222C63F5DA}</a:tableStyleId>
              </a:tblPr>
              <a:tblGrid>
                <a:gridCol w="354330">
                  <a:extLst>
                    <a:ext uri="{9D8B030D-6E8A-4147-A177-3AD203B41FA5}">
                      <a16:colId xmlns:a16="http://schemas.microsoft.com/office/drawing/2014/main" val="1067388737"/>
                    </a:ext>
                  </a:extLst>
                </a:gridCol>
                <a:gridCol w="2503170">
                  <a:extLst>
                    <a:ext uri="{9D8B030D-6E8A-4147-A177-3AD203B41FA5}">
                      <a16:colId xmlns:a16="http://schemas.microsoft.com/office/drawing/2014/main" val="335143996"/>
                    </a:ext>
                  </a:extLst>
                </a:gridCol>
                <a:gridCol w="803275">
                  <a:extLst>
                    <a:ext uri="{9D8B030D-6E8A-4147-A177-3AD203B41FA5}">
                      <a16:colId xmlns:a16="http://schemas.microsoft.com/office/drawing/2014/main" val="2905464688"/>
                    </a:ext>
                  </a:extLst>
                </a:gridCol>
                <a:gridCol w="803910">
                  <a:extLst>
                    <a:ext uri="{9D8B030D-6E8A-4147-A177-3AD203B41FA5}">
                      <a16:colId xmlns:a16="http://schemas.microsoft.com/office/drawing/2014/main" val="1217201258"/>
                    </a:ext>
                  </a:extLst>
                </a:gridCol>
              </a:tblGrid>
              <a:tr h="0">
                <a:tc>
                  <a:txBody>
                    <a:bodyPr/>
                    <a:lstStyle/>
                    <a:p>
                      <a:pPr marL="0" marR="0" algn="ctr">
                        <a:spcBef>
                          <a:spcPts val="0"/>
                        </a:spcBef>
                        <a:spcAft>
                          <a:spcPts val="0"/>
                        </a:spcAft>
                      </a:pPr>
                      <a:r>
                        <a:rPr lang="en-US" sz="1400">
                          <a:effectLst/>
                        </a:rPr>
                        <a:t>xx</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Sales Returns and Allowances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789905286"/>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Accounts Receivable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1,000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156847621"/>
                  </a:ext>
                </a:extLst>
              </a:tr>
            </a:tbl>
          </a:graphicData>
        </a:graphic>
      </p:graphicFrame>
      <p:sp>
        <p:nvSpPr>
          <p:cNvPr id="6" name="Rectangle 5"/>
          <p:cNvSpPr/>
          <p:nvPr/>
        </p:nvSpPr>
        <p:spPr>
          <a:xfrm>
            <a:off x="1495514" y="3725495"/>
            <a:ext cx="8326809" cy="646331"/>
          </a:xfrm>
          <a:prstGeom prst="rect">
            <a:avLst/>
          </a:prstGeom>
        </p:spPr>
        <p:txBody>
          <a:bodyPr wrap="square">
            <a:spAutoFit/>
          </a:bodyPr>
          <a:lstStyle/>
          <a:p>
            <a:r>
              <a:rPr lang="en-US" dirty="0">
                <a:latin typeface="Times" panose="02020603050405020304" pitchFamily="18" charset="0"/>
                <a:ea typeface="MS Mincho"/>
                <a:cs typeface="Times New Roman" panose="02020603050405020304" pitchFamily="18" charset="0"/>
              </a:rPr>
              <a:t>Example #2: Buyer Company keeps the above merchandise, but Seller Company gives Buyer Company a $200 allowance.</a:t>
            </a:r>
            <a:endParaRPr lang="en-US" sz="1400" dirty="0">
              <a:effectLst/>
              <a:latin typeface="Times" panose="02020603050405020304" pitchFamily="18" charset="0"/>
              <a:ea typeface="MS Mincho"/>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4272304212"/>
              </p:ext>
            </p:extLst>
          </p:nvPr>
        </p:nvGraphicFramePr>
        <p:xfrm>
          <a:off x="3863657" y="4891094"/>
          <a:ext cx="4464685" cy="426720"/>
        </p:xfrm>
        <a:graphic>
          <a:graphicData uri="http://schemas.openxmlformats.org/drawingml/2006/table">
            <a:tbl>
              <a:tblPr firstRow="1" firstCol="1" bandRow="1">
                <a:tableStyleId>{5940675A-B579-460E-94D1-54222C63F5DA}</a:tableStyleId>
              </a:tblPr>
              <a:tblGrid>
                <a:gridCol w="354330">
                  <a:extLst>
                    <a:ext uri="{9D8B030D-6E8A-4147-A177-3AD203B41FA5}">
                      <a16:colId xmlns:a16="http://schemas.microsoft.com/office/drawing/2014/main" val="233089483"/>
                    </a:ext>
                  </a:extLst>
                </a:gridCol>
                <a:gridCol w="2503170">
                  <a:extLst>
                    <a:ext uri="{9D8B030D-6E8A-4147-A177-3AD203B41FA5}">
                      <a16:colId xmlns:a16="http://schemas.microsoft.com/office/drawing/2014/main" val="3717585218"/>
                    </a:ext>
                  </a:extLst>
                </a:gridCol>
                <a:gridCol w="803275">
                  <a:extLst>
                    <a:ext uri="{9D8B030D-6E8A-4147-A177-3AD203B41FA5}">
                      <a16:colId xmlns:a16="http://schemas.microsoft.com/office/drawing/2014/main" val="1893168600"/>
                    </a:ext>
                  </a:extLst>
                </a:gridCol>
                <a:gridCol w="803910">
                  <a:extLst>
                    <a:ext uri="{9D8B030D-6E8A-4147-A177-3AD203B41FA5}">
                      <a16:colId xmlns:a16="http://schemas.microsoft.com/office/drawing/2014/main" val="2637105800"/>
                    </a:ext>
                  </a:extLst>
                </a:gridCol>
              </a:tblGrid>
              <a:tr h="0">
                <a:tc>
                  <a:txBody>
                    <a:bodyPr/>
                    <a:lstStyle/>
                    <a:p>
                      <a:pPr marL="0" marR="0" algn="ctr">
                        <a:spcBef>
                          <a:spcPts val="0"/>
                        </a:spcBef>
                        <a:spcAft>
                          <a:spcPts val="0"/>
                        </a:spcAft>
                      </a:pPr>
                      <a:r>
                        <a:rPr lang="en-US" sz="1400">
                          <a:effectLst/>
                        </a:rPr>
                        <a:t>xx</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Sales Returns and Allowances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200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06439476"/>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Accounts Receivable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200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288005454"/>
                  </a:ext>
                </a:extLst>
              </a:tr>
            </a:tbl>
          </a:graphicData>
        </a:graphic>
      </p:graphicFrame>
    </p:spTree>
    <p:extLst>
      <p:ext uri="{BB962C8B-B14F-4D97-AF65-F5344CB8AC3E}">
        <p14:creationId xmlns:p14="http://schemas.microsoft.com/office/powerpoint/2010/main" val="1981104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284576" y="555276"/>
            <a:ext cx="8084321" cy="1423467"/>
          </a:xfrm>
          <a:prstGeom prst="rect">
            <a:avLst/>
          </a:prstGeom>
        </p:spPr>
        <p:txBody>
          <a:bodyPr wrap="squar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Sales Returns and Allowances,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r>
              <a:rPr lang="en-US" sz="2800" dirty="0">
                <a:solidFill>
                  <a:schemeClr val="accent1">
                    <a:lumMod val="50000"/>
                  </a:schemeClr>
                </a:solidFill>
                <a:latin typeface="Times" panose="02020603050405020304" pitchFamily="18" charset="0"/>
                <a:ea typeface="MS Mincho"/>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153540" y="2753402"/>
            <a:ext cx="8691073" cy="1754326"/>
          </a:xfrm>
          <a:prstGeom prst="rect">
            <a:avLst/>
          </a:prstGeom>
        </p:spPr>
        <p:txBody>
          <a:bodyPr wrap="square">
            <a:spAutoFit/>
          </a:bodyPr>
          <a:lstStyle/>
          <a:p>
            <a:pPr marL="230188" indent="-230188"/>
            <a:r>
              <a:rPr lang="en-US" dirty="0">
                <a:latin typeface="Times" panose="02020603050405020304" pitchFamily="18" charset="0"/>
                <a:ea typeface="MS Mincho"/>
                <a:cs typeface="Times New Roman" panose="02020603050405020304" pitchFamily="18" charset="0"/>
              </a:rPr>
              <a:t>•  When a sales return or allowance is recorded, the seller usually sends the buyer a credit memorandum, called a “</a:t>
            </a:r>
            <a:r>
              <a:rPr lang="en-US" b="1" dirty="0">
                <a:solidFill>
                  <a:srgbClr val="0000FF"/>
                </a:solidFill>
                <a:latin typeface="Times" panose="02020603050405020304" pitchFamily="18" charset="0"/>
                <a:ea typeface="MS Mincho"/>
                <a:cs typeface="Times New Roman" panose="02020603050405020304" pitchFamily="18" charset="0"/>
              </a:rPr>
              <a:t>credit memo</a:t>
            </a:r>
            <a:r>
              <a:rPr lang="en-US" dirty="0">
                <a:latin typeface="Times" panose="02020603050405020304" pitchFamily="18" charset="0"/>
                <a:ea typeface="MS Mincho"/>
                <a:cs typeface="Times New Roman" panose="02020603050405020304" pitchFamily="18" charset="0"/>
              </a:rPr>
              <a:t>”.  A credit memo confirms for the    buyer the amount that the seller has credited (reduced) accounts receivable.</a:t>
            </a:r>
            <a:endParaRPr lang="en-US" sz="1400" dirty="0">
              <a:effectLst/>
              <a:latin typeface="Times" panose="02020603050405020304" pitchFamily="18" charset="0"/>
              <a:ea typeface="MS Mincho"/>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br>
              <a:rPr lang="en-US" dirty="0">
                <a:latin typeface="Times" panose="02020603050405020304" pitchFamily="18" charset="0"/>
                <a:ea typeface="MS Mincho"/>
                <a:cs typeface="Times New Roman" panose="02020603050405020304" pitchFamily="18" charset="0"/>
              </a:rPr>
            </a:b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3687332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048000" y="273265"/>
            <a:ext cx="6096000" cy="1423467"/>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Sales Accounts Illustrated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827373" y="1493031"/>
            <a:ext cx="8537249" cy="1646605"/>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The illustration below shows the relationship of a sales account and the two contra - sales account.  Assume the following: </a:t>
            </a:r>
            <a:endParaRPr lang="en-US" sz="1400" dirty="0">
              <a:effectLst/>
              <a:latin typeface="Times" panose="02020603050405020304" pitchFamily="18" charset="0"/>
              <a:ea typeface="MS Mincho"/>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r>
              <a:rPr lang="en-US" sz="1100" dirty="0">
                <a:effectLst/>
                <a:latin typeface="Times" panose="02020603050405020304" pitchFamily="18" charset="0"/>
                <a:ea typeface="MS Mincho"/>
                <a:cs typeface="Times New Roman" panose="02020603050405020304" pitchFamily="18" charset="0"/>
              </a:rPr>
              <a:t>• </a:t>
            </a:r>
            <a:r>
              <a:rPr lang="en-US" dirty="0">
                <a:latin typeface="Times" panose="02020603050405020304" pitchFamily="18" charset="0"/>
                <a:ea typeface="MS Mincho"/>
                <a:cs typeface="Times New Roman" panose="02020603050405020304" pitchFamily="18" charset="0"/>
              </a:rPr>
              <a:t>Total sales: $120,000</a:t>
            </a:r>
            <a:endParaRPr lang="en-US" sz="1400" dirty="0">
              <a:effectLst/>
              <a:latin typeface="Times" panose="02020603050405020304" pitchFamily="18" charset="0"/>
              <a:ea typeface="MS Mincho"/>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r>
              <a:rPr lang="en-US" sz="1100" dirty="0">
                <a:effectLst/>
                <a:latin typeface="Times" panose="02020603050405020304" pitchFamily="18" charset="0"/>
                <a:ea typeface="MS Mincho"/>
                <a:cs typeface="Times New Roman" panose="02020603050405020304" pitchFamily="18" charset="0"/>
              </a:rPr>
              <a:t>• </a:t>
            </a:r>
            <a:r>
              <a:rPr lang="en-US" dirty="0">
                <a:latin typeface="Times" panose="02020603050405020304" pitchFamily="18" charset="0"/>
                <a:ea typeface="MS Mincho"/>
                <a:cs typeface="Times New Roman" panose="02020603050405020304" pitchFamily="18" charset="0"/>
              </a:rPr>
              <a:t>Sales discounts: $1,800</a:t>
            </a:r>
            <a:endParaRPr lang="en-US" sz="1400" dirty="0">
              <a:effectLst/>
              <a:latin typeface="Times" panose="02020603050405020304" pitchFamily="18" charset="0"/>
              <a:ea typeface="MS Mincho"/>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r>
              <a:rPr lang="en-US" sz="1100" dirty="0">
                <a:effectLst/>
                <a:latin typeface="Times" panose="02020603050405020304" pitchFamily="18" charset="0"/>
                <a:ea typeface="MS Mincho"/>
                <a:cs typeface="Times New Roman" panose="02020603050405020304" pitchFamily="18" charset="0"/>
              </a:rPr>
              <a:t>• </a:t>
            </a:r>
            <a:r>
              <a:rPr lang="en-US" dirty="0">
                <a:latin typeface="Times" panose="02020603050405020304" pitchFamily="18" charset="0"/>
                <a:ea typeface="MS Mincho"/>
                <a:cs typeface="Times New Roman" panose="02020603050405020304" pitchFamily="18" charset="0"/>
              </a:rPr>
              <a:t>Sales returns and allowances: $6,200</a:t>
            </a:r>
            <a:endParaRPr lang="en-US" sz="1400" dirty="0">
              <a:effectLst/>
              <a:latin typeface="Times" panose="02020603050405020304" pitchFamily="18" charset="0"/>
              <a:ea typeface="MS Mincho"/>
              <a:cs typeface="Times New Roman" panose="02020603050405020304" pitchFamily="18" charset="0"/>
            </a:endParaRPr>
          </a:p>
          <a:p>
            <a:pPr marL="114300" marR="0" indent="-114300">
              <a:spcBef>
                <a:spcPts val="0"/>
              </a:spcBef>
              <a:spcAft>
                <a:spcPts val="0"/>
              </a:spcAft>
            </a:pPr>
            <a:r>
              <a:rPr lang="en-US" sz="1100" dirty="0">
                <a:effectLst/>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722584670"/>
              </p:ext>
            </p:extLst>
          </p:nvPr>
        </p:nvGraphicFramePr>
        <p:xfrm>
          <a:off x="3295472" y="3220426"/>
          <a:ext cx="5601053" cy="1036320"/>
        </p:xfrm>
        <a:graphic>
          <a:graphicData uri="http://schemas.openxmlformats.org/drawingml/2006/table">
            <a:tbl>
              <a:tblPr firstRow="1" firstCol="1" bandRow="1">
                <a:tableStyleId>{2D5ABB26-0587-4C30-8999-92F81FD0307C}</a:tableStyleId>
              </a:tblPr>
              <a:tblGrid>
                <a:gridCol w="736411">
                  <a:extLst>
                    <a:ext uri="{9D8B030D-6E8A-4147-A177-3AD203B41FA5}">
                      <a16:colId xmlns:a16="http://schemas.microsoft.com/office/drawing/2014/main" val="3175442186"/>
                    </a:ext>
                  </a:extLst>
                </a:gridCol>
                <a:gridCol w="776351">
                  <a:extLst>
                    <a:ext uri="{9D8B030D-6E8A-4147-A177-3AD203B41FA5}">
                      <a16:colId xmlns:a16="http://schemas.microsoft.com/office/drawing/2014/main" val="3285866618"/>
                    </a:ext>
                  </a:extLst>
                </a:gridCol>
                <a:gridCol w="359468">
                  <a:extLst>
                    <a:ext uri="{9D8B030D-6E8A-4147-A177-3AD203B41FA5}">
                      <a16:colId xmlns:a16="http://schemas.microsoft.com/office/drawing/2014/main" val="436383407"/>
                    </a:ext>
                  </a:extLst>
                </a:gridCol>
                <a:gridCol w="726425">
                  <a:extLst>
                    <a:ext uri="{9D8B030D-6E8A-4147-A177-3AD203B41FA5}">
                      <a16:colId xmlns:a16="http://schemas.microsoft.com/office/drawing/2014/main" val="3491983928"/>
                    </a:ext>
                  </a:extLst>
                </a:gridCol>
                <a:gridCol w="737242">
                  <a:extLst>
                    <a:ext uri="{9D8B030D-6E8A-4147-A177-3AD203B41FA5}">
                      <a16:colId xmlns:a16="http://schemas.microsoft.com/office/drawing/2014/main" val="611667505"/>
                    </a:ext>
                  </a:extLst>
                </a:gridCol>
                <a:gridCol w="232157">
                  <a:extLst>
                    <a:ext uri="{9D8B030D-6E8A-4147-A177-3AD203B41FA5}">
                      <a16:colId xmlns:a16="http://schemas.microsoft.com/office/drawing/2014/main" val="1234432883"/>
                    </a:ext>
                  </a:extLst>
                </a:gridCol>
                <a:gridCol w="737242">
                  <a:extLst>
                    <a:ext uri="{9D8B030D-6E8A-4147-A177-3AD203B41FA5}">
                      <a16:colId xmlns:a16="http://schemas.microsoft.com/office/drawing/2014/main" val="2127057471"/>
                    </a:ext>
                  </a:extLst>
                </a:gridCol>
                <a:gridCol w="737242">
                  <a:extLst>
                    <a:ext uri="{9D8B030D-6E8A-4147-A177-3AD203B41FA5}">
                      <a16:colId xmlns:a16="http://schemas.microsoft.com/office/drawing/2014/main" val="2548560286"/>
                    </a:ext>
                  </a:extLst>
                </a:gridCol>
                <a:gridCol w="558515">
                  <a:extLst>
                    <a:ext uri="{9D8B030D-6E8A-4147-A177-3AD203B41FA5}">
                      <a16:colId xmlns:a16="http://schemas.microsoft.com/office/drawing/2014/main" val="2482194481"/>
                    </a:ext>
                  </a:extLst>
                </a:gridCol>
              </a:tblGrid>
              <a:tr h="0">
                <a:tc gridSpan="2">
                  <a:txBody>
                    <a:bodyPr/>
                    <a:lstStyle/>
                    <a:p>
                      <a:pPr marL="0" marR="0" algn="ctr">
                        <a:spcBef>
                          <a:spcPts val="0"/>
                        </a:spcBef>
                        <a:spcAft>
                          <a:spcPts val="0"/>
                        </a:spcAft>
                      </a:pPr>
                      <a:r>
                        <a:rPr lang="en-US" sz="1400" dirty="0">
                          <a:effectLst/>
                        </a:rPr>
                        <a:t>Sales</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dirty="0">
                          <a:effectLst/>
                        </a:rPr>
                        <a:t> Sales</a:t>
                      </a:r>
                    </a:p>
                    <a:p>
                      <a:pPr marL="0" marR="0" algn="ctr">
                        <a:spcBef>
                          <a:spcPts val="0"/>
                        </a:spcBef>
                        <a:spcAft>
                          <a:spcPts val="0"/>
                        </a:spcAft>
                      </a:pPr>
                      <a:r>
                        <a:rPr lang="en-US" sz="1400" dirty="0">
                          <a:effectLst/>
                        </a:rPr>
                        <a:t> Discounts</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dirty="0">
                          <a:effectLst/>
                        </a:rPr>
                        <a:t>Sales Returns</a:t>
                      </a:r>
                    </a:p>
                    <a:p>
                      <a:pPr marL="0" marR="0" algn="ctr">
                        <a:spcBef>
                          <a:spcPts val="0"/>
                        </a:spcBef>
                        <a:spcAft>
                          <a:spcPts val="0"/>
                        </a:spcAft>
                      </a:pPr>
                      <a:r>
                        <a:rPr lang="en-US" sz="1400" dirty="0">
                          <a:effectLst/>
                        </a:rPr>
                        <a:t> and Allowances</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415856594"/>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429714409"/>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120,000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1,800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6,200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326564358"/>
                  </a:ext>
                </a:extLst>
              </a:tr>
              <a:tr h="0">
                <a:tc>
                  <a:txBody>
                    <a:bodyPr/>
                    <a:lstStyle/>
                    <a:p>
                      <a:pPr marL="0" marR="0">
                        <a:spcBef>
                          <a:spcPts val="0"/>
                        </a:spcBef>
                        <a:spcAft>
                          <a:spcPts val="0"/>
                        </a:spcAft>
                      </a:pPr>
                      <a:r>
                        <a:rPr lang="en-US" sz="12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 </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134253051"/>
                  </a:ext>
                </a:extLst>
              </a:tr>
            </a:tbl>
          </a:graphicData>
        </a:graphic>
      </p:graphicFrame>
      <p:cxnSp>
        <p:nvCxnSpPr>
          <p:cNvPr id="7" name="Straight Connector 6"/>
          <p:cNvCxnSpPr/>
          <p:nvPr/>
        </p:nvCxnSpPr>
        <p:spPr>
          <a:xfrm>
            <a:off x="3500215" y="3665433"/>
            <a:ext cx="126477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065948" y="3657600"/>
            <a:ext cx="126477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272753" y="3665433"/>
            <a:ext cx="126477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120497" y="3657600"/>
            <a:ext cx="0" cy="71329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905142" y="3657600"/>
            <a:ext cx="0" cy="71329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698337" y="3665433"/>
            <a:ext cx="0" cy="71329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4640366" y="4337536"/>
            <a:ext cx="2597922" cy="1839522"/>
            <a:chOff x="-156727" y="-212652"/>
            <a:chExt cx="2597922" cy="1839522"/>
          </a:xfrm>
        </p:grpSpPr>
        <p:cxnSp>
          <p:nvCxnSpPr>
            <p:cNvPr id="18" name="Straight Arrow Connector 17"/>
            <p:cNvCxnSpPr/>
            <p:nvPr/>
          </p:nvCxnSpPr>
          <p:spPr>
            <a:xfrm>
              <a:off x="-156727" y="-190786"/>
              <a:ext cx="629167" cy="1229646"/>
            </a:xfrm>
            <a:prstGeom prst="straightConnector1">
              <a:avLst/>
            </a:prstGeom>
            <a:ln w="19050">
              <a:solidFill>
                <a:schemeClr val="tx1"/>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1151890" y="-120087"/>
              <a:ext cx="41275" cy="1101162"/>
            </a:xfrm>
            <a:prstGeom prst="straightConnector1">
              <a:avLst/>
            </a:prstGeom>
            <a:ln w="19050">
              <a:solidFill>
                <a:schemeClr val="tx1"/>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flipH="1">
              <a:off x="1846581" y="-212652"/>
              <a:ext cx="594614" cy="1242622"/>
            </a:xfrm>
            <a:prstGeom prst="straightConnector1">
              <a:avLst/>
            </a:prstGeom>
            <a:ln w="19050">
              <a:solidFill>
                <a:schemeClr val="tx1"/>
              </a:solidFill>
              <a:prstDash val="dash"/>
              <a:tailEnd type="arrow"/>
            </a:ln>
          </p:spPr>
          <p:style>
            <a:lnRef idx="2">
              <a:schemeClr val="accent1"/>
            </a:lnRef>
            <a:fillRef idx="0">
              <a:schemeClr val="accent1"/>
            </a:fillRef>
            <a:effectRef idx="1">
              <a:schemeClr val="accent1"/>
            </a:effectRef>
            <a:fontRef idx="minor">
              <a:schemeClr val="tx1"/>
            </a:fontRef>
          </p:style>
        </p:cxnSp>
        <p:sp>
          <p:nvSpPr>
            <p:cNvPr id="21" name="Text Box 9"/>
            <p:cNvSpPr txBox="1"/>
            <p:nvPr/>
          </p:nvSpPr>
          <p:spPr>
            <a:xfrm>
              <a:off x="0" y="1203325"/>
              <a:ext cx="2268855" cy="423545"/>
            </a:xfrm>
            <a:prstGeom prst="rect">
              <a:avLst/>
            </a:prstGeom>
            <a:noFill/>
            <a:ln>
              <a:noFill/>
            </a:ln>
            <a:effectLst/>
            <a:extLst>
              <a:ext uri="{C572A759-6A51-4108-AA02-DFA0A04FC94B}">
                <ma14:wrappingTextBox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a:effectLst/>
                  <a:latin typeface="Times" panose="02020603050405020304" pitchFamily="18" charset="0"/>
                  <a:ea typeface="MS Mincho"/>
                  <a:cs typeface="Times New Roman" panose="02020603050405020304" pitchFamily="18" charset="0"/>
                </a:rPr>
                <a:t>Net Sales:  $112,000</a:t>
              </a:r>
              <a:endParaRPr lang="en-US" sz="1100">
                <a:effectLst/>
                <a:latin typeface="Times" panose="02020603050405020304" pitchFamily="18" charset="0"/>
                <a:ea typeface="MS Mincho"/>
                <a:cs typeface="Times New Roman" panose="02020603050405020304" pitchFamily="18" charset="0"/>
              </a:endParaRPr>
            </a:p>
          </p:txBody>
        </p:sp>
      </p:grpSp>
    </p:spTree>
    <p:extLst>
      <p:ext uri="{BB962C8B-B14F-4D97-AF65-F5344CB8AC3E}">
        <p14:creationId xmlns:p14="http://schemas.microsoft.com/office/powerpoint/2010/main" val="3446797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916965" y="275851"/>
            <a:ext cx="6096000" cy="1161857"/>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Shipping Charges Paid by Seller</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marL="114300" marR="0" indent="-114300">
              <a:spcBef>
                <a:spcPts val="0"/>
              </a:spcBef>
              <a:spcAft>
                <a:spcPts val="0"/>
              </a:spcAft>
            </a:pPr>
            <a:r>
              <a:rPr lang="en-US" sz="1100" dirty="0">
                <a:effectLst/>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392965" y="1880780"/>
            <a:ext cx="9144000" cy="1477328"/>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When a seller pays for shipping (“freight”) charges and will not be reimbursed by the buyer, the seller records this as a selling expense usually called “Freight-out”.</a:t>
            </a:r>
            <a:endParaRPr lang="en-US" sz="1400" dirty="0">
              <a:effectLst/>
              <a:latin typeface="Times" panose="02020603050405020304" pitchFamily="18" charset="0"/>
              <a:ea typeface="MS Mincho"/>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Example: Seller Company recorded a $1,500 sale on account, and also paid $100 shipping </a:t>
            </a:r>
          </a:p>
          <a:p>
            <a:pPr marL="1143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charges.</a:t>
            </a:r>
            <a:endParaRPr lang="en-US" sz="14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007763619"/>
              </p:ext>
            </p:extLst>
          </p:nvPr>
        </p:nvGraphicFramePr>
        <p:xfrm>
          <a:off x="3863657" y="3869546"/>
          <a:ext cx="4464685" cy="1066800"/>
        </p:xfrm>
        <a:graphic>
          <a:graphicData uri="http://schemas.openxmlformats.org/drawingml/2006/table">
            <a:tbl>
              <a:tblPr firstRow="1" firstCol="1" bandRow="1">
                <a:tableStyleId>{5940675A-B579-460E-94D1-54222C63F5DA}</a:tableStyleId>
              </a:tblPr>
              <a:tblGrid>
                <a:gridCol w="354330">
                  <a:extLst>
                    <a:ext uri="{9D8B030D-6E8A-4147-A177-3AD203B41FA5}">
                      <a16:colId xmlns:a16="http://schemas.microsoft.com/office/drawing/2014/main" val="346502693"/>
                    </a:ext>
                  </a:extLst>
                </a:gridCol>
                <a:gridCol w="2503170">
                  <a:extLst>
                    <a:ext uri="{9D8B030D-6E8A-4147-A177-3AD203B41FA5}">
                      <a16:colId xmlns:a16="http://schemas.microsoft.com/office/drawing/2014/main" val="3226006081"/>
                    </a:ext>
                  </a:extLst>
                </a:gridCol>
                <a:gridCol w="803275">
                  <a:extLst>
                    <a:ext uri="{9D8B030D-6E8A-4147-A177-3AD203B41FA5}">
                      <a16:colId xmlns:a16="http://schemas.microsoft.com/office/drawing/2014/main" val="2310945124"/>
                    </a:ext>
                  </a:extLst>
                </a:gridCol>
                <a:gridCol w="803910">
                  <a:extLst>
                    <a:ext uri="{9D8B030D-6E8A-4147-A177-3AD203B41FA5}">
                      <a16:colId xmlns:a16="http://schemas.microsoft.com/office/drawing/2014/main" val="2299683519"/>
                    </a:ext>
                  </a:extLst>
                </a:gridCol>
              </a:tblGrid>
              <a:tr h="0">
                <a:tc>
                  <a:txBody>
                    <a:bodyPr/>
                    <a:lstStyle/>
                    <a:p>
                      <a:pPr marL="0" marR="0" algn="ctr">
                        <a:spcBef>
                          <a:spcPts val="0"/>
                        </a:spcBef>
                        <a:spcAft>
                          <a:spcPts val="0"/>
                        </a:spcAft>
                      </a:pPr>
                      <a:r>
                        <a:rPr lang="en-US" sz="1400">
                          <a:effectLst/>
                        </a:rPr>
                        <a:t>xx</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Accounts Receivable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1,500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451794695"/>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Sales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1,500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476314868"/>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673307984"/>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Freight-out</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806343791"/>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Cash</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100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602877769"/>
                  </a:ext>
                </a:extLst>
              </a:tr>
            </a:tbl>
          </a:graphicData>
        </a:graphic>
      </p:graphicFrame>
    </p:spTree>
    <p:extLst>
      <p:ext uri="{BB962C8B-B14F-4D97-AF65-F5344CB8AC3E}">
        <p14:creationId xmlns:p14="http://schemas.microsoft.com/office/powerpoint/2010/main" val="3621625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CC4A-4AB1-4EE6-B618-9A3741AB6F85}"/>
              </a:ext>
            </a:extLst>
          </p:cNvPr>
          <p:cNvSpPr>
            <a:spLocks noGrp="1"/>
          </p:cNvSpPr>
          <p:nvPr>
            <p:ph type="title"/>
          </p:nvPr>
        </p:nvSpPr>
        <p:spPr>
          <a:xfrm>
            <a:off x="702734" y="2371725"/>
            <a:ext cx="10515600" cy="1325563"/>
          </a:xfrm>
        </p:spPr>
        <p:txBody>
          <a:bodyPr>
            <a:normAutofit fontScale="90000"/>
          </a:bodyPr>
          <a:lstStyle/>
          <a:p>
            <a:pPr algn="ctr"/>
            <a:r>
              <a:rPr lang="en-US" b="1" dirty="0"/>
              <a:t>Learning Goal 11</a:t>
            </a:r>
            <a:br>
              <a:rPr lang="en-US" b="1" dirty="0"/>
            </a:br>
            <a:r>
              <a:rPr lang="en-US" b="1" dirty="0"/>
              <a:t>Part 1</a:t>
            </a:r>
            <a:br>
              <a:rPr lang="en-US" dirty="0"/>
            </a:br>
            <a:endParaRPr lang="en-US" dirty="0"/>
          </a:p>
        </p:txBody>
      </p:sp>
      <p:sp>
        <p:nvSpPr>
          <p:cNvPr id="3" name="Footer Placeholder 2">
            <a:extLst>
              <a:ext uri="{FF2B5EF4-FFF2-40B4-BE49-F238E27FC236}">
                <a16:creationId xmlns:a16="http://schemas.microsoft.com/office/drawing/2014/main" id="{7E66E48D-56E4-4459-B870-B64EE8AEDE8A}"/>
              </a:ext>
            </a:extLst>
          </p:cNvPr>
          <p:cNvSpPr>
            <a:spLocks noGrp="1"/>
          </p:cNvSpPr>
          <p:nvPr>
            <p:ph type="ftr" sz="quarter" idx="11"/>
          </p:nvPr>
        </p:nvSpPr>
        <p:spPr/>
        <p:txBody>
          <a:bodyPr/>
          <a:lstStyle/>
          <a:p>
            <a:r>
              <a:rPr lang="en-US" dirty="0"/>
              <a:t>© Copyright 2018 Worthy and James Publishing</a:t>
            </a:r>
          </a:p>
        </p:txBody>
      </p:sp>
    </p:spTree>
    <p:extLst>
      <p:ext uri="{BB962C8B-B14F-4D97-AF65-F5344CB8AC3E}">
        <p14:creationId xmlns:p14="http://schemas.microsoft.com/office/powerpoint/2010/main" val="4287225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333002" y="194587"/>
            <a:ext cx="7289562" cy="1854354"/>
          </a:xfrm>
          <a:prstGeom prst="rect">
            <a:avLst/>
          </a:prstGeom>
        </p:spPr>
        <p:txBody>
          <a:bodyPr wrap="squar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Shipping Charges Paid by Seller,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marL="114300" marR="0" indent="-114300">
              <a:spcBef>
                <a:spcPts val="0"/>
              </a:spcBef>
              <a:spcAft>
                <a:spcPts val="0"/>
              </a:spcAft>
            </a:pPr>
            <a:r>
              <a:rPr lang="en-US" sz="2800" dirty="0">
                <a:solidFill>
                  <a:schemeClr val="accent1">
                    <a:lumMod val="50000"/>
                  </a:schemeClr>
                </a:solidFill>
                <a:latin typeface="Times" panose="02020603050405020304" pitchFamily="18" charset="0"/>
                <a:ea typeface="MS Mincho"/>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marL="114300" marR="0" indent="-114300">
              <a:spcBef>
                <a:spcPts val="0"/>
              </a:spcBef>
              <a:spcAft>
                <a:spcPts val="0"/>
              </a:spcAft>
            </a:pPr>
            <a:r>
              <a:rPr lang="en-US" sz="2800" dirty="0">
                <a:solidFill>
                  <a:schemeClr val="accent1">
                    <a:lumMod val="50000"/>
                  </a:schemeClr>
                </a:solidFill>
                <a:latin typeface="Times" panose="02020603050405020304" pitchFamily="18" charset="0"/>
                <a:ea typeface="MS Mincho"/>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455632" y="1835087"/>
            <a:ext cx="9280733" cy="923330"/>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When a seller pays for shipping charges and the terms require the buyer to reimburse the seller, the shipping charges are added to the account receivable.  </a:t>
            </a:r>
            <a:endParaRPr lang="en-US" sz="1400" dirty="0">
              <a:effectLst/>
              <a:latin typeface="Times" panose="02020603050405020304" pitchFamily="18" charset="0"/>
              <a:ea typeface="MS Mincho"/>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
        <p:nvSpPr>
          <p:cNvPr id="5" name="Rectangle 4"/>
          <p:cNvSpPr/>
          <p:nvPr/>
        </p:nvSpPr>
        <p:spPr>
          <a:xfrm>
            <a:off x="2638576" y="2895417"/>
            <a:ext cx="1069524" cy="369332"/>
          </a:xfrm>
          <a:prstGeom prst="rect">
            <a:avLst/>
          </a:prstGeom>
        </p:spPr>
        <p:txBody>
          <a:bodyPr wrap="none">
            <a:spAutoFit/>
          </a:bodyPr>
          <a:lstStyle/>
          <a:p>
            <a:pPr marL="1143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Example:</a:t>
            </a:r>
            <a:endParaRPr lang="en-US" sz="1400" dirty="0">
              <a:effectLst/>
              <a:latin typeface="Times" panose="02020603050405020304" pitchFamily="18" charset="0"/>
              <a:ea typeface="MS Mincho"/>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447438602"/>
              </p:ext>
            </p:extLst>
          </p:nvPr>
        </p:nvGraphicFramePr>
        <p:xfrm>
          <a:off x="3863657" y="3467894"/>
          <a:ext cx="4464685" cy="1066800"/>
        </p:xfrm>
        <a:graphic>
          <a:graphicData uri="http://schemas.openxmlformats.org/drawingml/2006/table">
            <a:tbl>
              <a:tblPr firstRow="1" firstCol="1" bandRow="1">
                <a:tableStyleId>{5940675A-B579-460E-94D1-54222C63F5DA}</a:tableStyleId>
              </a:tblPr>
              <a:tblGrid>
                <a:gridCol w="354330">
                  <a:extLst>
                    <a:ext uri="{9D8B030D-6E8A-4147-A177-3AD203B41FA5}">
                      <a16:colId xmlns:a16="http://schemas.microsoft.com/office/drawing/2014/main" val="1423323749"/>
                    </a:ext>
                  </a:extLst>
                </a:gridCol>
                <a:gridCol w="2503170">
                  <a:extLst>
                    <a:ext uri="{9D8B030D-6E8A-4147-A177-3AD203B41FA5}">
                      <a16:colId xmlns:a16="http://schemas.microsoft.com/office/drawing/2014/main" val="2234034287"/>
                    </a:ext>
                  </a:extLst>
                </a:gridCol>
                <a:gridCol w="803275">
                  <a:extLst>
                    <a:ext uri="{9D8B030D-6E8A-4147-A177-3AD203B41FA5}">
                      <a16:colId xmlns:a16="http://schemas.microsoft.com/office/drawing/2014/main" val="832153427"/>
                    </a:ext>
                  </a:extLst>
                </a:gridCol>
                <a:gridCol w="803910">
                  <a:extLst>
                    <a:ext uri="{9D8B030D-6E8A-4147-A177-3AD203B41FA5}">
                      <a16:colId xmlns:a16="http://schemas.microsoft.com/office/drawing/2014/main" val="2614785119"/>
                    </a:ext>
                  </a:extLst>
                </a:gridCol>
              </a:tblGrid>
              <a:tr h="0">
                <a:tc>
                  <a:txBody>
                    <a:bodyPr/>
                    <a:lstStyle/>
                    <a:p>
                      <a:pPr marL="0" marR="0" algn="ctr">
                        <a:spcBef>
                          <a:spcPts val="0"/>
                        </a:spcBef>
                        <a:spcAft>
                          <a:spcPts val="0"/>
                        </a:spcAft>
                      </a:pPr>
                      <a:r>
                        <a:rPr lang="en-US" sz="1400">
                          <a:effectLst/>
                        </a:rPr>
                        <a:t>xx</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Accounts Receivable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1,500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000511080"/>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Sales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1,500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502972047"/>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980705807"/>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Accounts Receivable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870783536"/>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Cash</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100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041380088"/>
                  </a:ext>
                </a:extLst>
              </a:tr>
            </a:tbl>
          </a:graphicData>
        </a:graphic>
      </p:graphicFrame>
    </p:spTree>
    <p:extLst>
      <p:ext uri="{BB962C8B-B14F-4D97-AF65-F5344CB8AC3E}">
        <p14:creationId xmlns:p14="http://schemas.microsoft.com/office/powerpoint/2010/main" val="10723737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971800" y="163937"/>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Sales Tax</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589518" y="1779237"/>
            <a:ext cx="8708164" cy="2031325"/>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Sales tax is a tax levied by a state or local taxing authority as a percentage of designated retail sales, called taxable sales.  It is the buyer of this merchandise that pays sales tax.</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 seller collects sales tax as part of total sales and records the tax as a liability called “sales tax payable”.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Example: Merchant Company sold $500 of taxable merchandise.  The sales tax rate is 6%.</a:t>
            </a:r>
            <a:endParaRPr lang="en-US" sz="14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54432730"/>
              </p:ext>
            </p:extLst>
          </p:nvPr>
        </p:nvGraphicFramePr>
        <p:xfrm>
          <a:off x="3863657" y="4433283"/>
          <a:ext cx="4464685" cy="640080"/>
        </p:xfrm>
        <a:graphic>
          <a:graphicData uri="http://schemas.openxmlformats.org/drawingml/2006/table">
            <a:tbl>
              <a:tblPr firstRow="1" firstCol="1" bandRow="1">
                <a:tableStyleId>{5940675A-B579-460E-94D1-54222C63F5DA}</a:tableStyleId>
              </a:tblPr>
              <a:tblGrid>
                <a:gridCol w="354330">
                  <a:extLst>
                    <a:ext uri="{9D8B030D-6E8A-4147-A177-3AD203B41FA5}">
                      <a16:colId xmlns:a16="http://schemas.microsoft.com/office/drawing/2014/main" val="693233797"/>
                    </a:ext>
                  </a:extLst>
                </a:gridCol>
                <a:gridCol w="2503170">
                  <a:extLst>
                    <a:ext uri="{9D8B030D-6E8A-4147-A177-3AD203B41FA5}">
                      <a16:colId xmlns:a16="http://schemas.microsoft.com/office/drawing/2014/main" val="2706526557"/>
                    </a:ext>
                  </a:extLst>
                </a:gridCol>
                <a:gridCol w="803275">
                  <a:extLst>
                    <a:ext uri="{9D8B030D-6E8A-4147-A177-3AD203B41FA5}">
                      <a16:colId xmlns:a16="http://schemas.microsoft.com/office/drawing/2014/main" val="2852135132"/>
                    </a:ext>
                  </a:extLst>
                </a:gridCol>
                <a:gridCol w="803910">
                  <a:extLst>
                    <a:ext uri="{9D8B030D-6E8A-4147-A177-3AD203B41FA5}">
                      <a16:colId xmlns:a16="http://schemas.microsoft.com/office/drawing/2014/main" val="1550803232"/>
                    </a:ext>
                  </a:extLst>
                </a:gridCol>
              </a:tblGrid>
              <a:tr h="0">
                <a:tc>
                  <a:txBody>
                    <a:bodyPr/>
                    <a:lstStyle/>
                    <a:p>
                      <a:pPr marL="0" marR="0" algn="ctr">
                        <a:spcBef>
                          <a:spcPts val="0"/>
                        </a:spcBef>
                        <a:spcAft>
                          <a:spcPts val="0"/>
                        </a:spcAft>
                      </a:pPr>
                      <a:r>
                        <a:rPr lang="en-US" sz="1400">
                          <a:effectLst/>
                        </a:rPr>
                        <a:t>xx</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Cash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530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33827886"/>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Sales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500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202695362"/>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Sales Tax Payable</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30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190223270"/>
                  </a:ext>
                </a:extLst>
              </a:tr>
            </a:tbl>
          </a:graphicData>
        </a:graphic>
      </p:graphicFrame>
    </p:spTree>
    <p:extLst>
      <p:ext uri="{BB962C8B-B14F-4D97-AF65-F5344CB8AC3E}">
        <p14:creationId xmlns:p14="http://schemas.microsoft.com/office/powerpoint/2010/main" val="2084214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142003" y="326307"/>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Sales Tax,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768980" y="1756969"/>
            <a:ext cx="8964538" cy="1754326"/>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specified intervals, a seller pays the total tax collected to the taxing authority.</a:t>
            </a:r>
            <a:endParaRPr lang="en-US" sz="1400" dirty="0">
              <a:effectLst/>
              <a:latin typeface="Times" panose="02020603050405020304" pitchFamily="18" charset="0"/>
              <a:ea typeface="MS Mincho"/>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Example: Suppose that Merchant Company had $10,000 of taxable sales during the month and collected $600 in sales tax.  After the end of the month Merchant Company must pay the $600 to the taxing authority.</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685135689"/>
              </p:ext>
            </p:extLst>
          </p:nvPr>
        </p:nvGraphicFramePr>
        <p:xfrm>
          <a:off x="3863657" y="3692050"/>
          <a:ext cx="4464685" cy="426720"/>
        </p:xfrm>
        <a:graphic>
          <a:graphicData uri="http://schemas.openxmlformats.org/drawingml/2006/table">
            <a:tbl>
              <a:tblPr firstRow="1" firstCol="1" bandRow="1">
                <a:tableStyleId>{5940675A-B579-460E-94D1-54222C63F5DA}</a:tableStyleId>
              </a:tblPr>
              <a:tblGrid>
                <a:gridCol w="354330">
                  <a:extLst>
                    <a:ext uri="{9D8B030D-6E8A-4147-A177-3AD203B41FA5}">
                      <a16:colId xmlns:a16="http://schemas.microsoft.com/office/drawing/2014/main" val="2155443161"/>
                    </a:ext>
                  </a:extLst>
                </a:gridCol>
                <a:gridCol w="2503170">
                  <a:extLst>
                    <a:ext uri="{9D8B030D-6E8A-4147-A177-3AD203B41FA5}">
                      <a16:colId xmlns:a16="http://schemas.microsoft.com/office/drawing/2014/main" val="1673988905"/>
                    </a:ext>
                  </a:extLst>
                </a:gridCol>
                <a:gridCol w="803275">
                  <a:extLst>
                    <a:ext uri="{9D8B030D-6E8A-4147-A177-3AD203B41FA5}">
                      <a16:colId xmlns:a16="http://schemas.microsoft.com/office/drawing/2014/main" val="2611241078"/>
                    </a:ext>
                  </a:extLst>
                </a:gridCol>
                <a:gridCol w="803910">
                  <a:extLst>
                    <a:ext uri="{9D8B030D-6E8A-4147-A177-3AD203B41FA5}">
                      <a16:colId xmlns:a16="http://schemas.microsoft.com/office/drawing/2014/main" val="1152296263"/>
                    </a:ext>
                  </a:extLst>
                </a:gridCol>
              </a:tblGrid>
              <a:tr h="0">
                <a:tc>
                  <a:txBody>
                    <a:bodyPr/>
                    <a:lstStyle/>
                    <a:p>
                      <a:pPr marL="0" marR="0" algn="ctr">
                        <a:spcBef>
                          <a:spcPts val="0"/>
                        </a:spcBef>
                        <a:spcAft>
                          <a:spcPts val="0"/>
                        </a:spcAft>
                      </a:pPr>
                      <a:r>
                        <a:rPr lang="en-US" sz="1400">
                          <a:effectLst/>
                        </a:rPr>
                        <a:t>xx</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Sales Tax Payable</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0"/>
                        </a:spcAft>
                      </a:pPr>
                      <a:r>
                        <a:rPr lang="en-US" sz="1400">
                          <a:effectLst/>
                        </a:rPr>
                        <a:t>600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445934152"/>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dirty="0">
                          <a:effectLst/>
                        </a:rPr>
                        <a:t>      Cash</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0"/>
                        </a:spcAft>
                      </a:pPr>
                      <a:r>
                        <a:rPr lang="en-US" sz="1400" dirty="0">
                          <a:effectLst/>
                        </a:rPr>
                        <a:t>600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767841574"/>
                  </a:ext>
                </a:extLst>
              </a:tr>
            </a:tbl>
          </a:graphicData>
        </a:graphic>
      </p:graphicFrame>
      <p:sp>
        <p:nvSpPr>
          <p:cNvPr id="6" name="Rectangle 5"/>
          <p:cNvSpPr/>
          <p:nvPr/>
        </p:nvSpPr>
        <p:spPr>
          <a:xfrm>
            <a:off x="1861558" y="4556853"/>
            <a:ext cx="8656889" cy="923330"/>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Merchant Company is merely a collection agent for the taxing authority.  The sales tax is neither a revenue nor an expense.</a:t>
            </a:r>
            <a:endParaRPr lang="en-US" sz="1400" dirty="0">
              <a:effectLst/>
              <a:latin typeface="Times" panose="02020603050405020304" pitchFamily="18" charset="0"/>
              <a:ea typeface="MS Mincho"/>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29015804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193278" y="324540"/>
            <a:ext cx="6096000" cy="1423467"/>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Sales Tax,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r>
              <a:rPr lang="en-US" sz="2800" dirty="0">
                <a:solidFill>
                  <a:schemeClr val="accent1">
                    <a:lumMod val="50000"/>
                  </a:schemeClr>
                </a:solidFill>
                <a:latin typeface="Times" panose="02020603050405020304" pitchFamily="18" charset="0"/>
                <a:ea typeface="MS Mincho"/>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750463" y="1468000"/>
            <a:ext cx="8981630" cy="2308324"/>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Shortcut:  Sometimes sellers use a shortcut to record sales tax by including the sales tax as part of sales revenue.  Because this is not technically correct, this requires a later calculation to determine the correct tax.</a:t>
            </a:r>
            <a:endParaRPr lang="en-US" sz="1400" dirty="0">
              <a:effectLst/>
              <a:latin typeface="Times" panose="02020603050405020304" pitchFamily="18" charset="0"/>
              <a:ea typeface="MS Mincho"/>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Example: Merchant Company sold $500 of taxable merchandise.  The sales tax rate is 6%.   Merchant company records the sale as:</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924940968"/>
              </p:ext>
            </p:extLst>
          </p:nvPr>
        </p:nvGraphicFramePr>
        <p:xfrm>
          <a:off x="3863657" y="3787934"/>
          <a:ext cx="4464685" cy="426720"/>
        </p:xfrm>
        <a:graphic>
          <a:graphicData uri="http://schemas.openxmlformats.org/drawingml/2006/table">
            <a:tbl>
              <a:tblPr firstRow="1" firstCol="1" bandRow="1">
                <a:tableStyleId>{5940675A-B579-460E-94D1-54222C63F5DA}</a:tableStyleId>
              </a:tblPr>
              <a:tblGrid>
                <a:gridCol w="354330">
                  <a:extLst>
                    <a:ext uri="{9D8B030D-6E8A-4147-A177-3AD203B41FA5}">
                      <a16:colId xmlns:a16="http://schemas.microsoft.com/office/drawing/2014/main" val="2685537119"/>
                    </a:ext>
                  </a:extLst>
                </a:gridCol>
                <a:gridCol w="2503170">
                  <a:extLst>
                    <a:ext uri="{9D8B030D-6E8A-4147-A177-3AD203B41FA5}">
                      <a16:colId xmlns:a16="http://schemas.microsoft.com/office/drawing/2014/main" val="3085942486"/>
                    </a:ext>
                  </a:extLst>
                </a:gridCol>
                <a:gridCol w="803275">
                  <a:extLst>
                    <a:ext uri="{9D8B030D-6E8A-4147-A177-3AD203B41FA5}">
                      <a16:colId xmlns:a16="http://schemas.microsoft.com/office/drawing/2014/main" val="1649848112"/>
                    </a:ext>
                  </a:extLst>
                </a:gridCol>
                <a:gridCol w="803910">
                  <a:extLst>
                    <a:ext uri="{9D8B030D-6E8A-4147-A177-3AD203B41FA5}">
                      <a16:colId xmlns:a16="http://schemas.microsoft.com/office/drawing/2014/main" val="3681809552"/>
                    </a:ext>
                  </a:extLst>
                </a:gridCol>
              </a:tblGrid>
              <a:tr h="0">
                <a:tc>
                  <a:txBody>
                    <a:bodyPr/>
                    <a:lstStyle/>
                    <a:p>
                      <a:pPr marL="0" marR="0" algn="ctr">
                        <a:spcBef>
                          <a:spcPts val="0"/>
                        </a:spcBef>
                        <a:spcAft>
                          <a:spcPts val="0"/>
                        </a:spcAft>
                      </a:pPr>
                      <a:r>
                        <a:rPr lang="en-US" sz="1400">
                          <a:effectLst/>
                        </a:rPr>
                        <a:t>xx</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Cash</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0"/>
                        </a:spcAft>
                      </a:pPr>
                      <a:r>
                        <a:rPr lang="en-US" sz="1400">
                          <a:effectLst/>
                        </a:rPr>
                        <a:t>530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647924155"/>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Sales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0"/>
                        </a:spcAft>
                      </a:pPr>
                      <a:r>
                        <a:rPr lang="en-US" sz="1400" dirty="0">
                          <a:effectLst/>
                        </a:rPr>
                        <a:t>530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824188958"/>
                  </a:ext>
                </a:extLst>
              </a:tr>
            </a:tbl>
          </a:graphicData>
        </a:graphic>
      </p:graphicFrame>
      <p:sp>
        <p:nvSpPr>
          <p:cNvPr id="6" name="Rectangle 5"/>
          <p:cNvSpPr/>
          <p:nvPr/>
        </p:nvSpPr>
        <p:spPr>
          <a:xfrm>
            <a:off x="1750462" y="4659403"/>
            <a:ext cx="8803593" cy="646331"/>
          </a:xfrm>
          <a:prstGeom prst="rect">
            <a:avLst/>
          </a:prstGeom>
        </p:spPr>
        <p:txBody>
          <a:bodyPr wrap="square">
            <a:spAutoFit/>
          </a:bodyPr>
          <a:lstStyle/>
          <a:p>
            <a:pPr marL="173038" indent="-173038"/>
            <a:r>
              <a:rPr lang="en-US" dirty="0">
                <a:latin typeface="Times" panose="02020603050405020304" pitchFamily="18" charset="0"/>
                <a:ea typeface="MS Mincho"/>
                <a:cs typeface="Times New Roman" panose="02020603050405020304" pitchFamily="18" charset="0"/>
              </a:rPr>
              <a:t>• During the period, Merchant Company continues to record taxable sales in this manner, until correct sales tax must calculated and paid to the taxing authority.</a:t>
            </a:r>
            <a:endParaRPr lang="en-US" dirty="0"/>
          </a:p>
        </p:txBody>
      </p:sp>
    </p:spTree>
    <p:extLst>
      <p:ext uri="{BB962C8B-B14F-4D97-AF65-F5344CB8AC3E}">
        <p14:creationId xmlns:p14="http://schemas.microsoft.com/office/powerpoint/2010/main" val="3089086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193278" y="273265"/>
            <a:ext cx="6096000" cy="1269578"/>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Sales Tax,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729098" y="1400377"/>
            <a:ext cx="8733802" cy="1754326"/>
          </a:xfrm>
          <a:prstGeom prst="rect">
            <a:avLst/>
          </a:prstGeom>
        </p:spPr>
        <p:txBody>
          <a:bodyPr wrap="square">
            <a:spAutoFit/>
          </a:bodyPr>
          <a:lstStyle/>
          <a:p>
            <a:r>
              <a:rPr lang="en-US" dirty="0">
                <a:latin typeface="Times" panose="02020603050405020304" pitchFamily="18" charset="0"/>
                <a:ea typeface="MS Mincho"/>
                <a:cs typeface="Times New Roman" panose="02020603050405020304" pitchFamily="18" charset="0"/>
              </a:rPr>
              <a:t>Example:  At the end of the period Merchant Company has recorded $10,600 of “sales”, which actually includes sales tax.  The sales tax calculation is: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$10,600 / 1.06 = $10,000 sales.    •  $10,600 – $10,000 = $600 sales tax.</a:t>
            </a:r>
            <a:endParaRPr lang="en-US" sz="1400" dirty="0">
              <a:effectLst/>
              <a:latin typeface="Times" panose="02020603050405020304" pitchFamily="18" charset="0"/>
              <a:ea typeface="MS Mincho"/>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The journal entry is:</a:t>
            </a:r>
            <a:endParaRPr lang="en-US" sz="14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94643024"/>
              </p:ext>
            </p:extLst>
          </p:nvPr>
        </p:nvGraphicFramePr>
        <p:xfrm>
          <a:off x="3863656" y="3480884"/>
          <a:ext cx="4464685" cy="426720"/>
        </p:xfrm>
        <a:graphic>
          <a:graphicData uri="http://schemas.openxmlformats.org/drawingml/2006/table">
            <a:tbl>
              <a:tblPr firstRow="1" firstCol="1" bandRow="1">
                <a:tableStyleId>{5940675A-B579-460E-94D1-54222C63F5DA}</a:tableStyleId>
              </a:tblPr>
              <a:tblGrid>
                <a:gridCol w="354330">
                  <a:extLst>
                    <a:ext uri="{9D8B030D-6E8A-4147-A177-3AD203B41FA5}">
                      <a16:colId xmlns:a16="http://schemas.microsoft.com/office/drawing/2014/main" val="618739988"/>
                    </a:ext>
                  </a:extLst>
                </a:gridCol>
                <a:gridCol w="2503170">
                  <a:extLst>
                    <a:ext uri="{9D8B030D-6E8A-4147-A177-3AD203B41FA5}">
                      <a16:colId xmlns:a16="http://schemas.microsoft.com/office/drawing/2014/main" val="3534623121"/>
                    </a:ext>
                  </a:extLst>
                </a:gridCol>
                <a:gridCol w="803275">
                  <a:extLst>
                    <a:ext uri="{9D8B030D-6E8A-4147-A177-3AD203B41FA5}">
                      <a16:colId xmlns:a16="http://schemas.microsoft.com/office/drawing/2014/main" val="3058539392"/>
                    </a:ext>
                  </a:extLst>
                </a:gridCol>
                <a:gridCol w="803910">
                  <a:extLst>
                    <a:ext uri="{9D8B030D-6E8A-4147-A177-3AD203B41FA5}">
                      <a16:colId xmlns:a16="http://schemas.microsoft.com/office/drawing/2014/main" val="1164756742"/>
                    </a:ext>
                  </a:extLst>
                </a:gridCol>
              </a:tblGrid>
              <a:tr h="0">
                <a:tc>
                  <a:txBody>
                    <a:bodyPr/>
                    <a:lstStyle/>
                    <a:p>
                      <a:pPr marL="0" marR="0" algn="ctr">
                        <a:spcBef>
                          <a:spcPts val="0"/>
                        </a:spcBef>
                        <a:spcAft>
                          <a:spcPts val="0"/>
                        </a:spcAft>
                      </a:pPr>
                      <a:r>
                        <a:rPr lang="en-US" sz="1400">
                          <a:effectLst/>
                        </a:rPr>
                        <a:t>xx</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dirty="0">
                          <a:effectLst/>
                        </a:rPr>
                        <a:t>Sales</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0"/>
                        </a:spcAft>
                      </a:pPr>
                      <a:r>
                        <a:rPr lang="en-US" sz="1400">
                          <a:effectLst/>
                        </a:rPr>
                        <a:t>600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583677596"/>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l">
                        <a:spcBef>
                          <a:spcPts val="0"/>
                        </a:spcBef>
                        <a:spcAft>
                          <a:spcPts val="0"/>
                        </a:spcAft>
                      </a:pPr>
                      <a:r>
                        <a:rPr lang="en-US" sz="1400">
                          <a:effectLst/>
                        </a:rPr>
                        <a:t>      Sales Tax Payable</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spcBef>
                          <a:spcPts val="0"/>
                        </a:spcBef>
                        <a:spcAft>
                          <a:spcPts val="0"/>
                        </a:spcAft>
                      </a:pPr>
                      <a:r>
                        <a:rPr lang="en-US" sz="1400" dirty="0">
                          <a:effectLst/>
                        </a:rPr>
                        <a:t>600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954085543"/>
                  </a:ext>
                </a:extLst>
              </a:tr>
            </a:tbl>
          </a:graphicData>
        </a:graphic>
      </p:graphicFrame>
      <p:sp>
        <p:nvSpPr>
          <p:cNvPr id="6" name="Rectangle 5"/>
          <p:cNvSpPr/>
          <p:nvPr/>
        </p:nvSpPr>
        <p:spPr>
          <a:xfrm>
            <a:off x="1729099" y="4286633"/>
            <a:ext cx="8611312" cy="1477328"/>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Reason for the calculation:  The recorded sales amount is actually 106% of the correct sales.  </a:t>
            </a:r>
            <a:endParaRPr lang="en-US" sz="1400" dirty="0">
              <a:effectLst/>
              <a:latin typeface="Times" panose="02020603050405020304" pitchFamily="18" charset="0"/>
              <a:ea typeface="MS Mincho"/>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r>
              <a:rPr lang="en-US" b="1" dirty="0">
                <a:latin typeface="Times" panose="02020603050405020304" pitchFamily="18" charset="0"/>
                <a:ea typeface="MS Mincho"/>
                <a:cs typeface="Times New Roman" panose="02020603050405020304" pitchFamily="18" charset="0"/>
              </a:rPr>
              <a:t>Note:</a:t>
            </a:r>
            <a:r>
              <a:rPr lang="en-US" dirty="0">
                <a:latin typeface="Times" panose="02020603050405020304" pitchFamily="18" charset="0"/>
                <a:ea typeface="MS Mincho"/>
                <a:cs typeface="Times New Roman" panose="02020603050405020304" pitchFamily="18" charset="0"/>
              </a:rPr>
              <a:t> It would be incorrect to calculate sales tax as $10,600 X .06 = $636.  Doing this would be calculating sales tax on an amount that already includes sales tax.</a:t>
            </a: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2565647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1848740" y="196353"/>
            <a:ext cx="8494520" cy="1423467"/>
          </a:xfrm>
          <a:prstGeom prst="rect">
            <a:avLst/>
          </a:prstGeom>
        </p:spPr>
        <p:txBody>
          <a:bodyPr wrap="squar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Recording Revenue</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r>
              <a:rPr lang="en-US" sz="2800" dirty="0">
                <a:solidFill>
                  <a:schemeClr val="accent1">
                    <a:lumMod val="50000"/>
                  </a:schemeClr>
                </a:solidFill>
                <a:latin typeface="Times" panose="02020603050405020304" pitchFamily="18" charset="0"/>
                <a:ea typeface="MS Mincho"/>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464038" y="2243523"/>
            <a:ext cx="7879222" cy="2069797"/>
          </a:xfrm>
          <a:prstGeom prst="rect">
            <a:avLst/>
          </a:prstGeom>
        </p:spPr>
        <p:txBody>
          <a:bodyPr wrap="square">
            <a:spAutoFit/>
          </a:bodyPr>
          <a:lstStyle/>
          <a:p>
            <a:r>
              <a:rPr lang="en-US" dirty="0">
                <a:latin typeface="Times" panose="02020603050405020304" pitchFamily="18" charset="0"/>
                <a:ea typeface="MS Mincho"/>
                <a:cs typeface="Times New Roman" panose="02020603050405020304" pitchFamily="18" charset="0"/>
              </a:rPr>
              <a:t>• The fundamental principle for revenue recognition is to record revenue</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when it is </a:t>
            </a:r>
            <a:r>
              <a:rPr lang="en-US" b="1" dirty="0">
                <a:solidFill>
                  <a:srgbClr val="0000FF"/>
                </a:solidFill>
                <a:latin typeface="Times" panose="02020603050405020304" pitchFamily="18" charset="0"/>
                <a:ea typeface="MS Mincho"/>
                <a:cs typeface="Times New Roman" panose="02020603050405020304" pitchFamily="18" charset="0"/>
              </a:rPr>
              <a:t>earned</a:t>
            </a:r>
            <a:r>
              <a:rPr lang="en-US" dirty="0">
                <a:latin typeface="Times" panose="02020603050405020304" pitchFamily="18" charset="0"/>
                <a:ea typeface="MS Mincho"/>
                <a:cs typeface="Times New Roman" panose="02020603050405020304" pitchFamily="18" charset="0"/>
              </a:rPr>
              <a:t>, regardless of when cash is received.  This is usually at </a:t>
            </a:r>
            <a:endParaRPr lang="en-US" sz="1400" dirty="0">
              <a:effectLst/>
              <a:latin typeface="Times" panose="02020603050405020304" pitchFamily="18" charset="0"/>
              <a:ea typeface="MS Mincho"/>
              <a:cs typeface="Times New Roman" panose="02020603050405020304" pitchFamily="18" charset="0"/>
            </a:endParaRPr>
          </a:p>
          <a:p>
            <a:pPr>
              <a:spcAft>
                <a:spcPts val="300"/>
              </a:spcAft>
            </a:pPr>
            <a:r>
              <a:rPr lang="en-US" dirty="0">
                <a:latin typeface="Times" panose="02020603050405020304" pitchFamily="18" charset="0"/>
                <a:ea typeface="MS Mincho"/>
                <a:cs typeface="Times New Roman" panose="02020603050405020304" pitchFamily="18" charset="0"/>
              </a:rPr>
              <a:t>   the point of sale, when:</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r>
              <a:rPr lang="en-US" sz="1100" dirty="0">
                <a:effectLst/>
                <a:latin typeface="Times" panose="02020603050405020304" pitchFamily="18" charset="0"/>
                <a:ea typeface="MS Mincho"/>
                <a:cs typeface="Times New Roman" panose="02020603050405020304" pitchFamily="18" charset="0"/>
              </a:rPr>
              <a:t>•</a:t>
            </a:r>
            <a:r>
              <a:rPr lang="en-US" dirty="0">
                <a:latin typeface="Times" panose="02020603050405020304" pitchFamily="18" charset="0"/>
                <a:ea typeface="MS Mincho"/>
                <a:cs typeface="Times New Roman" panose="02020603050405020304" pitchFamily="18" charset="0"/>
              </a:rPr>
              <a:t>  The seller delivers what was agreed upon at the agreed price, and</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r>
              <a:rPr lang="en-US" sz="1100" dirty="0">
                <a:effectLst/>
                <a:latin typeface="Times" panose="02020603050405020304" pitchFamily="18" charset="0"/>
                <a:ea typeface="MS Mincho"/>
                <a:cs typeface="Times New Roman" panose="02020603050405020304" pitchFamily="18" charset="0"/>
              </a:rPr>
              <a:t>•</a:t>
            </a:r>
            <a:r>
              <a:rPr lang="en-US" dirty="0">
                <a:latin typeface="Times" panose="02020603050405020304" pitchFamily="18" charset="0"/>
                <a:ea typeface="MS Mincho"/>
                <a:cs typeface="Times New Roman" panose="02020603050405020304" pitchFamily="18" charset="0"/>
              </a:rPr>
              <a:t>  The buyer can reasonably be expected to pay or has paid</a:t>
            </a:r>
            <a:endParaRPr lang="en-US" sz="1400" dirty="0">
              <a:effectLst/>
              <a:latin typeface="Times" panose="02020603050405020304" pitchFamily="18" charset="0"/>
              <a:ea typeface="MS Mincho"/>
              <a:cs typeface="Times New Roman" panose="02020603050405020304" pitchFamily="18" charset="0"/>
            </a:endParaRPr>
          </a:p>
          <a:p>
            <a:br>
              <a:rPr lang="en-US" dirty="0">
                <a:latin typeface="Times" panose="02020603050405020304" pitchFamily="18" charset="0"/>
                <a:ea typeface="MS Mincho"/>
                <a:cs typeface="Times New Roman" panose="02020603050405020304" pitchFamily="18" charset="0"/>
              </a:rPr>
            </a:b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2508289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945451" y="421918"/>
            <a:ext cx="6096000" cy="1485022"/>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Recording Revenue,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sz="1400" dirty="0">
                <a:effectLst/>
                <a:latin typeface="Times" panose="02020603050405020304" pitchFamily="18" charset="0"/>
                <a:ea typeface="MS Mincho"/>
                <a:cs typeface="Times New Roman" panose="02020603050405020304" pitchFamily="18" charset="0"/>
              </a:rPr>
              <a:t> </a:t>
            </a:r>
          </a:p>
        </p:txBody>
      </p:sp>
      <p:sp>
        <p:nvSpPr>
          <p:cNvPr id="4" name="Rectangle 3"/>
          <p:cNvSpPr/>
          <p:nvPr/>
        </p:nvSpPr>
        <p:spPr>
          <a:xfrm>
            <a:off x="1716281" y="1906940"/>
            <a:ext cx="8554340" cy="4247317"/>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For goods that are being shipped, in most circumstances the point of delivery is considered to be the </a:t>
            </a:r>
            <a:r>
              <a:rPr lang="en-US" b="1" dirty="0">
                <a:solidFill>
                  <a:srgbClr val="0000FF"/>
                </a:solidFill>
                <a:latin typeface="Times" panose="02020603050405020304" pitchFamily="18" charset="0"/>
                <a:ea typeface="MS Mincho"/>
                <a:cs typeface="Times New Roman" panose="02020603050405020304" pitchFamily="18" charset="0"/>
              </a:rPr>
              <a:t>FOB point</a:t>
            </a:r>
            <a:r>
              <a:rPr lang="en-US" dirty="0">
                <a:latin typeface="Times" panose="02020603050405020304" pitchFamily="18" charset="0"/>
                <a:ea typeface="MS Mincho"/>
                <a:cs typeface="Times New Roman" panose="02020603050405020304" pitchFamily="18" charset="0"/>
              </a:rPr>
              <a:t>.  The term “FOB” means “free on board” and refers to the point at which ownership is considered to transfer from seller to buyer.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b="1" dirty="0">
                <a:latin typeface="Times" panose="02020603050405020304" pitchFamily="18" charset="0"/>
                <a:ea typeface="MS Mincho"/>
                <a:cs typeface="Times New Roman" panose="02020603050405020304" pitchFamily="18" charset="0"/>
              </a:rPr>
              <a:t>Examples</a:t>
            </a:r>
            <a:r>
              <a:rPr lang="en-US" dirty="0">
                <a:latin typeface="Times" panose="02020603050405020304" pitchFamily="18" charset="0"/>
                <a:ea typeface="MS Mincho"/>
                <a:cs typeface="Times New Roman" panose="02020603050405020304" pitchFamily="18" charset="0"/>
              </a:rPr>
              <a:t>: Merchandise is being shipped by truck from Chicago to Los Angeles. </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b="1" dirty="0">
                <a:latin typeface="Times" panose="02020603050405020304" pitchFamily="18" charset="0"/>
                <a:ea typeface="MS Mincho"/>
                <a:cs typeface="Times New Roman" panose="02020603050405020304" pitchFamily="18" charset="0"/>
              </a:rPr>
              <a:t>#1) The shipping terms specify “FOB shipping point”</a:t>
            </a:r>
            <a:r>
              <a:rPr lang="en-US" dirty="0">
                <a:latin typeface="Times" panose="02020603050405020304" pitchFamily="18" charset="0"/>
                <a:ea typeface="MS Mincho"/>
                <a:cs typeface="Times New Roman" panose="02020603050405020304" pitchFamily="18" charset="0"/>
              </a:rPr>
              <a:t>: This means the sale is recognized when the goods are loaded on the truck in Chicago. At this point the buyer owns the merchandise.  Buyer must also pay freight from Chicago and assume risk of loss (if no insurance).</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b="1" dirty="0">
                <a:latin typeface="Times" panose="02020603050405020304" pitchFamily="18" charset="0"/>
                <a:ea typeface="MS Mincho"/>
                <a:cs typeface="Times New Roman" panose="02020603050405020304" pitchFamily="18" charset="0"/>
              </a:rPr>
              <a:t>#2) The shipping terms specify </a:t>
            </a:r>
            <a:r>
              <a:rPr lang="en-US" dirty="0">
                <a:latin typeface="Times" panose="02020603050405020304" pitchFamily="18" charset="0"/>
                <a:ea typeface="MS Mincho"/>
                <a:cs typeface="Times New Roman" panose="02020603050405020304" pitchFamily="18" charset="0"/>
              </a:rPr>
              <a:t>“</a:t>
            </a:r>
            <a:r>
              <a:rPr lang="en-US" b="1" dirty="0">
                <a:latin typeface="Times" panose="02020603050405020304" pitchFamily="18" charset="0"/>
                <a:ea typeface="MS Mincho"/>
                <a:cs typeface="Times New Roman" panose="02020603050405020304" pitchFamily="18" charset="0"/>
              </a:rPr>
              <a:t>FOB delivery point</a:t>
            </a:r>
            <a:r>
              <a:rPr lang="en-US" dirty="0">
                <a:latin typeface="Times" panose="02020603050405020304" pitchFamily="18" charset="0"/>
                <a:ea typeface="MS Mincho"/>
                <a:cs typeface="Times New Roman" panose="02020603050405020304" pitchFamily="18" charset="0"/>
              </a:rPr>
              <a:t>”: The sale would not take place until the goods are unloaded in Los Angeles.  Seller would pay freight to Los Angeles and assume risk of loss. </a:t>
            </a:r>
            <a:endParaRPr lang="en-US" sz="1400" dirty="0">
              <a:effectLst/>
              <a:latin typeface="Times" panose="02020603050405020304" pitchFamily="18" charset="0"/>
              <a:ea typeface="MS Mincho"/>
              <a:cs typeface="Times New Roman" panose="02020603050405020304" pitchFamily="18" charset="0"/>
            </a:endParaRPr>
          </a:p>
          <a:p>
            <a:pPr marL="114300" marR="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2970263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124912" y="454494"/>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Net Sales</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092295" y="1819569"/>
            <a:ext cx="8007409" cy="4801314"/>
          </a:xfrm>
          <a:prstGeom prst="rect">
            <a:avLst/>
          </a:prstGeom>
        </p:spPr>
        <p:txBody>
          <a:bodyPr wrap="square">
            <a:spAutoFit/>
          </a:bodyPr>
          <a:lstStyle/>
          <a:p>
            <a:pPr marL="2286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When there are circumstances that reduce the amount of sales revenue, the reduced revenue is called “</a:t>
            </a:r>
            <a:r>
              <a:rPr lang="en-US" b="1" dirty="0">
                <a:solidFill>
                  <a:srgbClr val="0000FF"/>
                </a:solidFill>
                <a:latin typeface="Times" panose="02020603050405020304" pitchFamily="18" charset="0"/>
                <a:ea typeface="MS Mincho"/>
                <a:cs typeface="Times New Roman" panose="02020603050405020304" pitchFamily="18" charset="0"/>
              </a:rPr>
              <a:t>net sales</a:t>
            </a:r>
            <a:r>
              <a:rPr lang="en-US" dirty="0">
                <a:latin typeface="Times" panose="02020603050405020304" pitchFamily="18" charset="0"/>
                <a:ea typeface="MS Mincho"/>
                <a:cs typeface="Times New Roman" panose="02020603050405020304" pitchFamily="18" charset="0"/>
              </a:rPr>
              <a:t>”.  In accounting, the word “net” means a reduced amount, after something has been subtracted from a larger amount.</a:t>
            </a:r>
            <a:endParaRPr lang="en-US" sz="1400" dirty="0">
              <a:effectLst/>
              <a:latin typeface="Times" panose="02020603050405020304" pitchFamily="18" charset="0"/>
              <a:ea typeface="MS Mincho"/>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The two most common items that reduce sales are </a:t>
            </a:r>
            <a:r>
              <a:rPr lang="en-US" b="1" dirty="0">
                <a:solidFill>
                  <a:srgbClr val="0000FF"/>
                </a:solidFill>
                <a:latin typeface="Times" panose="02020603050405020304" pitchFamily="18" charset="0"/>
                <a:ea typeface="MS Mincho"/>
                <a:cs typeface="Times New Roman" panose="02020603050405020304" pitchFamily="18" charset="0"/>
              </a:rPr>
              <a:t>sales returns and allowances</a:t>
            </a:r>
            <a:r>
              <a:rPr lang="en-US" dirty="0">
                <a:latin typeface="Times" panose="02020603050405020304" pitchFamily="18" charset="0"/>
                <a:ea typeface="MS Mincho"/>
                <a:cs typeface="Times New Roman" panose="02020603050405020304" pitchFamily="18" charset="0"/>
              </a:rPr>
              <a:t> and </a:t>
            </a:r>
            <a:r>
              <a:rPr lang="en-US" b="1" dirty="0">
                <a:solidFill>
                  <a:srgbClr val="0000FF"/>
                </a:solidFill>
                <a:latin typeface="Times" panose="02020603050405020304" pitchFamily="18" charset="0"/>
                <a:ea typeface="MS Mincho"/>
                <a:cs typeface="Times New Roman" panose="02020603050405020304" pitchFamily="18" charset="0"/>
              </a:rPr>
              <a:t>sales discounts</a:t>
            </a: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r>
              <a:rPr lang="en-US" b="1" dirty="0">
                <a:latin typeface="Times" panose="02020603050405020304" pitchFamily="18" charset="0"/>
                <a:ea typeface="MS Mincho"/>
                <a:cs typeface="Times New Roman" panose="02020603050405020304" pitchFamily="18" charset="0"/>
              </a:rPr>
              <a:t>Sales returns and allowances</a:t>
            </a:r>
            <a:r>
              <a:rPr lang="en-US" dirty="0">
                <a:latin typeface="Times" panose="02020603050405020304" pitchFamily="18" charset="0"/>
                <a:ea typeface="MS Mincho"/>
                <a:cs typeface="Times New Roman" panose="02020603050405020304" pitchFamily="18" charset="0"/>
              </a:rPr>
              <a:t> occur when a buyer returns unsatisfactory merchandise or receives a credit allowance from the seller.  Example: A company reports gross sales of $10,000 and sales returns and allowances of $1,000.  Net sales are $9,000.</a:t>
            </a:r>
            <a:endParaRPr lang="en-US" sz="1400" dirty="0">
              <a:effectLst/>
              <a:latin typeface="Times" panose="02020603050405020304" pitchFamily="18" charset="0"/>
              <a:ea typeface="MS Mincho"/>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r>
              <a:rPr lang="en-US" b="1" dirty="0">
                <a:latin typeface="Times" panose="02020603050405020304" pitchFamily="18" charset="0"/>
                <a:ea typeface="MS Mincho"/>
                <a:cs typeface="Times New Roman" panose="02020603050405020304" pitchFamily="18" charset="0"/>
              </a:rPr>
              <a:t>Sales discounts</a:t>
            </a:r>
            <a:r>
              <a:rPr lang="en-US" dirty="0">
                <a:latin typeface="Times" panose="02020603050405020304" pitchFamily="18" charset="0"/>
                <a:ea typeface="MS Mincho"/>
                <a:cs typeface="Times New Roman" panose="02020603050405020304" pitchFamily="18" charset="0"/>
              </a:rPr>
              <a:t> occur when a seller offers a price reduction if the buyer pays quickly or meets other requirements.  </a:t>
            </a:r>
            <a:endParaRPr lang="en-US" sz="1400" dirty="0">
              <a:effectLst/>
              <a:latin typeface="Times" panose="02020603050405020304" pitchFamily="18" charset="0"/>
              <a:ea typeface="MS Mincho"/>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br>
              <a:rPr lang="en-US" dirty="0">
                <a:latin typeface="Times" panose="02020603050405020304" pitchFamily="18" charset="0"/>
                <a:ea typeface="MS Mincho"/>
                <a:cs typeface="Times New Roman" panose="02020603050405020304" pitchFamily="18" charset="0"/>
              </a:rPr>
            </a:b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4143774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048000" y="239082"/>
            <a:ext cx="6096000" cy="1269578"/>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Net Sales Illustrated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r>
              <a:rPr lang="en-US" b="1"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grpSp>
        <p:nvGrpSpPr>
          <p:cNvPr id="4" name="Group 3"/>
          <p:cNvGrpSpPr/>
          <p:nvPr/>
        </p:nvGrpSpPr>
        <p:grpSpPr>
          <a:xfrm>
            <a:off x="2350093" y="1908810"/>
            <a:ext cx="6709769" cy="3919422"/>
            <a:chOff x="0" y="0"/>
            <a:chExt cx="5927725" cy="3040380"/>
          </a:xfrm>
          <a:gradFill flip="none" rotWithShape="1">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lin ang="5400000" scaled="1"/>
            <a:tileRect/>
          </a:gradFill>
        </p:grpSpPr>
        <p:sp>
          <p:nvSpPr>
            <p:cNvPr id="5" name="Rectangle 4"/>
            <p:cNvSpPr/>
            <p:nvPr/>
          </p:nvSpPr>
          <p:spPr>
            <a:xfrm>
              <a:off x="722630" y="493395"/>
              <a:ext cx="1496695" cy="726440"/>
            </a:xfrm>
            <a:prstGeom prst="rect">
              <a:avLst/>
            </a:prstGeom>
            <a:grp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Net Sales $300,500</a:t>
              </a:r>
            </a:p>
          </p:txBody>
        </p:sp>
        <p:sp>
          <p:nvSpPr>
            <p:cNvPr id="6" name="Text Box 44"/>
            <p:cNvSpPr txBox="1"/>
            <p:nvPr/>
          </p:nvSpPr>
          <p:spPr>
            <a:xfrm>
              <a:off x="44450" y="1263015"/>
              <a:ext cx="678180" cy="240665"/>
            </a:xfrm>
            <a:prstGeom prst="rect">
              <a:avLst/>
            </a:prstGeom>
            <a:grpFill/>
            <a:ln>
              <a:noFill/>
            </a:ln>
            <a:effectLst/>
            <a:extLst>
              <a:ext uri="{C572A759-6A51-4108-AA02-DFA0A04FC94B}">
                <ma14:wrappingTextBox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Minus</a:t>
              </a:r>
            </a:p>
          </p:txBody>
        </p:sp>
        <p:sp>
          <p:nvSpPr>
            <p:cNvPr id="7" name="Terminator 51"/>
            <p:cNvSpPr/>
            <p:nvPr/>
          </p:nvSpPr>
          <p:spPr>
            <a:xfrm>
              <a:off x="602615" y="1558290"/>
              <a:ext cx="1732915" cy="635000"/>
            </a:xfrm>
            <a:prstGeom prst="flowChartTerminator">
              <a:avLst/>
            </a:prstGeom>
            <a:grp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Cost of Goods Sold $180,300</a:t>
              </a:r>
            </a:p>
          </p:txBody>
        </p:sp>
        <p:sp>
          <p:nvSpPr>
            <p:cNvPr id="8" name="Text Box 52"/>
            <p:cNvSpPr txBox="1"/>
            <p:nvPr/>
          </p:nvSpPr>
          <p:spPr>
            <a:xfrm>
              <a:off x="0" y="2298700"/>
              <a:ext cx="612140" cy="238760"/>
            </a:xfrm>
            <a:prstGeom prst="rect">
              <a:avLst/>
            </a:prstGeom>
            <a:grpFill/>
            <a:ln>
              <a:noFill/>
            </a:ln>
            <a:effectLst/>
            <a:extLst>
              <a:ext uri="{C572A759-6A51-4108-AA02-DFA0A04FC94B}">
                <ma14:wrappingTextBox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Equals</a:t>
              </a:r>
            </a:p>
          </p:txBody>
        </p:sp>
        <p:sp>
          <p:nvSpPr>
            <p:cNvPr id="9" name="Process 53"/>
            <p:cNvSpPr/>
            <p:nvPr/>
          </p:nvSpPr>
          <p:spPr>
            <a:xfrm>
              <a:off x="883920" y="2595880"/>
              <a:ext cx="1258570" cy="444500"/>
            </a:xfrm>
            <a:prstGeom prst="flowChartProcess">
              <a:avLst/>
            </a:prstGeom>
            <a:grp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Gross Profit $120,200</a:t>
              </a:r>
            </a:p>
          </p:txBody>
        </p:sp>
        <p:cxnSp>
          <p:nvCxnSpPr>
            <p:cNvPr id="10" name="Straight Arrow Connector 9"/>
            <p:cNvCxnSpPr/>
            <p:nvPr/>
          </p:nvCxnSpPr>
          <p:spPr>
            <a:xfrm flipH="1">
              <a:off x="1456055" y="2252345"/>
              <a:ext cx="6985" cy="306070"/>
            </a:xfrm>
            <a:prstGeom prst="straightConnector1">
              <a:avLst/>
            </a:prstGeom>
            <a:grpFill/>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1460500" y="1259205"/>
              <a:ext cx="635" cy="281305"/>
            </a:xfrm>
            <a:prstGeom prst="straightConnector1">
              <a:avLst/>
            </a:prstGeom>
            <a:grpFill/>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2940685" y="0"/>
              <a:ext cx="2987040" cy="1507490"/>
            </a:xfrm>
            <a:prstGeom prst="rect">
              <a:avLst/>
            </a:prstGeom>
            <a:grp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91440" marR="0">
                <a:spcBef>
                  <a:spcPts val="0"/>
                </a:spcBef>
                <a:spcAft>
                  <a:spcPts val="0"/>
                </a:spcAft>
              </a:pPr>
              <a:r>
                <a:rPr lang="en-US" sz="1400" dirty="0">
                  <a:solidFill>
                    <a:srgbClr val="000000"/>
                  </a:solidFill>
                  <a:effectLst/>
                  <a:latin typeface="Times" panose="02020603050405020304" pitchFamily="18" charset="0"/>
                  <a:ea typeface="MS Mincho"/>
                  <a:cs typeface="Times New Roman" panose="02020603050405020304" pitchFamily="18" charset="0"/>
                </a:rPr>
                <a:t>Sales	                                 $320,000</a:t>
              </a:r>
              <a:endParaRPr lang="en-US" sz="1400" dirty="0">
                <a:effectLst/>
                <a:latin typeface="Times" panose="02020603050405020304" pitchFamily="18" charset="0"/>
                <a:ea typeface="MS Mincho"/>
                <a:cs typeface="Times New Roman" panose="02020603050405020304" pitchFamily="18" charset="0"/>
              </a:endParaRPr>
            </a:p>
            <a:p>
              <a:pPr marL="91440" marR="0">
                <a:spcBef>
                  <a:spcPts val="0"/>
                </a:spcBef>
                <a:spcAft>
                  <a:spcPts val="0"/>
                </a:spcAft>
              </a:pPr>
              <a:r>
                <a:rPr lang="en-US" sz="1400" dirty="0">
                  <a:solidFill>
                    <a:srgbClr val="000000"/>
                  </a:solidFill>
                  <a:effectLst/>
                  <a:latin typeface="Times" panose="02020603050405020304" pitchFamily="18" charset="0"/>
                  <a:ea typeface="MS Mincho"/>
                  <a:cs typeface="Times New Roman" panose="02020603050405020304" pitchFamily="18" charset="0"/>
                </a:rPr>
                <a:t>Less: </a:t>
              </a:r>
              <a:endParaRPr lang="en-US" sz="1400" dirty="0">
                <a:effectLst/>
                <a:latin typeface="Times" panose="02020603050405020304" pitchFamily="18" charset="0"/>
                <a:ea typeface="MS Mincho"/>
                <a:cs typeface="Times New Roman" panose="02020603050405020304" pitchFamily="18" charset="0"/>
              </a:endParaRPr>
            </a:p>
            <a:p>
              <a:pPr marL="91440" marR="0">
                <a:spcBef>
                  <a:spcPts val="0"/>
                </a:spcBef>
                <a:spcAft>
                  <a:spcPts val="0"/>
                </a:spcAft>
              </a:pPr>
              <a:r>
                <a:rPr lang="en-US" sz="1400" dirty="0">
                  <a:solidFill>
                    <a:srgbClr val="000000"/>
                  </a:solidFill>
                  <a:effectLst/>
                  <a:latin typeface="Times" panose="02020603050405020304" pitchFamily="18" charset="0"/>
                  <a:ea typeface="MS Mincho"/>
                  <a:cs typeface="Times New Roman" panose="02020603050405020304" pitchFamily="18" charset="0"/>
                </a:rPr>
                <a:t>    Sales Returns </a:t>
              </a:r>
              <a:endParaRPr lang="en-US" sz="1400" dirty="0">
                <a:effectLst/>
                <a:latin typeface="Times" panose="02020603050405020304" pitchFamily="18" charset="0"/>
                <a:ea typeface="MS Mincho"/>
                <a:cs typeface="Times New Roman" panose="02020603050405020304" pitchFamily="18" charset="0"/>
              </a:endParaRPr>
            </a:p>
            <a:p>
              <a:pPr marL="91440" marR="0">
                <a:spcBef>
                  <a:spcPts val="0"/>
                </a:spcBef>
                <a:spcAft>
                  <a:spcPts val="0"/>
                </a:spcAft>
              </a:pPr>
              <a:r>
                <a:rPr lang="en-US" sz="1400" dirty="0">
                  <a:solidFill>
                    <a:srgbClr val="000000"/>
                  </a:solidFill>
                  <a:effectLst/>
                  <a:latin typeface="Times" panose="02020603050405020304" pitchFamily="18" charset="0"/>
                  <a:ea typeface="MS Mincho"/>
                  <a:cs typeface="Times New Roman" panose="02020603050405020304" pitchFamily="18" charset="0"/>
                </a:rPr>
                <a:t>      &amp; Allowances.....  $ 4,500</a:t>
              </a:r>
              <a:endParaRPr lang="en-US" sz="1400" dirty="0">
                <a:effectLst/>
                <a:latin typeface="Times" panose="02020603050405020304" pitchFamily="18" charset="0"/>
                <a:ea typeface="MS Mincho"/>
                <a:cs typeface="Times New Roman" panose="02020603050405020304" pitchFamily="18" charset="0"/>
              </a:endParaRPr>
            </a:p>
            <a:p>
              <a:pPr marL="91440" marR="0">
                <a:spcBef>
                  <a:spcPts val="0"/>
                </a:spcBef>
                <a:spcAft>
                  <a:spcPts val="0"/>
                </a:spcAft>
              </a:pPr>
              <a:r>
                <a:rPr lang="en-US" sz="1400" dirty="0">
                  <a:solidFill>
                    <a:srgbClr val="000000"/>
                  </a:solidFill>
                  <a:effectLst/>
                  <a:latin typeface="Times" panose="02020603050405020304" pitchFamily="18" charset="0"/>
                  <a:ea typeface="MS Mincho"/>
                  <a:cs typeface="Times New Roman" panose="02020603050405020304" pitchFamily="18" charset="0"/>
                </a:rPr>
                <a:t>   Sales Discounts.....    </a:t>
              </a:r>
              <a:r>
                <a:rPr lang="en-US" sz="1400" u="sng" dirty="0">
                  <a:solidFill>
                    <a:srgbClr val="000000"/>
                  </a:solidFill>
                  <a:effectLst/>
                  <a:latin typeface="Times" panose="02020603050405020304" pitchFamily="18" charset="0"/>
                  <a:ea typeface="MS Mincho"/>
                  <a:cs typeface="Times New Roman" panose="02020603050405020304" pitchFamily="18" charset="0"/>
                </a:rPr>
                <a:t>15,000</a:t>
              </a:r>
              <a:endParaRPr lang="en-US" sz="1400" dirty="0">
                <a:effectLst/>
                <a:latin typeface="Times" panose="02020603050405020304" pitchFamily="18" charset="0"/>
                <a:ea typeface="MS Mincho"/>
                <a:cs typeface="Times New Roman" panose="02020603050405020304" pitchFamily="18" charset="0"/>
              </a:endParaRPr>
            </a:p>
            <a:p>
              <a:pPr marL="91440" marR="0">
                <a:spcBef>
                  <a:spcPts val="0"/>
                </a:spcBef>
                <a:spcAft>
                  <a:spcPts val="0"/>
                </a:spcAft>
              </a:pPr>
              <a:r>
                <a:rPr lang="en-US" sz="1400" dirty="0">
                  <a:solidFill>
                    <a:srgbClr val="000000"/>
                  </a:solidFill>
                  <a:effectLst/>
                  <a:latin typeface="Times" panose="02020603050405020304" pitchFamily="18" charset="0"/>
                  <a:ea typeface="MS Mincho"/>
                  <a:cs typeface="Times New Roman" panose="02020603050405020304" pitchFamily="18" charset="0"/>
                </a:rPr>
                <a:t>                                                       </a:t>
              </a:r>
              <a:r>
                <a:rPr lang="en-US" sz="1400" u="sng" dirty="0">
                  <a:solidFill>
                    <a:srgbClr val="000000"/>
                  </a:solidFill>
                  <a:effectLst/>
                  <a:latin typeface="Times" panose="02020603050405020304" pitchFamily="18" charset="0"/>
                  <a:ea typeface="MS Mincho"/>
                  <a:cs typeface="Times New Roman" panose="02020603050405020304" pitchFamily="18" charset="0"/>
                </a:rPr>
                <a:t>19,500</a:t>
              </a:r>
              <a:endParaRPr lang="en-US" sz="1400" dirty="0">
                <a:effectLst/>
                <a:latin typeface="Times" panose="02020603050405020304" pitchFamily="18" charset="0"/>
                <a:ea typeface="MS Mincho"/>
                <a:cs typeface="Times New Roman" panose="02020603050405020304" pitchFamily="18" charset="0"/>
              </a:endParaRPr>
            </a:p>
            <a:p>
              <a:pPr marL="91440" marR="0">
                <a:spcBef>
                  <a:spcPts val="0"/>
                </a:spcBef>
                <a:spcAft>
                  <a:spcPts val="0"/>
                </a:spcAft>
              </a:pPr>
              <a:r>
                <a:rPr lang="en-US" sz="1400" dirty="0">
                  <a:solidFill>
                    <a:srgbClr val="000000"/>
                  </a:solidFill>
                  <a:effectLst/>
                  <a:latin typeface="Times" panose="02020603050405020304" pitchFamily="18" charset="0"/>
                  <a:ea typeface="MS Mincho"/>
                  <a:cs typeface="Times New Roman" panose="02020603050405020304" pitchFamily="18" charset="0"/>
                </a:rPr>
                <a:t>Net sales                                     $300,500</a:t>
              </a:r>
              <a:endParaRPr lang="en-US" sz="1400" dirty="0">
                <a:effectLst/>
                <a:latin typeface="Times" panose="02020603050405020304" pitchFamily="18" charset="0"/>
                <a:ea typeface="MS Mincho"/>
                <a:cs typeface="Times New Roman" panose="02020603050405020304" pitchFamily="18" charset="0"/>
              </a:endParaRPr>
            </a:p>
          </p:txBody>
        </p:sp>
        <p:cxnSp>
          <p:nvCxnSpPr>
            <p:cNvPr id="13" name="Straight Connector 12"/>
            <p:cNvCxnSpPr/>
            <p:nvPr/>
          </p:nvCxnSpPr>
          <p:spPr>
            <a:xfrm flipH="1">
              <a:off x="2221865" y="17780"/>
              <a:ext cx="702733" cy="465667"/>
            </a:xfrm>
            <a:prstGeom prst="line">
              <a:avLst/>
            </a:prstGeom>
            <a:grpFill/>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H="1" flipV="1">
              <a:off x="2230120" y="1245235"/>
              <a:ext cx="719666" cy="262466"/>
            </a:xfrm>
            <a:prstGeom prst="line">
              <a:avLst/>
            </a:prstGeom>
            <a:grpFill/>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611630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827945" y="229411"/>
            <a:ext cx="6096000" cy="992579"/>
          </a:xfrm>
          <a:prstGeom prst="rect">
            <a:avLst/>
          </a:prstGeom>
        </p:spPr>
        <p:txBody>
          <a:bodyPr wrap="squar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marL="2286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Recording a Sale</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880217" y="1397675"/>
            <a:ext cx="9297824" cy="2031325"/>
          </a:xfrm>
          <a:prstGeom prst="rect">
            <a:avLst/>
          </a:prstGeom>
        </p:spPr>
        <p:txBody>
          <a:bodyPr wrap="square">
            <a:spAutoFit/>
          </a:bodyPr>
          <a:lstStyle/>
          <a:p>
            <a:pPr marL="2286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The document that provides the sales information is called a “</a:t>
            </a:r>
            <a:r>
              <a:rPr lang="en-US" b="1" dirty="0">
                <a:solidFill>
                  <a:srgbClr val="0000FF"/>
                </a:solidFill>
                <a:latin typeface="Times" panose="02020603050405020304" pitchFamily="18" charset="0"/>
                <a:ea typeface="MS Mincho"/>
                <a:cs typeface="Times New Roman" panose="02020603050405020304" pitchFamily="18" charset="0"/>
              </a:rPr>
              <a:t>sales invoice</a:t>
            </a: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 sales invoice is the seller’s copy of the bill sent to the buyer.  It identifies date, merchandise type, quantity, price, payment terms, and other terms such as possible discounts and shipping terms. </a:t>
            </a:r>
            <a:endParaRPr lang="en-US" sz="1400" dirty="0">
              <a:effectLst/>
              <a:latin typeface="Times" panose="02020603050405020304" pitchFamily="18" charset="0"/>
              <a:ea typeface="MS Mincho"/>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 journal entry to record a $1,000 June 15 merchandise sale on account: </a:t>
            </a:r>
            <a:endParaRPr lang="en-US" sz="14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532567896"/>
              </p:ext>
            </p:extLst>
          </p:nvPr>
        </p:nvGraphicFramePr>
        <p:xfrm>
          <a:off x="3598490" y="3738396"/>
          <a:ext cx="4554910" cy="433578"/>
        </p:xfrm>
        <a:graphic>
          <a:graphicData uri="http://schemas.openxmlformats.org/drawingml/2006/table">
            <a:tbl>
              <a:tblPr firstRow="1" firstCol="1" bandRow="1">
                <a:tableStyleId>{5940675A-B579-460E-94D1-54222C63F5DA}</a:tableStyleId>
              </a:tblPr>
              <a:tblGrid>
                <a:gridCol w="777669">
                  <a:extLst>
                    <a:ext uri="{9D8B030D-6E8A-4147-A177-3AD203B41FA5}">
                      <a16:colId xmlns:a16="http://schemas.microsoft.com/office/drawing/2014/main" val="2816862738"/>
                    </a:ext>
                  </a:extLst>
                </a:gridCol>
                <a:gridCol w="2511987">
                  <a:extLst>
                    <a:ext uri="{9D8B030D-6E8A-4147-A177-3AD203B41FA5}">
                      <a16:colId xmlns:a16="http://schemas.microsoft.com/office/drawing/2014/main" val="4175723053"/>
                    </a:ext>
                  </a:extLst>
                </a:gridCol>
                <a:gridCol w="569364">
                  <a:extLst>
                    <a:ext uri="{9D8B030D-6E8A-4147-A177-3AD203B41FA5}">
                      <a16:colId xmlns:a16="http://schemas.microsoft.com/office/drawing/2014/main" val="790692771"/>
                    </a:ext>
                  </a:extLst>
                </a:gridCol>
                <a:gridCol w="695890">
                  <a:extLst>
                    <a:ext uri="{9D8B030D-6E8A-4147-A177-3AD203B41FA5}">
                      <a16:colId xmlns:a16="http://schemas.microsoft.com/office/drawing/2014/main" val="794942640"/>
                    </a:ext>
                  </a:extLst>
                </a:gridCol>
              </a:tblGrid>
              <a:tr h="0">
                <a:tc>
                  <a:txBody>
                    <a:bodyPr/>
                    <a:lstStyle/>
                    <a:p>
                      <a:pPr marL="0" marR="0">
                        <a:lnSpc>
                          <a:spcPct val="107000"/>
                        </a:lnSpc>
                        <a:spcBef>
                          <a:spcPts val="0"/>
                        </a:spcBef>
                        <a:spcAft>
                          <a:spcPts val="0"/>
                        </a:spcAft>
                      </a:pPr>
                      <a:r>
                        <a:rPr lang="en-US" sz="1400">
                          <a:effectLst/>
                        </a:rPr>
                        <a:t>6/15</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Accounts Receivable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1,000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914729253"/>
                  </a:ext>
                </a:extLst>
              </a:tr>
              <a:tr h="0">
                <a:tc>
                  <a:txBody>
                    <a:bodyPr/>
                    <a:lstStyle/>
                    <a:p>
                      <a:pPr marL="0" marR="0">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Sales</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1,000</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2457279"/>
                  </a:ext>
                </a:extLst>
              </a:tr>
            </a:tbl>
          </a:graphicData>
        </a:graphic>
      </p:graphicFrame>
      <p:sp>
        <p:nvSpPr>
          <p:cNvPr id="7" name="Rectangle 6"/>
          <p:cNvSpPr/>
          <p:nvPr/>
        </p:nvSpPr>
        <p:spPr>
          <a:xfrm>
            <a:off x="880217" y="4523343"/>
            <a:ext cx="8505914" cy="369332"/>
          </a:xfrm>
          <a:prstGeom prst="rect">
            <a:avLst/>
          </a:prstGeom>
        </p:spPr>
        <p:txBody>
          <a:bodyPr wrap="square">
            <a:spAutoFit/>
          </a:bodyPr>
          <a:lstStyle/>
          <a:p>
            <a:pPr marL="2286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 journal entry to record a $1,000 June 15 merchandise sale for cash: </a:t>
            </a:r>
            <a:endParaRPr lang="en-US" sz="1400" dirty="0">
              <a:effectLst/>
              <a:latin typeface="Times" panose="02020603050405020304" pitchFamily="18" charset="0"/>
              <a:ea typeface="MS Mincho"/>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189920486"/>
              </p:ext>
            </p:extLst>
          </p:nvPr>
        </p:nvGraphicFramePr>
        <p:xfrm>
          <a:off x="3598490" y="5298846"/>
          <a:ext cx="4554910" cy="433578"/>
        </p:xfrm>
        <a:graphic>
          <a:graphicData uri="http://schemas.openxmlformats.org/drawingml/2006/table">
            <a:tbl>
              <a:tblPr firstRow="1" firstCol="1" bandRow="1">
                <a:tableStyleId>{5940675A-B579-460E-94D1-54222C63F5DA}</a:tableStyleId>
              </a:tblPr>
              <a:tblGrid>
                <a:gridCol w="734228">
                  <a:extLst>
                    <a:ext uri="{9D8B030D-6E8A-4147-A177-3AD203B41FA5}">
                      <a16:colId xmlns:a16="http://schemas.microsoft.com/office/drawing/2014/main" val="805891237"/>
                    </a:ext>
                  </a:extLst>
                </a:gridCol>
                <a:gridCol w="2555429">
                  <a:extLst>
                    <a:ext uri="{9D8B030D-6E8A-4147-A177-3AD203B41FA5}">
                      <a16:colId xmlns:a16="http://schemas.microsoft.com/office/drawing/2014/main" val="3881074495"/>
                    </a:ext>
                  </a:extLst>
                </a:gridCol>
                <a:gridCol w="569364">
                  <a:extLst>
                    <a:ext uri="{9D8B030D-6E8A-4147-A177-3AD203B41FA5}">
                      <a16:colId xmlns:a16="http://schemas.microsoft.com/office/drawing/2014/main" val="1934391380"/>
                    </a:ext>
                  </a:extLst>
                </a:gridCol>
                <a:gridCol w="695889">
                  <a:extLst>
                    <a:ext uri="{9D8B030D-6E8A-4147-A177-3AD203B41FA5}">
                      <a16:colId xmlns:a16="http://schemas.microsoft.com/office/drawing/2014/main" val="4174498608"/>
                    </a:ext>
                  </a:extLst>
                </a:gridCol>
              </a:tblGrid>
              <a:tr h="0">
                <a:tc>
                  <a:txBody>
                    <a:bodyPr/>
                    <a:lstStyle/>
                    <a:p>
                      <a:pPr marL="0" marR="0">
                        <a:lnSpc>
                          <a:spcPct val="107000"/>
                        </a:lnSpc>
                        <a:spcBef>
                          <a:spcPts val="0"/>
                        </a:spcBef>
                        <a:spcAft>
                          <a:spcPts val="0"/>
                        </a:spcAft>
                      </a:pPr>
                      <a:r>
                        <a:rPr lang="en-US" sz="1400">
                          <a:effectLst/>
                        </a:rPr>
                        <a:t>6/15</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Cash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1,000</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537361528"/>
                  </a:ext>
                </a:extLst>
              </a:tr>
              <a:tr h="0">
                <a:tc>
                  <a:txBody>
                    <a:bodyPr/>
                    <a:lstStyle/>
                    <a:p>
                      <a:pPr marL="0" marR="0">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nSpc>
                          <a:spcPct val="107000"/>
                        </a:lnSpc>
                        <a:spcBef>
                          <a:spcPts val="0"/>
                        </a:spcBef>
                        <a:spcAft>
                          <a:spcPts val="0"/>
                        </a:spcAft>
                      </a:pPr>
                      <a:r>
                        <a:rPr lang="en-US" sz="1400">
                          <a:effectLst/>
                        </a:rPr>
                        <a:t>     Sales</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a:effectLst/>
                        </a:rPr>
                        <a:t> </a:t>
                      </a:r>
                      <a:endParaRPr lang="en-US" sz="11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ctr">
                        <a:lnSpc>
                          <a:spcPct val="107000"/>
                        </a:lnSpc>
                        <a:spcBef>
                          <a:spcPts val="0"/>
                        </a:spcBef>
                        <a:spcAft>
                          <a:spcPts val="0"/>
                        </a:spcAft>
                      </a:pPr>
                      <a:r>
                        <a:rPr lang="en-US" sz="1400" dirty="0">
                          <a:effectLst/>
                        </a:rPr>
                        <a:t>1,000</a:t>
                      </a:r>
                      <a:endParaRPr lang="en-US"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958761028"/>
                  </a:ext>
                </a:extLst>
              </a:tr>
            </a:tbl>
          </a:graphicData>
        </a:graphic>
      </p:graphicFrame>
    </p:spTree>
    <p:extLst>
      <p:ext uri="{BB962C8B-B14F-4D97-AF65-F5344CB8AC3E}">
        <p14:creationId xmlns:p14="http://schemas.microsoft.com/office/powerpoint/2010/main" val="1315883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048000" y="179261"/>
            <a:ext cx="6096000" cy="1269578"/>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Sales Discounts</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632247" y="1640106"/>
            <a:ext cx="9144000" cy="4247317"/>
          </a:xfrm>
          <a:prstGeom prst="rect">
            <a:avLst/>
          </a:prstGeom>
        </p:spPr>
        <p:txBody>
          <a:bodyPr wrap="square">
            <a:spAutoFit/>
          </a:bodyPr>
          <a:lstStyle/>
          <a:p>
            <a:pPr marL="285750" marR="0" indent="-285750">
              <a:spcBef>
                <a:spcPts val="0"/>
              </a:spcBef>
              <a:spcAft>
                <a:spcPts val="0"/>
              </a:spcAft>
              <a:buFont typeface="Arial" panose="020B0604020202020204" pitchFamily="34" charset="0"/>
              <a:buChar char="•"/>
            </a:pPr>
            <a:r>
              <a:rPr lang="en-US" dirty="0">
                <a:latin typeface="Times" panose="02020603050405020304" pitchFamily="18" charset="0"/>
                <a:ea typeface="MS Mincho"/>
                <a:cs typeface="Times New Roman" panose="02020603050405020304" pitchFamily="18" charset="0"/>
              </a:rPr>
              <a:t>Discounts are offered for various reasons.  The most common reasons are early payment and  large volume purchases.</a:t>
            </a:r>
            <a:endParaRPr lang="en-US" sz="1400" dirty="0">
              <a:effectLst/>
              <a:latin typeface="Times" panose="02020603050405020304" pitchFamily="18" charset="0"/>
              <a:ea typeface="MS Mincho"/>
              <a:cs typeface="Times New Roman" panose="02020603050405020304" pitchFamily="18" charset="0"/>
            </a:endParaRPr>
          </a:p>
          <a:p>
            <a:pPr marR="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latin typeface="Times" panose="02020603050405020304" pitchFamily="18" charset="0"/>
              <a:ea typeface="MS Mincho"/>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dirty="0">
                <a:latin typeface="Times" panose="02020603050405020304" pitchFamily="18" charset="0"/>
                <a:ea typeface="MS Mincho"/>
                <a:cs typeface="Times New Roman" panose="02020603050405020304" pitchFamily="18" charset="0"/>
              </a:rPr>
              <a:t>The term “</a:t>
            </a:r>
            <a:r>
              <a:rPr lang="en-US" b="1" dirty="0">
                <a:solidFill>
                  <a:srgbClr val="0000FF"/>
                </a:solidFill>
                <a:latin typeface="Times" panose="02020603050405020304" pitchFamily="18" charset="0"/>
                <a:ea typeface="MS Mincho"/>
                <a:cs typeface="Times New Roman" panose="02020603050405020304" pitchFamily="18" charset="0"/>
              </a:rPr>
              <a:t>sales discount</a:t>
            </a:r>
            <a:r>
              <a:rPr lang="en-US" dirty="0">
                <a:latin typeface="Times" panose="02020603050405020304" pitchFamily="18" charset="0"/>
                <a:ea typeface="MS Mincho"/>
                <a:cs typeface="Times New Roman" panose="02020603050405020304" pitchFamily="18" charset="0"/>
              </a:rPr>
              <a:t>” refers to a discount recorded by a seller who offers a discount for early payment.</a:t>
            </a:r>
            <a:endParaRPr lang="en-US" sz="1400" dirty="0">
              <a:effectLst/>
              <a:latin typeface="Times" panose="02020603050405020304" pitchFamily="18" charset="0"/>
              <a:ea typeface="MS Mincho"/>
              <a:cs typeface="Times New Roman" panose="02020603050405020304" pitchFamily="18" charset="0"/>
            </a:endParaRPr>
          </a:p>
          <a:p>
            <a:pPr marR="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dirty="0">
                <a:latin typeface="Times" panose="02020603050405020304" pitchFamily="18" charset="0"/>
                <a:ea typeface="MS Mincho"/>
                <a:cs typeface="Times New Roman" panose="02020603050405020304" pitchFamily="18" charset="0"/>
              </a:rPr>
              <a:t>The payment terms, including the discount, are agreed between seller and buyer and are usually stated on the invoice.</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latin typeface="Times" panose="02020603050405020304" pitchFamily="18" charset="0"/>
              <a:ea typeface="MS Mincho"/>
              <a:cs typeface="Times New Roman" panose="02020603050405020304" pitchFamily="18" charset="0"/>
            </a:endParaRPr>
          </a:p>
          <a:p>
            <a:pPr marL="285750" indent="-285750">
              <a:buFont typeface="Arial" panose="020B0604020202020204" pitchFamily="34" charset="0"/>
              <a:buChar char="•"/>
            </a:pPr>
            <a:r>
              <a:rPr lang="en-US" dirty="0">
                <a:latin typeface="Times" panose="02020603050405020304" pitchFamily="18" charset="0"/>
                <a:ea typeface="MS Mincho"/>
                <a:cs typeface="Times New Roman" panose="02020603050405020304" pitchFamily="18" charset="0"/>
              </a:rPr>
              <a:t>Sales discounts are recorded in a sales discount account. A sales discount account is a </a:t>
            </a:r>
          </a:p>
          <a:p>
            <a:pPr marL="287338" indent="-287338"/>
            <a:r>
              <a:rPr lang="en-US" dirty="0">
                <a:latin typeface="Times" panose="02020603050405020304" pitchFamily="18" charset="0"/>
                <a:ea typeface="MS Mincho"/>
                <a:cs typeface="Times New Roman" panose="02020603050405020304" pitchFamily="18" charset="0"/>
              </a:rPr>
              <a:t>     contra-sales account.  This means that it is a companion offset account against the sales  account.</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br>
              <a:rPr lang="en-US" dirty="0">
                <a:latin typeface="Times" panose="02020603050405020304" pitchFamily="18" charset="0"/>
                <a:ea typeface="MS Mincho"/>
                <a:cs typeface="Times New Roman" panose="02020603050405020304" pitchFamily="18" charset="0"/>
              </a:rPr>
            </a:b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2874037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253099" y="172483"/>
            <a:ext cx="6096000" cy="992579"/>
          </a:xfrm>
          <a:prstGeom prst="rect">
            <a:avLst/>
          </a:prstGeom>
        </p:spPr>
        <p:txBody>
          <a:bodyPr>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Periodic Inventory Method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Sales Discounts,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3169322" y="1898412"/>
            <a:ext cx="6096000" cy="646331"/>
          </a:xfrm>
          <a:prstGeom prst="rect">
            <a:avLst/>
          </a:prstGeom>
        </p:spPr>
        <p:txBody>
          <a:bodyPr>
            <a:spAutoFit/>
          </a:bodyPr>
          <a:lstStyle/>
          <a:p>
            <a:pPr marL="228600" marR="0" indent="-114300" algn="ctr">
              <a:spcBef>
                <a:spcPts val="0"/>
              </a:spcBef>
              <a:spcAft>
                <a:spcPts val="0"/>
              </a:spcAft>
            </a:pPr>
            <a:r>
              <a:rPr lang="en-US" dirty="0">
                <a:latin typeface="Times" panose="02020603050405020304" pitchFamily="18" charset="0"/>
                <a:ea typeface="MS Mincho"/>
                <a:cs typeface="Times New Roman" panose="02020603050405020304" pitchFamily="18" charset="0"/>
              </a:rPr>
              <a:t>Examples of Common Discount Terms</a:t>
            </a:r>
            <a:endParaRPr lang="en-US" sz="1400" dirty="0">
              <a:effectLst/>
              <a:latin typeface="Times" panose="02020603050405020304" pitchFamily="18" charset="0"/>
              <a:ea typeface="MS Mincho"/>
              <a:cs typeface="Times New Roman" panose="02020603050405020304" pitchFamily="18" charset="0"/>
            </a:endParaRPr>
          </a:p>
          <a:p>
            <a:pPr marL="2286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356022964"/>
              </p:ext>
            </p:extLst>
          </p:nvPr>
        </p:nvGraphicFramePr>
        <p:xfrm>
          <a:off x="3672840" y="2605804"/>
          <a:ext cx="5394960" cy="2560320"/>
        </p:xfrm>
        <a:graphic>
          <a:graphicData uri="http://schemas.openxmlformats.org/drawingml/2006/table">
            <a:tbl>
              <a:tblPr firstRow="1" firstCol="1" bandRow="1">
                <a:tableStyleId>{5940675A-B579-460E-94D1-54222C63F5DA}</a:tableStyleId>
              </a:tblPr>
              <a:tblGrid>
                <a:gridCol w="1348740">
                  <a:extLst>
                    <a:ext uri="{9D8B030D-6E8A-4147-A177-3AD203B41FA5}">
                      <a16:colId xmlns:a16="http://schemas.microsoft.com/office/drawing/2014/main" val="433415507"/>
                    </a:ext>
                  </a:extLst>
                </a:gridCol>
                <a:gridCol w="4046220">
                  <a:extLst>
                    <a:ext uri="{9D8B030D-6E8A-4147-A177-3AD203B41FA5}">
                      <a16:colId xmlns:a16="http://schemas.microsoft.com/office/drawing/2014/main" val="1611521397"/>
                    </a:ext>
                  </a:extLst>
                </a:gridCol>
              </a:tblGrid>
              <a:tr h="0">
                <a:tc>
                  <a:txBody>
                    <a:bodyPr/>
                    <a:lstStyle/>
                    <a:p>
                      <a:pPr marL="0" marR="0" algn="ctr">
                        <a:spcBef>
                          <a:spcPts val="0"/>
                        </a:spcBef>
                        <a:spcAft>
                          <a:spcPts val="0"/>
                        </a:spcAft>
                      </a:pPr>
                      <a:r>
                        <a:rPr lang="en-US" sz="1400" b="1">
                          <a:effectLst/>
                        </a:rPr>
                        <a:t>Discount Terms</a:t>
                      </a:r>
                      <a:endParaRPr lang="en-US" sz="1100" b="1">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Interpretation</a:t>
                      </a:r>
                      <a:endParaRPr lang="en-US" sz="1100" b="1"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822848778"/>
                  </a:ext>
                </a:extLst>
              </a:tr>
              <a:tr h="0">
                <a:tc>
                  <a:txBody>
                    <a:bodyPr/>
                    <a:lstStyle/>
                    <a:p>
                      <a:pPr marL="0" marR="0" algn="ctr">
                        <a:spcBef>
                          <a:spcPts val="1200"/>
                        </a:spcBef>
                        <a:spcAft>
                          <a:spcPts val="0"/>
                        </a:spcAft>
                      </a:pPr>
                      <a:r>
                        <a:rPr lang="en-US" sz="1400" dirty="0">
                          <a:effectLst/>
                        </a:rPr>
                        <a:t>2/10/, n/30</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1400" dirty="0">
                          <a:effectLst/>
                        </a:rPr>
                        <a:t>Read this as: “Two ten, net thirty”.  It means: 2% discount if paid within 10 days, otherwise, balance is due in 30 days.  </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708358225"/>
                  </a:ext>
                </a:extLst>
              </a:tr>
              <a:tr h="0">
                <a:tc>
                  <a:txBody>
                    <a:bodyPr/>
                    <a:lstStyle/>
                    <a:p>
                      <a:pPr marL="0" marR="0" algn="ctr">
                        <a:spcBef>
                          <a:spcPts val="1200"/>
                        </a:spcBef>
                        <a:spcAft>
                          <a:spcPts val="0"/>
                        </a:spcAft>
                      </a:pPr>
                      <a:r>
                        <a:rPr lang="en-US" sz="1400" dirty="0">
                          <a:effectLst/>
                        </a:rPr>
                        <a:t>1/10/, n/15</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1400">
                          <a:effectLst/>
                        </a:rPr>
                        <a:t>Read this as: “One ten, net fifteen”.  It means: 1% discount if paid within 10 days, otherwise, balance is due in 15 days.  </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487136640"/>
                  </a:ext>
                </a:extLst>
              </a:tr>
              <a:tr h="0">
                <a:tc>
                  <a:txBody>
                    <a:bodyPr/>
                    <a:lstStyle/>
                    <a:p>
                      <a:pPr marL="0" marR="0" algn="ctr">
                        <a:spcBef>
                          <a:spcPts val="1200"/>
                        </a:spcBef>
                        <a:spcAft>
                          <a:spcPts val="0"/>
                        </a:spcAft>
                      </a:pPr>
                      <a:r>
                        <a:rPr lang="en-US" sz="1400" dirty="0">
                          <a:effectLst/>
                        </a:rPr>
                        <a:t>1/5 EOM, n/30</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1400" dirty="0">
                          <a:effectLst/>
                        </a:rPr>
                        <a:t>Read this as: “One five EOM, net thirty”.  It means: 1% discount if paid within 5 days from the end of the current month, otherwise, balance is due in 30 days.  </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073640547"/>
                  </a:ext>
                </a:extLst>
              </a:tr>
              <a:tr h="0">
                <a:tc>
                  <a:txBody>
                    <a:bodyPr/>
                    <a:lstStyle/>
                    <a:p>
                      <a:pPr marL="0" marR="0" algn="ctr">
                        <a:spcBef>
                          <a:spcPts val="600"/>
                        </a:spcBef>
                        <a:spcAft>
                          <a:spcPts val="0"/>
                        </a:spcAft>
                      </a:pPr>
                      <a:r>
                        <a:rPr lang="en-US" sz="1400" dirty="0">
                          <a:effectLst/>
                        </a:rPr>
                        <a:t>n/30</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1400" dirty="0">
                          <a:effectLst/>
                        </a:rPr>
                        <a:t>Read this as: “Net thirty”.  It means: The full amount is due in 30 days.  There is no discount.</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437835364"/>
                  </a:ext>
                </a:extLst>
              </a:tr>
            </a:tbl>
          </a:graphicData>
        </a:graphic>
      </p:graphicFrame>
      <p:sp>
        <p:nvSpPr>
          <p:cNvPr id="6" name="Rectangle 5"/>
          <p:cNvSpPr/>
          <p:nvPr/>
        </p:nvSpPr>
        <p:spPr>
          <a:xfrm>
            <a:off x="2874579" y="5663419"/>
            <a:ext cx="6685485" cy="369332"/>
          </a:xfrm>
          <a:prstGeom prst="rect">
            <a:avLst/>
          </a:prstGeom>
        </p:spPr>
        <p:txBody>
          <a:bodyPr wrap="none">
            <a:spAutoFit/>
          </a:bodyPr>
          <a:lstStyle/>
          <a:p>
            <a:pPr marL="228600" marR="0" indent="-114300">
              <a:spcBef>
                <a:spcPts val="0"/>
              </a:spcBef>
              <a:spcAft>
                <a:spcPts val="0"/>
              </a:spcAft>
            </a:pPr>
            <a:r>
              <a:rPr lang="en-US" dirty="0">
                <a:latin typeface="Times" panose="02020603050405020304" pitchFamily="18" charset="0"/>
                <a:ea typeface="MS Mincho"/>
                <a:cs typeface="Times New Roman" panose="02020603050405020304" pitchFamily="18" charset="0"/>
              </a:rPr>
              <a:t>• Counting days: The first day begins the day after the day of the sale.</a:t>
            </a: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14609827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1661</Words>
  <Application>Microsoft Office PowerPoint</Application>
  <PresentationFormat>Widescreen</PresentationFormat>
  <Paragraphs>488</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Cambria</vt:lpstr>
      <vt:lpstr>Times</vt:lpstr>
      <vt:lpstr>Office Theme</vt:lpstr>
      <vt:lpstr>Basic Accounting Concepts Principles and Procedures, 2nd Edition, Volume 1  </vt:lpstr>
      <vt:lpstr>Learning Goal 11 Part 1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Concepts Principles and Procedures, 2nd Edition, Volume 1</dc:title>
  <dc:creator>Windows User</dc:creator>
  <cp:lastModifiedBy>Judie Del Frate</cp:lastModifiedBy>
  <cp:revision>35</cp:revision>
  <dcterms:created xsi:type="dcterms:W3CDTF">2018-12-11T23:36:20Z</dcterms:created>
  <dcterms:modified xsi:type="dcterms:W3CDTF">2019-01-02T17:58:39Z</dcterms:modified>
</cp:coreProperties>
</file>