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304"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82"/>
      </p:cViewPr>
      <p:guideLst/>
    </p:cSldViewPr>
  </p:slideViewPr>
  <p:notesTextViewPr>
    <p:cViewPr>
      <p:scale>
        <a:sx n="1" d="1"/>
        <a:sy n="1" d="1"/>
      </p:scale>
      <p:origin x="0" y="0"/>
    </p:cViewPr>
  </p:notesTextViewPr>
  <p:sorterViewPr>
    <p:cViewPr varScale="1">
      <p:scale>
        <a:sx n="100" d="100"/>
        <a:sy n="100" d="100"/>
      </p:scale>
      <p:origin x="0" y="-4099"/>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D42E3E-CD1E-499D-8615-273D3044E434}" type="datetimeFigureOut">
              <a:rPr lang="en-US" smtClean="0"/>
              <a:t>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45D17E-0775-40EA-A33F-8DA8109F8CBE}" type="slidenum">
              <a:rPr lang="en-US" smtClean="0"/>
              <a:t>‹#›</a:t>
            </a:fld>
            <a:endParaRPr lang="en-US"/>
          </a:p>
        </p:txBody>
      </p:sp>
    </p:spTree>
    <p:extLst>
      <p:ext uri="{BB962C8B-B14F-4D97-AF65-F5344CB8AC3E}">
        <p14:creationId xmlns:p14="http://schemas.microsoft.com/office/powerpoint/2010/main" val="3205198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4BFD5-8265-4CA1-A917-FDD4CEB000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D304C4-38F7-4380-8E67-96AE5319C5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B8707B-2390-4C79-9190-85772234259B}"/>
              </a:ext>
            </a:extLst>
          </p:cNvPr>
          <p:cNvSpPr>
            <a:spLocks noGrp="1"/>
          </p:cNvSpPr>
          <p:nvPr>
            <p:ph type="dt" sz="half" idx="10"/>
          </p:nvPr>
        </p:nvSpPr>
        <p:spPr/>
        <p:txBody>
          <a:bodyPr/>
          <a:lstStyle/>
          <a:p>
            <a:fld id="{26474BAE-4A53-4DA4-A96B-7E4239D6230D}" type="datetime1">
              <a:rPr lang="en-US" smtClean="0"/>
              <a:t>1/7/2019</a:t>
            </a:fld>
            <a:endParaRPr lang="en-US"/>
          </a:p>
        </p:txBody>
      </p:sp>
      <p:sp>
        <p:nvSpPr>
          <p:cNvPr id="5" name="Footer Placeholder 4">
            <a:extLst>
              <a:ext uri="{FF2B5EF4-FFF2-40B4-BE49-F238E27FC236}">
                <a16:creationId xmlns:a16="http://schemas.microsoft.com/office/drawing/2014/main" id="{A2F31071-9293-4F30-AC87-871872A3AB14}"/>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D01CFC04-714D-4B9C-9DBF-880111880AE1}"/>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5653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C77CA-0901-414F-8A5B-13BB9A2CE2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4E405C-DD72-4974-881A-C431CE79B6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03F5FF-DAC5-4091-90CD-564CA0DD72AB}"/>
              </a:ext>
            </a:extLst>
          </p:cNvPr>
          <p:cNvSpPr>
            <a:spLocks noGrp="1"/>
          </p:cNvSpPr>
          <p:nvPr>
            <p:ph type="dt" sz="half" idx="10"/>
          </p:nvPr>
        </p:nvSpPr>
        <p:spPr/>
        <p:txBody>
          <a:bodyPr/>
          <a:lstStyle/>
          <a:p>
            <a:fld id="{C180AC1E-07B5-40C9-96A2-998AAFBA3C15}" type="datetime1">
              <a:rPr lang="en-US" smtClean="0"/>
              <a:t>1/7/2019</a:t>
            </a:fld>
            <a:endParaRPr lang="en-US"/>
          </a:p>
        </p:txBody>
      </p:sp>
      <p:sp>
        <p:nvSpPr>
          <p:cNvPr id="5" name="Footer Placeholder 4">
            <a:extLst>
              <a:ext uri="{FF2B5EF4-FFF2-40B4-BE49-F238E27FC236}">
                <a16:creationId xmlns:a16="http://schemas.microsoft.com/office/drawing/2014/main" id="{2ED30812-6437-46E4-B6CE-AA944296CB9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B5D7C739-6A2A-434A-8742-65ADF0A21035}"/>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63808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89D0A7-CA3C-4DE4-959F-0BAC3FAF205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BB2D1-675E-4B7D-B092-220FBE7F897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243D25-5BAA-4063-A55C-5DF1AD5F6898}"/>
              </a:ext>
            </a:extLst>
          </p:cNvPr>
          <p:cNvSpPr>
            <a:spLocks noGrp="1"/>
          </p:cNvSpPr>
          <p:nvPr>
            <p:ph type="dt" sz="half" idx="10"/>
          </p:nvPr>
        </p:nvSpPr>
        <p:spPr/>
        <p:txBody>
          <a:bodyPr/>
          <a:lstStyle/>
          <a:p>
            <a:fld id="{72521D33-0B6A-4CCF-9BEF-EF7C16A42AC7}" type="datetime1">
              <a:rPr lang="en-US" smtClean="0"/>
              <a:t>1/7/2019</a:t>
            </a:fld>
            <a:endParaRPr lang="en-US"/>
          </a:p>
        </p:txBody>
      </p:sp>
      <p:sp>
        <p:nvSpPr>
          <p:cNvPr id="5" name="Footer Placeholder 4">
            <a:extLst>
              <a:ext uri="{FF2B5EF4-FFF2-40B4-BE49-F238E27FC236}">
                <a16:creationId xmlns:a16="http://schemas.microsoft.com/office/drawing/2014/main" id="{8A7A1DDD-32BD-4912-9416-59BEC646C73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263F730B-BBBA-44BE-818B-EED257215015}"/>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269317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6A6B0-3F62-42D4-8D1F-A6AC2FA8E3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8CDD2C-1AA7-4E45-AA48-BE71C9DFDE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A7B59E-4276-4774-96F1-28BBF4F1B0FC}"/>
              </a:ext>
            </a:extLst>
          </p:cNvPr>
          <p:cNvSpPr>
            <a:spLocks noGrp="1"/>
          </p:cNvSpPr>
          <p:nvPr>
            <p:ph type="dt" sz="half" idx="10"/>
          </p:nvPr>
        </p:nvSpPr>
        <p:spPr/>
        <p:txBody>
          <a:bodyPr/>
          <a:lstStyle/>
          <a:p>
            <a:fld id="{8D146F3E-A41B-4599-80A9-8ED4493F221B}" type="datetime1">
              <a:rPr lang="en-US" smtClean="0"/>
              <a:t>1/7/2019</a:t>
            </a:fld>
            <a:endParaRPr lang="en-US"/>
          </a:p>
        </p:txBody>
      </p:sp>
      <p:sp>
        <p:nvSpPr>
          <p:cNvPr id="5" name="Footer Placeholder 4">
            <a:extLst>
              <a:ext uri="{FF2B5EF4-FFF2-40B4-BE49-F238E27FC236}">
                <a16:creationId xmlns:a16="http://schemas.microsoft.com/office/drawing/2014/main" id="{DAE155B9-F1F7-4C6C-B371-BCDB47882D46}"/>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DA7EE87F-4EA9-4CAD-82C9-023ADFC50CEE}"/>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502392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2AFCD-F7F4-4EF7-9D32-57390EEDD24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99E9CA-379B-49D2-8914-81547F2644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DA44CF-35DD-4C22-A55D-7F687470E572}"/>
              </a:ext>
            </a:extLst>
          </p:cNvPr>
          <p:cNvSpPr>
            <a:spLocks noGrp="1"/>
          </p:cNvSpPr>
          <p:nvPr>
            <p:ph type="dt" sz="half" idx="10"/>
          </p:nvPr>
        </p:nvSpPr>
        <p:spPr/>
        <p:txBody>
          <a:bodyPr/>
          <a:lstStyle/>
          <a:p>
            <a:fld id="{4C3F094E-77CA-4D05-A2C6-29338B389AAC}" type="datetime1">
              <a:rPr lang="en-US" smtClean="0"/>
              <a:t>1/7/2019</a:t>
            </a:fld>
            <a:endParaRPr lang="en-US"/>
          </a:p>
        </p:txBody>
      </p:sp>
      <p:sp>
        <p:nvSpPr>
          <p:cNvPr id="5" name="Footer Placeholder 4">
            <a:extLst>
              <a:ext uri="{FF2B5EF4-FFF2-40B4-BE49-F238E27FC236}">
                <a16:creationId xmlns:a16="http://schemas.microsoft.com/office/drawing/2014/main" id="{73749C95-1BD0-446F-A449-F926EA8D1F5F}"/>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id="{02E28B3B-C263-4C8B-97FC-D3CA29B0DEFF}"/>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3627839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2BA3-B4C8-4E48-8A6A-2CD700505B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77EFF-CF04-480F-AC6E-803FC242CA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A88750-FE68-4C6E-A1FE-AE82D9ACA4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458476-7334-4839-B6F8-4F3D2A4A0F68}"/>
              </a:ext>
            </a:extLst>
          </p:cNvPr>
          <p:cNvSpPr>
            <a:spLocks noGrp="1"/>
          </p:cNvSpPr>
          <p:nvPr>
            <p:ph type="dt" sz="half" idx="10"/>
          </p:nvPr>
        </p:nvSpPr>
        <p:spPr/>
        <p:txBody>
          <a:bodyPr/>
          <a:lstStyle/>
          <a:p>
            <a:fld id="{BC5F1177-6957-4D36-8750-75688C12C142}" type="datetime1">
              <a:rPr lang="en-US" smtClean="0"/>
              <a:t>1/7/2019</a:t>
            </a:fld>
            <a:endParaRPr lang="en-US"/>
          </a:p>
        </p:txBody>
      </p:sp>
      <p:sp>
        <p:nvSpPr>
          <p:cNvPr id="6" name="Footer Placeholder 5">
            <a:extLst>
              <a:ext uri="{FF2B5EF4-FFF2-40B4-BE49-F238E27FC236}">
                <a16:creationId xmlns:a16="http://schemas.microsoft.com/office/drawing/2014/main" id="{361CF95A-801F-4FA9-90C7-0E477A5B53B5}"/>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6126F8F9-546E-4EC5-9DD5-F4DA724EC4A3}"/>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38721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6246-7AC8-4B5E-9326-F43A2862F5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2F44F3-89BB-4081-BC7F-D5C7918FB0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DDD1CF6-1D18-456C-A3F6-B012000F23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E24993-70D2-4F2A-8A49-F76038583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DDA4C0C-0955-4CDE-BFAA-2BCCC1BBD16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5BCB2-2E48-4634-A906-2C2B1334899D}"/>
              </a:ext>
            </a:extLst>
          </p:cNvPr>
          <p:cNvSpPr>
            <a:spLocks noGrp="1"/>
          </p:cNvSpPr>
          <p:nvPr>
            <p:ph type="dt" sz="half" idx="10"/>
          </p:nvPr>
        </p:nvSpPr>
        <p:spPr/>
        <p:txBody>
          <a:bodyPr/>
          <a:lstStyle/>
          <a:p>
            <a:fld id="{DDC6CA16-886E-41AC-89D4-DE8B72FD4E25}" type="datetime1">
              <a:rPr lang="en-US" smtClean="0"/>
              <a:t>1/7/2019</a:t>
            </a:fld>
            <a:endParaRPr lang="en-US"/>
          </a:p>
        </p:txBody>
      </p:sp>
      <p:sp>
        <p:nvSpPr>
          <p:cNvPr id="8" name="Footer Placeholder 7">
            <a:extLst>
              <a:ext uri="{FF2B5EF4-FFF2-40B4-BE49-F238E27FC236}">
                <a16:creationId xmlns:a16="http://schemas.microsoft.com/office/drawing/2014/main" id="{EF629460-A45D-462D-B24A-5D3360BDA9DE}"/>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id="{BF942E6C-1629-49E9-A169-7E3F6459CC9A}"/>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412951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CFF44-861C-47A8-A7BC-CC5E655BC3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1D47FD-6479-43AA-89B6-83117297B16C}"/>
              </a:ext>
            </a:extLst>
          </p:cNvPr>
          <p:cNvSpPr>
            <a:spLocks noGrp="1"/>
          </p:cNvSpPr>
          <p:nvPr>
            <p:ph type="dt" sz="half" idx="10"/>
          </p:nvPr>
        </p:nvSpPr>
        <p:spPr/>
        <p:txBody>
          <a:bodyPr/>
          <a:lstStyle/>
          <a:p>
            <a:fld id="{B53389A0-4A63-4BBB-8FA6-F7FB324D591C}" type="datetime1">
              <a:rPr lang="en-US" smtClean="0"/>
              <a:t>1/7/2019</a:t>
            </a:fld>
            <a:endParaRPr lang="en-US"/>
          </a:p>
        </p:txBody>
      </p:sp>
      <p:sp>
        <p:nvSpPr>
          <p:cNvPr id="4" name="Footer Placeholder 3">
            <a:extLst>
              <a:ext uri="{FF2B5EF4-FFF2-40B4-BE49-F238E27FC236}">
                <a16:creationId xmlns:a16="http://schemas.microsoft.com/office/drawing/2014/main" id="{A2589D6A-E087-4436-9BFF-74B0328F5462}"/>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id="{4AEE1118-CD1F-4B5B-A5C2-835F579539C1}"/>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2424896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3245DF-15D8-4803-8E4E-B9FCE49D65FB}"/>
              </a:ext>
            </a:extLst>
          </p:cNvPr>
          <p:cNvSpPr>
            <a:spLocks noGrp="1"/>
          </p:cNvSpPr>
          <p:nvPr>
            <p:ph type="dt" sz="half" idx="10"/>
          </p:nvPr>
        </p:nvSpPr>
        <p:spPr/>
        <p:txBody>
          <a:bodyPr/>
          <a:lstStyle/>
          <a:p>
            <a:fld id="{F4A43CDF-ED73-4836-AD6B-38934FE8C352}" type="datetime1">
              <a:rPr lang="en-US" smtClean="0"/>
              <a:t>1/7/2019</a:t>
            </a:fld>
            <a:endParaRPr lang="en-US"/>
          </a:p>
        </p:txBody>
      </p:sp>
      <p:sp>
        <p:nvSpPr>
          <p:cNvPr id="3" name="Footer Placeholder 2">
            <a:extLst>
              <a:ext uri="{FF2B5EF4-FFF2-40B4-BE49-F238E27FC236}">
                <a16:creationId xmlns:a16="http://schemas.microsoft.com/office/drawing/2014/main" id="{9EA39C4E-BD9B-4070-A393-09FC2A30F237}"/>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id="{0C7AE5E2-0B97-4488-B0E5-B41883B709D5}"/>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263192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D63A6-6FD8-4F1B-B544-795B45E9BE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FB704B-B9D0-4D09-BD22-582E9F9D38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C3D5E8-44A9-4C2D-B6E1-E10688F11D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41BCB7-FADC-4034-845C-5B6B21B33183}"/>
              </a:ext>
            </a:extLst>
          </p:cNvPr>
          <p:cNvSpPr>
            <a:spLocks noGrp="1"/>
          </p:cNvSpPr>
          <p:nvPr>
            <p:ph type="dt" sz="half" idx="10"/>
          </p:nvPr>
        </p:nvSpPr>
        <p:spPr/>
        <p:txBody>
          <a:bodyPr/>
          <a:lstStyle/>
          <a:p>
            <a:fld id="{10A1F95A-50B9-4DA4-AFA4-39B9BC982941}" type="datetime1">
              <a:rPr lang="en-US" smtClean="0"/>
              <a:t>1/7/2019</a:t>
            </a:fld>
            <a:endParaRPr lang="en-US"/>
          </a:p>
        </p:txBody>
      </p:sp>
      <p:sp>
        <p:nvSpPr>
          <p:cNvPr id="6" name="Footer Placeholder 5">
            <a:extLst>
              <a:ext uri="{FF2B5EF4-FFF2-40B4-BE49-F238E27FC236}">
                <a16:creationId xmlns:a16="http://schemas.microsoft.com/office/drawing/2014/main" id="{E66651EC-EAF6-4A11-85DB-AB1005886BA7}"/>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3F642FA2-BF3F-4CEF-A06A-97A52D071E8E}"/>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146273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5CBF-3FC1-4C12-AF36-E806157D0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AC7A63-7567-4B36-A932-76E9BFBF8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2EE1E0-23C4-41DB-9A70-AE5EF70015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E321F3A-F1FE-4661-9BF5-078E54C611C4}"/>
              </a:ext>
            </a:extLst>
          </p:cNvPr>
          <p:cNvSpPr>
            <a:spLocks noGrp="1"/>
          </p:cNvSpPr>
          <p:nvPr>
            <p:ph type="dt" sz="half" idx="10"/>
          </p:nvPr>
        </p:nvSpPr>
        <p:spPr/>
        <p:txBody>
          <a:bodyPr/>
          <a:lstStyle/>
          <a:p>
            <a:fld id="{3BB22E8D-983C-4143-9D60-FA50714B2273}" type="datetime1">
              <a:rPr lang="en-US" smtClean="0"/>
              <a:t>1/7/2019</a:t>
            </a:fld>
            <a:endParaRPr lang="en-US"/>
          </a:p>
        </p:txBody>
      </p:sp>
      <p:sp>
        <p:nvSpPr>
          <p:cNvPr id="6" name="Footer Placeholder 5">
            <a:extLst>
              <a:ext uri="{FF2B5EF4-FFF2-40B4-BE49-F238E27FC236}">
                <a16:creationId xmlns:a16="http://schemas.microsoft.com/office/drawing/2014/main" id="{72A698CF-7E17-47E7-8A92-09E3275AF0CA}"/>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id="{94694A1A-2B6D-4112-83C1-3DA9A68A7867}"/>
              </a:ext>
            </a:extLst>
          </p:cNvPr>
          <p:cNvSpPr>
            <a:spLocks noGrp="1"/>
          </p:cNvSpPr>
          <p:nvPr>
            <p:ph type="sldNum" sz="quarter" idx="12"/>
          </p:nvPr>
        </p:nvSpPr>
        <p:spPr/>
        <p:txBody>
          <a:bodyPr/>
          <a:lstStyle/>
          <a:p>
            <a:fld id="{7718F5FB-4D0D-4D65-9E64-67B50BDDDD12}" type="slidenum">
              <a:rPr lang="en-US" smtClean="0"/>
              <a:t>‹#›</a:t>
            </a:fld>
            <a:endParaRPr lang="en-US"/>
          </a:p>
        </p:txBody>
      </p:sp>
    </p:spTree>
    <p:extLst>
      <p:ext uri="{BB962C8B-B14F-4D97-AF65-F5344CB8AC3E}">
        <p14:creationId xmlns:p14="http://schemas.microsoft.com/office/powerpoint/2010/main" val="1347353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31CAE9-71B9-4BBB-BDB3-69B80CEC73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492055-4D4D-4088-B44A-486C630497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FB13D-EA55-4FAD-AF8F-C2AC5CE02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4FBB2-2B38-4B1A-860E-3244B7EA81E2}" type="datetime1">
              <a:rPr lang="en-US" smtClean="0"/>
              <a:t>1/7/2019</a:t>
            </a:fld>
            <a:endParaRPr lang="en-US"/>
          </a:p>
        </p:txBody>
      </p:sp>
      <p:sp>
        <p:nvSpPr>
          <p:cNvPr id="5" name="Footer Placeholder 4">
            <a:extLst>
              <a:ext uri="{FF2B5EF4-FFF2-40B4-BE49-F238E27FC236}">
                <a16:creationId xmlns:a16="http://schemas.microsoft.com/office/drawing/2014/main" id="{BB6613F0-6E8E-4E04-A772-6F68F2FF64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id="{62894B18-B411-416D-BD43-AA013625EA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18F5FB-4D0D-4D65-9E64-67B50BDDDD12}" type="slidenum">
              <a:rPr lang="en-US" smtClean="0"/>
              <a:t>‹#›</a:t>
            </a:fld>
            <a:endParaRPr lang="en-US"/>
          </a:p>
        </p:txBody>
      </p:sp>
    </p:spTree>
    <p:extLst>
      <p:ext uri="{BB962C8B-B14F-4D97-AF65-F5344CB8AC3E}">
        <p14:creationId xmlns:p14="http://schemas.microsoft.com/office/powerpoint/2010/main" val="3974990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2 </a:t>
            </a:r>
            <a:br>
              <a:rPr lang="en-US" sz="4700" dirty="0">
                <a:solidFill>
                  <a:schemeClr val="bg1"/>
                </a:solidFill>
              </a:rPr>
            </a:br>
            <a:endParaRPr lang="en-US" sz="4700" dirty="0">
              <a:solidFill>
                <a:schemeClr val="bg1"/>
              </a:solidFill>
            </a:endParaRPr>
          </a:p>
        </p:txBody>
      </p:sp>
      <p:pic>
        <p:nvPicPr>
          <p:cNvPr id="8" name="Picture 7">
            <a:extLst>
              <a:ext uri="{FF2B5EF4-FFF2-40B4-BE49-F238E27FC236}">
                <a16:creationId xmlns:a16="http://schemas.microsoft.com/office/drawing/2014/main" id="{A7F7E53F-6776-47ED-98DE-15ACDA23F7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5343924" cy="6858000"/>
          </a:xfrm>
          <a:prstGeom prst="rect">
            <a:avLst/>
          </a:prstGeom>
        </p:spPr>
      </p:pic>
    </p:spTree>
    <p:extLst>
      <p:ext uri="{BB962C8B-B14F-4D97-AF65-F5344CB8AC3E}">
        <p14:creationId xmlns:p14="http://schemas.microsoft.com/office/powerpoint/2010/main" val="29883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E64AB5-DB60-45D0-9F11-9B2DA01FE08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62CB109-DB07-49E5-933A-E552B5EB8032}"/>
              </a:ext>
            </a:extLst>
          </p:cNvPr>
          <p:cNvSpPr/>
          <p:nvPr/>
        </p:nvSpPr>
        <p:spPr>
          <a:xfrm>
            <a:off x="2975956" y="152038"/>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Weighted Average Cost</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66734EE-D2DC-450B-865B-E5383D868ABA}"/>
              </a:ext>
            </a:extLst>
          </p:cNvPr>
          <p:cNvSpPr/>
          <p:nvPr/>
        </p:nvSpPr>
        <p:spPr>
          <a:xfrm>
            <a:off x="1097279" y="1394103"/>
            <a:ext cx="10390909" cy="3693319"/>
          </a:xfrm>
          <a:prstGeom prst="rect">
            <a:avLst/>
          </a:prstGeom>
        </p:spPr>
        <p:txBody>
          <a:bodyPr wrap="square">
            <a:spAutoFit/>
          </a:bodyPr>
          <a:lstStyle/>
          <a:p>
            <a:pPr marL="117475" indent="-117475"/>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 “weighted average” is calculated by assigning “weights” to each number that goes into the average calculation.</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7475" indent="-11747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This is done by multiplying each number in the average by some amount that changes the significance or importance of the number.</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Example</a:t>
            </a:r>
            <a:r>
              <a:rPr lang="en-US" dirty="0">
                <a:latin typeface="Times" panose="02020603050405020304" pitchFamily="18" charset="0"/>
                <a:ea typeface="MS Mincho" panose="02020609040205080304" pitchFamily="49" charset="-128"/>
                <a:cs typeface="Times New Roman" panose="02020603050405020304" pitchFamily="18" charset="0"/>
              </a:rPr>
              <a:t>: your teacher gives three tests: two midterms and a final that are 100 points each.  Because the teacher believes the final is more important, the exams are weighted as follows:  Midterm #1: 25%,  Midterm #2: 25%, Final exam, 50%.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Your scores are 77, 84, and 95.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Your weighted average score is: 8,775 / 100 = 87.75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CFBFA10A-28E1-425E-9FBB-F52576A0B36A}"/>
              </a:ext>
            </a:extLst>
          </p:cNvPr>
          <p:cNvGraphicFramePr>
            <a:graphicFrameLocks noGrp="1"/>
          </p:cNvGraphicFramePr>
          <p:nvPr>
            <p:extLst>
              <p:ext uri="{D42A27DB-BD31-4B8C-83A1-F6EECF244321}">
                <p14:modId xmlns:p14="http://schemas.microsoft.com/office/powerpoint/2010/main" val="3302713672"/>
              </p:ext>
            </p:extLst>
          </p:nvPr>
        </p:nvGraphicFramePr>
        <p:xfrm>
          <a:off x="4772371" y="5214952"/>
          <a:ext cx="2503170" cy="853440"/>
        </p:xfrm>
        <a:graphic>
          <a:graphicData uri="http://schemas.openxmlformats.org/drawingml/2006/table">
            <a:tbl>
              <a:tblPr firstRow="1" firstCol="1" bandRow="1">
                <a:tableStyleId>{2D5ABB26-0587-4C30-8999-92F81FD0307C}</a:tableStyleId>
              </a:tblPr>
              <a:tblGrid>
                <a:gridCol w="697230">
                  <a:extLst>
                    <a:ext uri="{9D8B030D-6E8A-4147-A177-3AD203B41FA5}">
                      <a16:colId xmlns:a16="http://schemas.microsoft.com/office/drawing/2014/main" val="3135358148"/>
                    </a:ext>
                  </a:extLst>
                </a:gridCol>
                <a:gridCol w="331470">
                  <a:extLst>
                    <a:ext uri="{9D8B030D-6E8A-4147-A177-3AD203B41FA5}">
                      <a16:colId xmlns:a16="http://schemas.microsoft.com/office/drawing/2014/main" val="392057378"/>
                    </a:ext>
                  </a:extLst>
                </a:gridCol>
                <a:gridCol w="594360">
                  <a:extLst>
                    <a:ext uri="{9D8B030D-6E8A-4147-A177-3AD203B41FA5}">
                      <a16:colId xmlns:a16="http://schemas.microsoft.com/office/drawing/2014/main" val="1031300541"/>
                    </a:ext>
                  </a:extLst>
                </a:gridCol>
                <a:gridCol w="285750">
                  <a:extLst>
                    <a:ext uri="{9D8B030D-6E8A-4147-A177-3AD203B41FA5}">
                      <a16:colId xmlns:a16="http://schemas.microsoft.com/office/drawing/2014/main" val="2649592419"/>
                    </a:ext>
                  </a:extLst>
                </a:gridCol>
                <a:gridCol w="594360">
                  <a:extLst>
                    <a:ext uri="{9D8B030D-6E8A-4147-A177-3AD203B41FA5}">
                      <a16:colId xmlns:a16="http://schemas.microsoft.com/office/drawing/2014/main" val="3192089388"/>
                    </a:ext>
                  </a:extLst>
                </a:gridCol>
              </a:tblGrid>
              <a:tr h="0">
                <a:tc>
                  <a:txBody>
                    <a:bodyPr/>
                    <a:lstStyle/>
                    <a:p>
                      <a:pPr marL="0" marR="0" algn="ctr">
                        <a:spcBef>
                          <a:spcPts val="0"/>
                        </a:spcBef>
                        <a:spcAft>
                          <a:spcPts val="0"/>
                        </a:spcAft>
                      </a:pPr>
                      <a:r>
                        <a:rPr lang="en-US" sz="1400">
                          <a:effectLst/>
                        </a:rPr>
                        <a:t>77</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solidFill>
                            <a:schemeClr val="accent1"/>
                          </a:solidFill>
                          <a:effectLst/>
                        </a:rPr>
                        <a:t>25</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1,925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3120709"/>
                  </a:ext>
                </a:extLst>
              </a:tr>
              <a:tr h="0">
                <a:tc>
                  <a:txBody>
                    <a:bodyPr/>
                    <a:lstStyle/>
                    <a:p>
                      <a:pPr marL="0" marR="0" algn="ctr">
                        <a:spcBef>
                          <a:spcPts val="0"/>
                        </a:spcBef>
                        <a:spcAft>
                          <a:spcPts val="0"/>
                        </a:spcAft>
                      </a:pPr>
                      <a:r>
                        <a:rPr lang="en-US" sz="1400">
                          <a:effectLst/>
                        </a:rPr>
                        <a:t>84</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solidFill>
                            <a:schemeClr val="accent1"/>
                          </a:solidFill>
                          <a:effectLst/>
                        </a:rPr>
                        <a:t>25</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2,100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53855771"/>
                  </a:ext>
                </a:extLst>
              </a:tr>
              <a:tr h="0">
                <a:tc>
                  <a:txBody>
                    <a:bodyPr/>
                    <a:lstStyle/>
                    <a:p>
                      <a:pPr marL="0" marR="0" algn="ctr">
                        <a:spcBef>
                          <a:spcPts val="0"/>
                        </a:spcBef>
                        <a:spcAft>
                          <a:spcPts val="0"/>
                        </a:spcAft>
                      </a:pPr>
                      <a:r>
                        <a:rPr lang="en-US" sz="1400">
                          <a:effectLst/>
                        </a:rPr>
                        <a:t>95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X</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u="sng" dirty="0">
                          <a:solidFill>
                            <a:schemeClr val="accent1"/>
                          </a:solidFill>
                          <a:effectLst/>
                        </a:rPr>
                        <a:t>50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u="sng">
                          <a:effectLst/>
                        </a:rPr>
                        <a:t>4,750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41959433"/>
                  </a:ext>
                </a:extLst>
              </a:tr>
              <a:tr h="0">
                <a:tc>
                  <a:txBody>
                    <a:bodyPr/>
                    <a:lstStyle/>
                    <a:p>
                      <a:pPr marL="0" marR="0" algn="ctr">
                        <a:spcBef>
                          <a:spcPts val="0"/>
                        </a:spcBef>
                        <a:spcAft>
                          <a:spcPts val="0"/>
                        </a:spcAft>
                      </a:pPr>
                      <a:r>
                        <a:rPr lang="en-US" sz="1400">
                          <a:effectLst/>
                        </a:rPr>
                        <a:t>Total</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100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8,775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94358836"/>
                  </a:ext>
                </a:extLst>
              </a:tr>
            </a:tbl>
          </a:graphicData>
        </a:graphic>
      </p:graphicFrame>
    </p:spTree>
    <p:extLst>
      <p:ext uri="{BB962C8B-B14F-4D97-AF65-F5344CB8AC3E}">
        <p14:creationId xmlns:p14="http://schemas.microsoft.com/office/powerpoint/2010/main" val="3538473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DB378F1-F1DC-4AB0-AB98-8E66BF3F3EB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B6A3AFA-30BE-4516-9BA7-4415832AE77E}"/>
              </a:ext>
            </a:extLst>
          </p:cNvPr>
          <p:cNvSpPr/>
          <p:nvPr/>
        </p:nvSpPr>
        <p:spPr>
          <a:xfrm>
            <a:off x="2981498" y="251798"/>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Weighted Average Cost,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D16CDD6-857B-468C-BAD4-B4C9C6A1A6F3}"/>
              </a:ext>
            </a:extLst>
          </p:cNvPr>
          <p:cNvSpPr/>
          <p:nvPr/>
        </p:nvSpPr>
        <p:spPr>
          <a:xfrm>
            <a:off x="592974" y="1484188"/>
            <a:ext cx="10601498"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We use the same table of inventory units and unit costs available for sale for the May accounting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2D90E16-31C4-47B6-A1C2-830917EC07BD}"/>
              </a:ext>
            </a:extLst>
          </p:cNvPr>
          <p:cNvGraphicFramePr>
            <a:graphicFrameLocks noGrp="1"/>
          </p:cNvGraphicFramePr>
          <p:nvPr>
            <p:extLst>
              <p:ext uri="{D42A27DB-BD31-4B8C-83A1-F6EECF244321}">
                <p14:modId xmlns:p14="http://schemas.microsoft.com/office/powerpoint/2010/main" val="2604092721"/>
              </p:ext>
            </p:extLst>
          </p:nvPr>
        </p:nvGraphicFramePr>
        <p:xfrm>
          <a:off x="3029555" y="2052032"/>
          <a:ext cx="5728335" cy="1493520"/>
        </p:xfrm>
        <a:graphic>
          <a:graphicData uri="http://schemas.openxmlformats.org/drawingml/2006/table">
            <a:tbl>
              <a:tblPr firstRow="1" firstCol="1" bandRow="1">
                <a:tableStyleId>{2D5ABB26-0587-4C30-8999-92F81FD0307C}</a:tableStyleId>
              </a:tblPr>
              <a:tblGrid>
                <a:gridCol w="182880">
                  <a:extLst>
                    <a:ext uri="{9D8B030D-6E8A-4147-A177-3AD203B41FA5}">
                      <a16:colId xmlns:a16="http://schemas.microsoft.com/office/drawing/2014/main" val="3360928190"/>
                    </a:ext>
                  </a:extLst>
                </a:gridCol>
                <a:gridCol w="1817370">
                  <a:extLst>
                    <a:ext uri="{9D8B030D-6E8A-4147-A177-3AD203B41FA5}">
                      <a16:colId xmlns:a16="http://schemas.microsoft.com/office/drawing/2014/main" val="4283080117"/>
                    </a:ext>
                  </a:extLst>
                </a:gridCol>
                <a:gridCol w="171450">
                  <a:extLst>
                    <a:ext uri="{9D8B030D-6E8A-4147-A177-3AD203B41FA5}">
                      <a16:colId xmlns:a16="http://schemas.microsoft.com/office/drawing/2014/main" val="4276864806"/>
                    </a:ext>
                  </a:extLst>
                </a:gridCol>
                <a:gridCol w="742950">
                  <a:extLst>
                    <a:ext uri="{9D8B030D-6E8A-4147-A177-3AD203B41FA5}">
                      <a16:colId xmlns:a16="http://schemas.microsoft.com/office/drawing/2014/main" val="259882448"/>
                    </a:ext>
                  </a:extLst>
                </a:gridCol>
                <a:gridCol w="793750">
                  <a:extLst>
                    <a:ext uri="{9D8B030D-6E8A-4147-A177-3AD203B41FA5}">
                      <a16:colId xmlns:a16="http://schemas.microsoft.com/office/drawing/2014/main" val="794415857"/>
                    </a:ext>
                  </a:extLst>
                </a:gridCol>
                <a:gridCol w="920750">
                  <a:extLst>
                    <a:ext uri="{9D8B030D-6E8A-4147-A177-3AD203B41FA5}">
                      <a16:colId xmlns:a16="http://schemas.microsoft.com/office/drawing/2014/main" val="1148783061"/>
                    </a:ext>
                  </a:extLst>
                </a:gridCol>
                <a:gridCol w="921385">
                  <a:extLst>
                    <a:ext uri="{9D8B030D-6E8A-4147-A177-3AD203B41FA5}">
                      <a16:colId xmlns:a16="http://schemas.microsoft.com/office/drawing/2014/main" val="175500326"/>
                    </a:ext>
                  </a:extLst>
                </a:gridCol>
                <a:gridCol w="177800">
                  <a:extLst>
                    <a:ext uri="{9D8B030D-6E8A-4147-A177-3AD203B41FA5}">
                      <a16:colId xmlns:a16="http://schemas.microsoft.com/office/drawing/2014/main" val="3968868972"/>
                    </a:ext>
                  </a:extLst>
                </a:gridCol>
              </a:tblGrid>
              <a:tr h="0">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Explanation</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 Cost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944956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Beginning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74320" marR="0">
                        <a:spcBef>
                          <a:spcPts val="0"/>
                        </a:spcBef>
                        <a:spcAft>
                          <a:spcPts val="0"/>
                        </a:spcAft>
                      </a:pPr>
                      <a:r>
                        <a:rPr lang="en-US" sz="1400">
                          <a:effectLst/>
                        </a:rPr>
                        <a:t>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2789574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48468783"/>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0384789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sng" dirty="0">
                          <a:effectLst/>
                        </a:rPr>
                        <a:t>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sng">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5908982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available</a:t>
                      </a:r>
                    </a:p>
                    <a:p>
                      <a:pPr marL="0" marR="0">
                        <a:spcBef>
                          <a:spcPts val="0"/>
                        </a:spcBef>
                        <a:spcAft>
                          <a:spcPts val="0"/>
                        </a:spcAft>
                      </a:pPr>
                      <a:r>
                        <a:rPr lang="en-US" sz="1400">
                          <a:effectLst/>
                        </a:rPr>
                        <a:t>Ending inventory units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330</a:t>
                      </a:r>
                      <a:endParaRPr lang="en-US" sz="1400" dirty="0">
                        <a:effectLst/>
                      </a:endParaRPr>
                    </a:p>
                    <a:p>
                      <a:pPr marL="0" marR="0">
                        <a:spcBef>
                          <a:spcPts val="0"/>
                        </a:spcBef>
                        <a:spcAft>
                          <a:spcPts val="0"/>
                        </a:spcAft>
                      </a:pPr>
                      <a:r>
                        <a:rPr lang="en-US" sz="1400" dirty="0">
                          <a:effectLst/>
                        </a:rPr>
                        <a:t>     </a:t>
                      </a:r>
                      <a:r>
                        <a:rPr lang="en-US" sz="1400" u="dbl" dirty="0">
                          <a:effectLst/>
                        </a:rPr>
                        <a:t>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dbl">
                          <a:effectLst/>
                        </a:rPr>
                        <a:t>$8,130</a:t>
                      </a:r>
                      <a:endParaRPr lang="en-US" sz="1400">
                        <a:effectLst/>
                      </a:endParaRPr>
                    </a:p>
                    <a:p>
                      <a:pPr marL="0" marR="0" algn="just">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52538285"/>
                  </a:ext>
                </a:extLst>
              </a:tr>
            </a:tbl>
          </a:graphicData>
        </a:graphic>
      </p:graphicFrame>
      <p:sp>
        <p:nvSpPr>
          <p:cNvPr id="6" name="Rectangle 5">
            <a:extLst>
              <a:ext uri="{FF2B5EF4-FFF2-40B4-BE49-F238E27FC236}">
                <a16:creationId xmlns:a16="http://schemas.microsoft.com/office/drawing/2014/main" id="{4E0C893E-1FCB-41AC-9B52-6C34E85814C7}"/>
              </a:ext>
            </a:extLst>
          </p:cNvPr>
          <p:cNvSpPr/>
          <p:nvPr/>
        </p:nvSpPr>
        <p:spPr>
          <a:xfrm>
            <a:off x="592974" y="3744064"/>
            <a:ext cx="11072552" cy="2662267"/>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cost of goods available for sale of $8,130 is a weighted score because the unit costs are weighted by the number of units.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150 units of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Steps 2 and 3:</a:t>
            </a:r>
            <a:r>
              <a:rPr lang="en-US" dirty="0">
                <a:latin typeface="Times" panose="02020603050405020304" pitchFamily="18" charset="0"/>
                <a:ea typeface="MS Mincho" panose="02020609040205080304" pitchFamily="49" charset="-128"/>
                <a:cs typeface="Times New Roman" panose="02020603050405020304" pitchFamily="18" charset="0"/>
              </a:rPr>
              <a:t> Weighted average cost: $8,130 / 330  = $24.636 / unit.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a:spcBef>
                <a:spcPts val="600"/>
              </a:spcBef>
            </a:pPr>
            <a:r>
              <a:rPr lang="en-US" dirty="0">
                <a:latin typeface="Times" panose="02020603050405020304" pitchFamily="18" charset="0"/>
                <a:ea typeface="MS Mincho" panose="02020609040205080304" pitchFamily="49" charset="-128"/>
                <a:cs typeface="Times New Roman" panose="02020603050405020304" pitchFamily="18" charset="0"/>
              </a:rPr>
              <a:t>		        Total cost: $24.636 X 150 = $3,695 (rounded).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$8,130 available – $3,695 ending inventory = $4,435 cost of goods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303020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079F43-C229-477F-8351-5897942523F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8ADE154-15A5-4433-826B-C552864DA3EC}"/>
              </a:ext>
            </a:extLst>
          </p:cNvPr>
          <p:cNvSpPr/>
          <p:nvPr/>
        </p:nvSpPr>
        <p:spPr>
          <a:xfrm>
            <a:off x="2998124" y="301720"/>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Specific Identification</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2BA5701-2931-4929-AB81-A86043CB3776}"/>
              </a:ext>
            </a:extLst>
          </p:cNvPr>
          <p:cNvSpPr/>
          <p:nvPr/>
        </p:nvSpPr>
        <p:spPr>
          <a:xfrm>
            <a:off x="1518459" y="1859615"/>
            <a:ext cx="8828116" cy="3970318"/>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specific identification method is somewhat different because the procedure used is always the same for both the periodic and perpetual method.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Specific identification simply means identifying the specific amount that was the cost of a specific unit, for each unit in ending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Specific identification is typically used for inventory that has a high unit value and is easily identifiable, such as cars, expensive jewelry, art, etc.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33099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4EC27F7-1D5A-4DBB-AAA5-9FE706761E5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6DD7EBF9-7ED1-4FF3-B90F-D4E37CCED019}"/>
              </a:ext>
            </a:extLst>
          </p:cNvPr>
          <p:cNvSpPr/>
          <p:nvPr/>
        </p:nvSpPr>
        <p:spPr>
          <a:xfrm>
            <a:off x="2964872" y="30167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Comparison Table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2890A87-C8FF-4DDA-A7AB-58D1D8EA0445}"/>
              </a:ext>
            </a:extLst>
          </p:cNvPr>
          <p:cNvGraphicFramePr>
            <a:graphicFrameLocks noGrp="1"/>
          </p:cNvGraphicFramePr>
          <p:nvPr>
            <p:extLst>
              <p:ext uri="{D42A27DB-BD31-4B8C-83A1-F6EECF244321}">
                <p14:modId xmlns:p14="http://schemas.microsoft.com/office/powerpoint/2010/main" val="3815828666"/>
              </p:ext>
            </p:extLst>
          </p:nvPr>
        </p:nvGraphicFramePr>
        <p:xfrm>
          <a:off x="3263957" y="1734056"/>
          <a:ext cx="5497830" cy="976630"/>
        </p:xfrm>
        <a:graphic>
          <a:graphicData uri="http://schemas.openxmlformats.org/drawingml/2006/table">
            <a:tbl>
              <a:tblPr firstRow="1" firstCol="1" bandRow="1">
                <a:tableStyleId>{5940675A-B579-460E-94D1-54222C63F5DA}</a:tableStyleId>
              </a:tblPr>
              <a:tblGrid>
                <a:gridCol w="2868930">
                  <a:extLst>
                    <a:ext uri="{9D8B030D-6E8A-4147-A177-3AD203B41FA5}">
                      <a16:colId xmlns:a16="http://schemas.microsoft.com/office/drawing/2014/main" val="1952874072"/>
                    </a:ext>
                  </a:extLst>
                </a:gridCol>
                <a:gridCol w="857250">
                  <a:extLst>
                    <a:ext uri="{9D8B030D-6E8A-4147-A177-3AD203B41FA5}">
                      <a16:colId xmlns:a16="http://schemas.microsoft.com/office/drawing/2014/main" val="2108154991"/>
                    </a:ext>
                  </a:extLst>
                </a:gridCol>
                <a:gridCol w="800100">
                  <a:extLst>
                    <a:ext uri="{9D8B030D-6E8A-4147-A177-3AD203B41FA5}">
                      <a16:colId xmlns:a16="http://schemas.microsoft.com/office/drawing/2014/main" val="3166445219"/>
                    </a:ext>
                  </a:extLst>
                </a:gridCol>
                <a:gridCol w="971550">
                  <a:extLst>
                    <a:ext uri="{9D8B030D-6E8A-4147-A177-3AD203B41FA5}">
                      <a16:colId xmlns:a16="http://schemas.microsoft.com/office/drawing/2014/main" val="3490613734"/>
                    </a:ext>
                  </a:extLst>
                </a:gridCol>
              </a:tblGrid>
              <a:tr h="336550">
                <a:tc>
                  <a:txBody>
                    <a:bodyPr/>
                    <a:lstStyle/>
                    <a:p>
                      <a:pPr marL="0" marR="0" algn="ctr">
                        <a:spcBef>
                          <a:spcPts val="0"/>
                        </a:spcBef>
                        <a:spcAft>
                          <a:spcPts val="0"/>
                        </a:spcAft>
                      </a:pPr>
                      <a:r>
                        <a:rPr lang="en-US" sz="1400" b="1">
                          <a:effectLst/>
                        </a:rPr>
                        <a:t>Ending Inventory Method</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b="1">
                          <a:effectLst/>
                        </a:rPr>
                        <a:t>FIFO</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b="1">
                          <a:effectLst/>
                        </a:rPr>
                        <a:t>LIFO</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b="1" dirty="0">
                          <a:effectLst/>
                        </a:rPr>
                        <a:t>Average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5699904"/>
                  </a:ext>
                </a:extLst>
              </a:tr>
              <a:tr h="0">
                <a:tc>
                  <a:txBody>
                    <a:bodyPr/>
                    <a:lstStyle/>
                    <a:p>
                      <a:pPr marL="0" marR="0">
                        <a:spcBef>
                          <a:spcPts val="600"/>
                        </a:spcBef>
                        <a:spcAft>
                          <a:spcPts val="600"/>
                        </a:spcAft>
                      </a:pPr>
                      <a:r>
                        <a:rPr lang="en-US" sz="1400">
                          <a:effectLst/>
                        </a:rPr>
                        <a:t>Cost of Goods Available for Sale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$8,130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$8,130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$8,130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80485810"/>
                  </a:ext>
                </a:extLst>
              </a:tr>
              <a:tr h="0">
                <a:tc>
                  <a:txBody>
                    <a:bodyPr/>
                    <a:lstStyle/>
                    <a:p>
                      <a:pPr marL="0" marR="0">
                        <a:spcBef>
                          <a:spcPts val="600"/>
                        </a:spcBef>
                        <a:spcAft>
                          <a:spcPts val="600"/>
                        </a:spcAft>
                      </a:pPr>
                      <a:r>
                        <a:rPr lang="en-US" sz="1400">
                          <a:effectLst/>
                        </a:rPr>
                        <a:t>Less: Ending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$3,950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$3,430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dirty="0">
                          <a:effectLst/>
                        </a:rPr>
                        <a:t>$3,695</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38066897"/>
                  </a:ext>
                </a:extLst>
              </a:tr>
              <a:tr h="0">
                <a:tc>
                  <a:txBody>
                    <a:bodyPr/>
                    <a:lstStyle/>
                    <a:p>
                      <a:pPr marL="0" marR="0">
                        <a:spcBef>
                          <a:spcPts val="600"/>
                        </a:spcBef>
                        <a:spcAft>
                          <a:spcPts val="600"/>
                        </a:spcAft>
                      </a:pPr>
                      <a:r>
                        <a:rPr lang="en-US" sz="1400">
                          <a:effectLst/>
                        </a:rPr>
                        <a:t>Cost of Goods Sold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$4,180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$4,700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dirty="0">
                          <a:effectLst/>
                        </a:rPr>
                        <a:t>$4,435</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47716309"/>
                  </a:ext>
                </a:extLst>
              </a:tr>
            </a:tbl>
          </a:graphicData>
        </a:graphic>
      </p:graphicFrame>
      <p:sp>
        <p:nvSpPr>
          <p:cNvPr id="5" name="Rectangle 4">
            <a:extLst>
              <a:ext uri="{FF2B5EF4-FFF2-40B4-BE49-F238E27FC236}">
                <a16:creationId xmlns:a16="http://schemas.microsoft.com/office/drawing/2014/main" id="{85021E05-4BD7-451C-9733-C0FEC33DE1B9}"/>
              </a:ext>
            </a:extLst>
          </p:cNvPr>
          <p:cNvSpPr/>
          <p:nvPr/>
        </p:nvSpPr>
        <p:spPr>
          <a:xfrm>
            <a:off x="742604" y="3260495"/>
            <a:ext cx="10451869"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Using the record of units and costs below, how would you explain the different results for cost of goods sold with FIFO, LIFO, and average methods in the table above?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6" name="Table 5">
            <a:extLst>
              <a:ext uri="{FF2B5EF4-FFF2-40B4-BE49-F238E27FC236}">
                <a16:creationId xmlns:a16="http://schemas.microsoft.com/office/drawing/2014/main" id="{63820B4C-429C-4A11-8733-E88AF5C0A40E}"/>
              </a:ext>
            </a:extLst>
          </p:cNvPr>
          <p:cNvGraphicFramePr>
            <a:graphicFrameLocks noGrp="1"/>
          </p:cNvGraphicFramePr>
          <p:nvPr>
            <p:extLst>
              <p:ext uri="{D42A27DB-BD31-4B8C-83A1-F6EECF244321}">
                <p14:modId xmlns:p14="http://schemas.microsoft.com/office/powerpoint/2010/main" val="1738811654"/>
              </p:ext>
            </p:extLst>
          </p:nvPr>
        </p:nvGraphicFramePr>
        <p:xfrm>
          <a:off x="4778057" y="4313021"/>
          <a:ext cx="2635885" cy="1493520"/>
        </p:xfrm>
        <a:graphic>
          <a:graphicData uri="http://schemas.openxmlformats.org/drawingml/2006/table">
            <a:tbl>
              <a:tblPr firstRow="1" firstCol="1" bandRow="1">
                <a:tableStyleId>{2D5ABB26-0587-4C30-8999-92F81FD0307C}</a:tableStyleId>
              </a:tblPr>
              <a:tblGrid>
                <a:gridCol w="793750">
                  <a:extLst>
                    <a:ext uri="{9D8B030D-6E8A-4147-A177-3AD203B41FA5}">
                      <a16:colId xmlns:a16="http://schemas.microsoft.com/office/drawing/2014/main" val="2089701592"/>
                    </a:ext>
                  </a:extLst>
                </a:gridCol>
                <a:gridCol w="920750">
                  <a:extLst>
                    <a:ext uri="{9D8B030D-6E8A-4147-A177-3AD203B41FA5}">
                      <a16:colId xmlns:a16="http://schemas.microsoft.com/office/drawing/2014/main" val="2017639178"/>
                    </a:ext>
                  </a:extLst>
                </a:gridCol>
                <a:gridCol w="921385">
                  <a:extLst>
                    <a:ext uri="{9D8B030D-6E8A-4147-A177-3AD203B41FA5}">
                      <a16:colId xmlns:a16="http://schemas.microsoft.com/office/drawing/2014/main" val="2971372880"/>
                    </a:ext>
                  </a:extLst>
                </a:gridCol>
              </a:tblGrid>
              <a:tr h="0">
                <a:tc>
                  <a:txBody>
                    <a:bodyPr/>
                    <a:lstStyle/>
                    <a:p>
                      <a:pPr marL="0" marR="0" algn="ctr">
                        <a:spcBef>
                          <a:spcPts val="0"/>
                        </a:spcBef>
                        <a:spcAft>
                          <a:spcPts val="0"/>
                        </a:spcAft>
                      </a:pPr>
                      <a:r>
                        <a:rPr lang="en-US" sz="1400" b="1">
                          <a:effectLst/>
                        </a:rPr>
                        <a:t>Units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Unit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6269950"/>
                  </a:ext>
                </a:extLst>
              </a:tr>
              <a:tr h="0">
                <a:tc>
                  <a:txBody>
                    <a:bodyPr/>
                    <a:lstStyle/>
                    <a:p>
                      <a:pPr marL="0" marR="182880" algn="r">
                        <a:spcBef>
                          <a:spcPts val="0"/>
                        </a:spcBef>
                        <a:spcAft>
                          <a:spcPts val="0"/>
                        </a:spcAft>
                      </a:pPr>
                      <a:r>
                        <a:rPr lang="en-US" sz="1400">
                          <a:effectLst/>
                        </a:rPr>
                        <a:t>     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42459825"/>
                  </a:ext>
                </a:extLst>
              </a:tr>
              <a:tr h="0">
                <a:tc>
                  <a:txBody>
                    <a:bodyPr/>
                    <a:lstStyle/>
                    <a:p>
                      <a:pPr marL="0" marR="182880" algn="r">
                        <a:spcBef>
                          <a:spcPts val="0"/>
                        </a:spcBef>
                        <a:spcAft>
                          <a:spcPts val="0"/>
                        </a:spcAft>
                      </a:pPr>
                      <a:r>
                        <a:rPr lang="en-US" sz="1400">
                          <a:effectLst/>
                        </a:rPr>
                        <a:t>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4508783"/>
                  </a:ext>
                </a:extLst>
              </a:tr>
              <a:tr h="0">
                <a:tc>
                  <a:txBody>
                    <a:bodyPr/>
                    <a:lstStyle/>
                    <a:p>
                      <a:pPr marL="0" marR="182880" algn="r">
                        <a:spcBef>
                          <a:spcPts val="0"/>
                        </a:spcBef>
                        <a:spcAft>
                          <a:spcPts val="0"/>
                        </a:spcAft>
                      </a:pPr>
                      <a:r>
                        <a:rPr lang="en-US" sz="1400">
                          <a:effectLst/>
                        </a:rPr>
                        <a:t>180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33564988"/>
                  </a:ext>
                </a:extLst>
              </a:tr>
              <a:tr h="0">
                <a:tc>
                  <a:txBody>
                    <a:bodyPr/>
                    <a:lstStyle/>
                    <a:p>
                      <a:pPr marL="0" marR="182880" algn="r">
                        <a:spcBef>
                          <a:spcPts val="0"/>
                        </a:spcBef>
                        <a:spcAft>
                          <a:spcPts val="0"/>
                        </a:spcAft>
                      </a:pPr>
                      <a:r>
                        <a:rPr lang="en-US" sz="1400" u="sng">
                          <a:effectLst/>
                        </a:rPr>
                        <a:t>40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u="sng">
                          <a:effectLst/>
                        </a:rPr>
                        <a:t>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82329081"/>
                  </a:ext>
                </a:extLst>
              </a:tr>
              <a:tr h="0">
                <a:tc>
                  <a:txBody>
                    <a:bodyPr/>
                    <a:lstStyle/>
                    <a:p>
                      <a:pPr marL="0" marR="182880" algn="r">
                        <a:spcBef>
                          <a:spcPts val="0"/>
                        </a:spcBef>
                        <a:spcAft>
                          <a:spcPts val="0"/>
                        </a:spcAft>
                      </a:pPr>
                      <a:r>
                        <a:rPr lang="en-US" sz="1400" u="dbl">
                          <a:effectLst/>
                        </a:rPr>
                        <a:t>330</a:t>
                      </a:r>
                      <a:endParaRPr lang="en-US" sz="1400">
                        <a:effectLst/>
                      </a:endParaRPr>
                    </a:p>
                    <a:p>
                      <a:pPr marL="0" marR="182880" algn="r">
                        <a:spcBef>
                          <a:spcPts val="0"/>
                        </a:spcBef>
                        <a:spcAft>
                          <a:spcPts val="0"/>
                        </a:spcAft>
                      </a:pPr>
                      <a:r>
                        <a:rPr lang="en-US" sz="1400" u="none" strike="noStrike">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u="dbl" dirty="0">
                          <a:effectLst/>
                        </a:rPr>
                        <a:t>$8,130</a:t>
                      </a:r>
                      <a:endParaRPr lang="en-US" sz="1400" dirty="0">
                        <a:effectLst/>
                      </a:endParaRPr>
                    </a:p>
                    <a:p>
                      <a:pPr marL="0" marR="91440" algn="r">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06497703"/>
                  </a:ext>
                </a:extLst>
              </a:tr>
            </a:tbl>
          </a:graphicData>
        </a:graphic>
      </p:graphicFrame>
    </p:spTree>
    <p:extLst>
      <p:ext uri="{BB962C8B-B14F-4D97-AF65-F5344CB8AC3E}">
        <p14:creationId xmlns:p14="http://schemas.microsoft.com/office/powerpoint/2010/main" val="675376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36F87D1-811B-4912-AA93-DE7FAC27FBF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5E053B7-7665-4AAD-9BF1-4DDA9C3BB671}"/>
              </a:ext>
            </a:extLst>
          </p:cNvPr>
          <p:cNvSpPr/>
          <p:nvPr/>
        </p:nvSpPr>
        <p:spPr>
          <a:xfrm>
            <a:off x="1810564" y="246210"/>
            <a:ext cx="857087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Assigning Costs With the Perpetual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C0C18C2-FEFE-4BD1-AD2E-8B11455FC88C}"/>
              </a:ext>
            </a:extLst>
          </p:cNvPr>
          <p:cNvSpPr/>
          <p:nvPr/>
        </p:nvSpPr>
        <p:spPr>
          <a:xfrm>
            <a:off x="642851" y="1088843"/>
            <a:ext cx="11150138" cy="1200329"/>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With the perpetual inventory method, units sold and unit cost are used each time there is a sale.  These are used to calculate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 Remaining units are the new inventory balance until the next purchase or the next sale.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pSp>
        <p:nvGrpSpPr>
          <p:cNvPr id="5" name="Group 4">
            <a:extLst>
              <a:ext uri="{FF2B5EF4-FFF2-40B4-BE49-F238E27FC236}">
                <a16:creationId xmlns:a16="http://schemas.microsoft.com/office/drawing/2014/main" id="{2EF1692F-3E52-4DD5-8D0D-5A32316D218A}"/>
              </a:ext>
            </a:extLst>
          </p:cNvPr>
          <p:cNvGrpSpPr/>
          <p:nvPr/>
        </p:nvGrpSpPr>
        <p:grpSpPr>
          <a:xfrm>
            <a:off x="2568911" y="2980719"/>
            <a:ext cx="6456544" cy="2591567"/>
            <a:chOff x="-130359" y="21590"/>
            <a:chExt cx="6211753" cy="2591567"/>
          </a:xfrm>
        </p:grpSpPr>
        <p:sp>
          <p:nvSpPr>
            <p:cNvPr id="6" name="Rectangle 5">
              <a:extLst>
                <a:ext uri="{FF2B5EF4-FFF2-40B4-BE49-F238E27FC236}">
                  <a16:creationId xmlns:a16="http://schemas.microsoft.com/office/drawing/2014/main" id="{12A87C00-B699-4E37-BB68-9F44CA239C4E}"/>
                </a:ext>
              </a:extLst>
            </p:cNvPr>
            <p:cNvSpPr/>
            <p:nvPr/>
          </p:nvSpPr>
          <p:spPr>
            <a:xfrm>
              <a:off x="722630" y="21590"/>
              <a:ext cx="1496695" cy="726440"/>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Net Sales $300,500</a:t>
              </a:r>
            </a:p>
          </p:txBody>
        </p:sp>
        <p:sp>
          <p:nvSpPr>
            <p:cNvPr id="7" name="Text Box 44">
              <a:extLst>
                <a:ext uri="{FF2B5EF4-FFF2-40B4-BE49-F238E27FC236}">
                  <a16:creationId xmlns:a16="http://schemas.microsoft.com/office/drawing/2014/main" id="{B92742E1-63B5-4443-AC27-76CFDC3A0CCA}"/>
                </a:ext>
              </a:extLst>
            </p:cNvPr>
            <p:cNvSpPr txBox="1"/>
            <p:nvPr/>
          </p:nvSpPr>
          <p:spPr>
            <a:xfrm>
              <a:off x="-130359" y="771525"/>
              <a:ext cx="838199" cy="293370"/>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Minus</a:t>
              </a:r>
            </a:p>
          </p:txBody>
        </p:sp>
        <p:sp>
          <p:nvSpPr>
            <p:cNvPr id="8" name="Terminator 51">
              <a:extLst>
                <a:ext uri="{FF2B5EF4-FFF2-40B4-BE49-F238E27FC236}">
                  <a16:creationId xmlns:a16="http://schemas.microsoft.com/office/drawing/2014/main" id="{70858B93-5392-40BD-B4CA-54F902E6D6A7}"/>
                </a:ext>
              </a:extLst>
            </p:cNvPr>
            <p:cNvSpPr/>
            <p:nvPr/>
          </p:nvSpPr>
          <p:spPr>
            <a:xfrm>
              <a:off x="602615" y="1086485"/>
              <a:ext cx="1732915" cy="635000"/>
            </a:xfrm>
            <a:prstGeom prst="flowChartTerminator">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Cost of Goods Sold $180,300</a:t>
              </a:r>
            </a:p>
          </p:txBody>
        </p:sp>
        <p:sp>
          <p:nvSpPr>
            <p:cNvPr id="9" name="Text Box 52">
              <a:extLst>
                <a:ext uri="{FF2B5EF4-FFF2-40B4-BE49-F238E27FC236}">
                  <a16:creationId xmlns:a16="http://schemas.microsoft.com/office/drawing/2014/main" id="{055DE080-DB7D-40E8-B3BB-E19AAD359DD7}"/>
                </a:ext>
              </a:extLst>
            </p:cNvPr>
            <p:cNvSpPr txBox="1"/>
            <p:nvPr/>
          </p:nvSpPr>
          <p:spPr>
            <a:xfrm>
              <a:off x="-130359" y="1775460"/>
              <a:ext cx="742499" cy="293370"/>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Equals</a:t>
              </a:r>
            </a:p>
          </p:txBody>
        </p:sp>
        <p:sp>
          <p:nvSpPr>
            <p:cNvPr id="10" name="Process 53">
              <a:extLst>
                <a:ext uri="{FF2B5EF4-FFF2-40B4-BE49-F238E27FC236}">
                  <a16:creationId xmlns:a16="http://schemas.microsoft.com/office/drawing/2014/main" id="{272F83F5-0500-4A97-9562-7C2760C6E980}"/>
                </a:ext>
              </a:extLst>
            </p:cNvPr>
            <p:cNvSpPr/>
            <p:nvPr/>
          </p:nvSpPr>
          <p:spPr>
            <a:xfrm>
              <a:off x="883920" y="2102485"/>
              <a:ext cx="1258570" cy="444500"/>
            </a:xfrm>
            <a:prstGeom prst="flowChartProcess">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Gross Profit $120,200</a:t>
              </a:r>
            </a:p>
          </p:txBody>
        </p:sp>
        <p:cxnSp>
          <p:nvCxnSpPr>
            <p:cNvPr id="11" name="Straight Arrow Connector 10">
              <a:extLst>
                <a:ext uri="{FF2B5EF4-FFF2-40B4-BE49-F238E27FC236}">
                  <a16:creationId xmlns:a16="http://schemas.microsoft.com/office/drawing/2014/main" id="{2E49B08A-E87A-451C-9DD7-FEA45D08D268}"/>
                </a:ext>
              </a:extLst>
            </p:cNvPr>
            <p:cNvCxnSpPr/>
            <p:nvPr/>
          </p:nvCxnSpPr>
          <p:spPr>
            <a:xfrm flipH="1">
              <a:off x="1456055" y="1758950"/>
              <a:ext cx="6985" cy="306070"/>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8683FC2B-97B9-4404-AC0E-93DD25B33C3D}"/>
                </a:ext>
              </a:extLst>
            </p:cNvPr>
            <p:cNvCxnSpPr/>
            <p:nvPr/>
          </p:nvCxnSpPr>
          <p:spPr>
            <a:xfrm>
              <a:off x="1460500" y="765810"/>
              <a:ext cx="635" cy="281305"/>
            </a:xfrm>
            <a:prstGeom prst="straightConnector1">
              <a:avLst/>
            </a:prstGeom>
            <a:ln w="127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3" name="Rectangle 12">
              <a:extLst>
                <a:ext uri="{FF2B5EF4-FFF2-40B4-BE49-F238E27FC236}">
                  <a16:creationId xmlns:a16="http://schemas.microsoft.com/office/drawing/2014/main" id="{8AEABA69-A3F6-4278-802E-052268854E2B}"/>
                </a:ext>
              </a:extLst>
            </p:cNvPr>
            <p:cNvSpPr/>
            <p:nvPr/>
          </p:nvSpPr>
          <p:spPr>
            <a:xfrm>
              <a:off x="2898775" y="1225550"/>
              <a:ext cx="1109345" cy="441325"/>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spcBef>
                  <a:spcPts val="0"/>
                </a:spcBef>
                <a:spcAft>
                  <a:spcPts val="0"/>
                </a:spcAft>
              </a:pPr>
              <a:r>
                <a:rPr lang="en-US" sz="1400" dirty="0">
                  <a:solidFill>
                    <a:srgbClr val="000000"/>
                  </a:solidFill>
                  <a:effectLst/>
                  <a:latin typeface="Times" panose="02020603050405020304" pitchFamily="18" charset="0"/>
                  <a:ea typeface="MS Mincho" panose="020B0400000000000000" pitchFamily="49" charset="-128"/>
                  <a:cs typeface="Times New Roman" panose="02020603050405020304" pitchFamily="18" charset="0"/>
                </a:rPr>
                <a:t>Sell Inventory</a:t>
              </a:r>
              <a:endParaRPr lang="en-US" sz="1400" dirty="0">
                <a:effectLst/>
                <a:latin typeface="Times" panose="02020603050405020304" pitchFamily="18" charset="0"/>
                <a:ea typeface="MS Mincho" panose="020B0400000000000000" pitchFamily="49" charset="-128"/>
                <a:cs typeface="Times New Roman" panose="02020603050405020304" pitchFamily="18" charset="0"/>
              </a:endParaRPr>
            </a:p>
          </p:txBody>
        </p:sp>
        <p:cxnSp>
          <p:nvCxnSpPr>
            <p:cNvPr id="14" name="Straight Connector 13">
              <a:extLst>
                <a:ext uri="{FF2B5EF4-FFF2-40B4-BE49-F238E27FC236}">
                  <a16:creationId xmlns:a16="http://schemas.microsoft.com/office/drawing/2014/main" id="{295744F8-1D8A-478C-A715-AAC1531AA2A3}"/>
                </a:ext>
              </a:extLst>
            </p:cNvPr>
            <p:cNvCxnSpPr/>
            <p:nvPr/>
          </p:nvCxnSpPr>
          <p:spPr>
            <a:xfrm flipH="1" flipV="1">
              <a:off x="2247265" y="1141095"/>
              <a:ext cx="625475" cy="83820"/>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9156A7E5-08FE-4CF4-AD95-07B0863ABD4C}"/>
                </a:ext>
              </a:extLst>
            </p:cNvPr>
            <p:cNvCxnSpPr/>
            <p:nvPr/>
          </p:nvCxnSpPr>
          <p:spPr>
            <a:xfrm flipH="1">
              <a:off x="2204720" y="1614805"/>
              <a:ext cx="693420" cy="67945"/>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16" name="Arc 15">
              <a:extLst>
                <a:ext uri="{FF2B5EF4-FFF2-40B4-BE49-F238E27FC236}">
                  <a16:creationId xmlns:a16="http://schemas.microsoft.com/office/drawing/2014/main" id="{A2AFE694-B006-454E-8F98-6FC1755612C8}"/>
                </a:ext>
              </a:extLst>
            </p:cNvPr>
            <p:cNvSpPr/>
            <p:nvPr/>
          </p:nvSpPr>
          <p:spPr>
            <a:xfrm rot="21274521">
              <a:off x="3466465" y="437515"/>
              <a:ext cx="1776730" cy="1347470"/>
            </a:xfrm>
            <a:prstGeom prst="arc">
              <a:avLst>
                <a:gd name="adj1" fmla="val 10905278"/>
                <a:gd name="adj2" fmla="val 1583841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Text Box 9">
              <a:extLst>
                <a:ext uri="{FF2B5EF4-FFF2-40B4-BE49-F238E27FC236}">
                  <a16:creationId xmlns:a16="http://schemas.microsoft.com/office/drawing/2014/main" id="{90ABB590-A89F-438E-98F0-AC9477C1E321}"/>
                </a:ext>
              </a:extLst>
            </p:cNvPr>
            <p:cNvSpPr txBox="1"/>
            <p:nvPr/>
          </p:nvSpPr>
          <p:spPr>
            <a:xfrm>
              <a:off x="4305935" y="227965"/>
              <a:ext cx="936467" cy="448310"/>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Lower Inventory </a:t>
              </a:r>
            </a:p>
          </p:txBody>
        </p:sp>
        <p:sp>
          <p:nvSpPr>
            <p:cNvPr id="18" name="Text Box 12">
              <a:extLst>
                <a:ext uri="{FF2B5EF4-FFF2-40B4-BE49-F238E27FC236}">
                  <a16:creationId xmlns:a16="http://schemas.microsoft.com/office/drawing/2014/main" id="{91F139A6-2F66-4FDA-8205-2D7A553B09EB}"/>
                </a:ext>
              </a:extLst>
            </p:cNvPr>
            <p:cNvSpPr txBox="1"/>
            <p:nvPr/>
          </p:nvSpPr>
          <p:spPr>
            <a:xfrm>
              <a:off x="5209539" y="1176282"/>
              <a:ext cx="871855" cy="431800"/>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Purchase Inventory</a:t>
              </a:r>
            </a:p>
          </p:txBody>
        </p:sp>
        <p:sp>
          <p:nvSpPr>
            <p:cNvPr id="19" name="Arc 18">
              <a:extLst>
                <a:ext uri="{FF2B5EF4-FFF2-40B4-BE49-F238E27FC236}">
                  <a16:creationId xmlns:a16="http://schemas.microsoft.com/office/drawing/2014/main" id="{159742DC-E526-4065-A760-9398FC6082CD}"/>
                </a:ext>
              </a:extLst>
            </p:cNvPr>
            <p:cNvSpPr/>
            <p:nvPr/>
          </p:nvSpPr>
          <p:spPr>
            <a:xfrm rot="5400000">
              <a:off x="4062730" y="588645"/>
              <a:ext cx="1772920" cy="1469390"/>
            </a:xfrm>
            <a:prstGeom prst="arc">
              <a:avLst>
                <a:gd name="adj1" fmla="val 10936167"/>
                <a:gd name="adj2" fmla="val 1583841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Arc 19">
              <a:extLst>
                <a:ext uri="{FF2B5EF4-FFF2-40B4-BE49-F238E27FC236}">
                  <a16:creationId xmlns:a16="http://schemas.microsoft.com/office/drawing/2014/main" id="{3BC75042-BABF-4069-80A0-22B4F11563BC}"/>
                </a:ext>
              </a:extLst>
            </p:cNvPr>
            <p:cNvSpPr/>
            <p:nvPr/>
          </p:nvSpPr>
          <p:spPr>
            <a:xfrm rot="11255234">
              <a:off x="4023360" y="851535"/>
              <a:ext cx="1629410" cy="1608455"/>
            </a:xfrm>
            <a:prstGeom prst="arc">
              <a:avLst>
                <a:gd name="adj1" fmla="val 10361677"/>
                <a:gd name="adj2" fmla="val 14513142"/>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Text Box 15">
              <a:extLst>
                <a:ext uri="{FF2B5EF4-FFF2-40B4-BE49-F238E27FC236}">
                  <a16:creationId xmlns:a16="http://schemas.microsoft.com/office/drawing/2014/main" id="{16E7607B-16CB-4332-AB13-965C107C6A26}"/>
                </a:ext>
              </a:extLst>
            </p:cNvPr>
            <p:cNvSpPr txBox="1"/>
            <p:nvPr/>
          </p:nvSpPr>
          <p:spPr>
            <a:xfrm>
              <a:off x="4283298" y="2164212"/>
              <a:ext cx="916717" cy="44894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400" dirty="0">
                  <a:effectLst/>
                  <a:latin typeface="Times" panose="02020603050405020304" pitchFamily="18" charset="0"/>
                  <a:ea typeface="MS Mincho" panose="020B0400000000000000" pitchFamily="49" charset="-128"/>
                  <a:cs typeface="Times New Roman" panose="02020603050405020304" pitchFamily="18" charset="0"/>
                </a:rPr>
                <a:t>Higher Inventory</a:t>
              </a:r>
            </a:p>
          </p:txBody>
        </p:sp>
        <p:sp>
          <p:nvSpPr>
            <p:cNvPr id="22" name="Arc 21">
              <a:extLst>
                <a:ext uri="{FF2B5EF4-FFF2-40B4-BE49-F238E27FC236}">
                  <a16:creationId xmlns:a16="http://schemas.microsoft.com/office/drawing/2014/main" id="{55D7D0E3-6DAE-4916-BF39-1840123336DE}"/>
                </a:ext>
              </a:extLst>
            </p:cNvPr>
            <p:cNvSpPr/>
            <p:nvPr/>
          </p:nvSpPr>
          <p:spPr>
            <a:xfrm rot="16744536">
              <a:off x="3322320" y="816610"/>
              <a:ext cx="1761490" cy="1469390"/>
            </a:xfrm>
            <a:prstGeom prst="arc">
              <a:avLst>
                <a:gd name="adj1" fmla="val 10470765"/>
                <a:gd name="adj2" fmla="val 14832329"/>
              </a:avLst>
            </a:prstGeom>
            <a:ln>
              <a:tailEnd type="arrow"/>
            </a:ln>
          </p:spPr>
          <p:style>
            <a:lnRef idx="2">
              <a:schemeClr val="accent1"/>
            </a:lnRef>
            <a:fillRef idx="0">
              <a:schemeClr val="accent1"/>
            </a:fillRef>
            <a:effectRef idx="1">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8915251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DED1C0E-7CCA-4439-AC76-86AAAFEB98C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FB67F81-CDC1-48CC-93AD-F4F6671E2E6B}"/>
              </a:ext>
            </a:extLst>
          </p:cNvPr>
          <p:cNvSpPr/>
          <p:nvPr/>
        </p:nvSpPr>
        <p:spPr>
          <a:xfrm>
            <a:off x="2920539" y="334926"/>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DA21B11-45E8-4493-B05E-B34ACD9C71CB}"/>
              </a:ext>
            </a:extLst>
          </p:cNvPr>
          <p:cNvSpPr/>
          <p:nvPr/>
        </p:nvSpPr>
        <p:spPr>
          <a:xfrm>
            <a:off x="479367" y="1458769"/>
            <a:ext cx="11604567"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This is the same cost information as used previously for the periodic method examples, with additional sales information.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071DA91D-EA7B-4275-BDEC-7FAA94572A42}"/>
              </a:ext>
            </a:extLst>
          </p:cNvPr>
          <p:cNvGraphicFramePr>
            <a:graphicFrameLocks noGrp="1"/>
          </p:cNvGraphicFramePr>
          <p:nvPr>
            <p:extLst>
              <p:ext uri="{D42A27DB-BD31-4B8C-83A1-F6EECF244321}">
                <p14:modId xmlns:p14="http://schemas.microsoft.com/office/powerpoint/2010/main" val="78815994"/>
              </p:ext>
            </p:extLst>
          </p:nvPr>
        </p:nvGraphicFramePr>
        <p:xfrm>
          <a:off x="3238039" y="2040369"/>
          <a:ext cx="5778500" cy="1493520"/>
        </p:xfrm>
        <a:graphic>
          <a:graphicData uri="http://schemas.openxmlformats.org/drawingml/2006/table">
            <a:tbl>
              <a:tblPr firstRow="1" firstCol="1" bandRow="1">
                <a:tableStyleId>{2D5ABB26-0587-4C30-8999-92F81FD0307C}</a:tableStyleId>
              </a:tblPr>
              <a:tblGrid>
                <a:gridCol w="182880">
                  <a:extLst>
                    <a:ext uri="{9D8B030D-6E8A-4147-A177-3AD203B41FA5}">
                      <a16:colId xmlns:a16="http://schemas.microsoft.com/office/drawing/2014/main" val="2082416749"/>
                    </a:ext>
                  </a:extLst>
                </a:gridCol>
                <a:gridCol w="1817370">
                  <a:extLst>
                    <a:ext uri="{9D8B030D-6E8A-4147-A177-3AD203B41FA5}">
                      <a16:colId xmlns:a16="http://schemas.microsoft.com/office/drawing/2014/main" val="2067661417"/>
                    </a:ext>
                  </a:extLst>
                </a:gridCol>
                <a:gridCol w="171450">
                  <a:extLst>
                    <a:ext uri="{9D8B030D-6E8A-4147-A177-3AD203B41FA5}">
                      <a16:colId xmlns:a16="http://schemas.microsoft.com/office/drawing/2014/main" val="2287603213"/>
                    </a:ext>
                  </a:extLst>
                </a:gridCol>
                <a:gridCol w="742950">
                  <a:extLst>
                    <a:ext uri="{9D8B030D-6E8A-4147-A177-3AD203B41FA5}">
                      <a16:colId xmlns:a16="http://schemas.microsoft.com/office/drawing/2014/main" val="4085367767"/>
                    </a:ext>
                  </a:extLst>
                </a:gridCol>
                <a:gridCol w="793750">
                  <a:extLst>
                    <a:ext uri="{9D8B030D-6E8A-4147-A177-3AD203B41FA5}">
                      <a16:colId xmlns:a16="http://schemas.microsoft.com/office/drawing/2014/main" val="3112225526"/>
                    </a:ext>
                  </a:extLst>
                </a:gridCol>
                <a:gridCol w="920750">
                  <a:extLst>
                    <a:ext uri="{9D8B030D-6E8A-4147-A177-3AD203B41FA5}">
                      <a16:colId xmlns:a16="http://schemas.microsoft.com/office/drawing/2014/main" val="3349271517"/>
                    </a:ext>
                  </a:extLst>
                </a:gridCol>
                <a:gridCol w="971550">
                  <a:extLst>
                    <a:ext uri="{9D8B030D-6E8A-4147-A177-3AD203B41FA5}">
                      <a16:colId xmlns:a16="http://schemas.microsoft.com/office/drawing/2014/main" val="884237187"/>
                    </a:ext>
                  </a:extLst>
                </a:gridCol>
                <a:gridCol w="177800">
                  <a:extLst>
                    <a:ext uri="{9D8B030D-6E8A-4147-A177-3AD203B41FA5}">
                      <a16:colId xmlns:a16="http://schemas.microsoft.com/office/drawing/2014/main" val="453849204"/>
                    </a:ext>
                  </a:extLst>
                </a:gridCol>
              </a:tblGrid>
              <a:tr h="0">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Explanation</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 Cost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 Total cost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2349263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Beginning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74320" marR="0">
                        <a:spcBef>
                          <a:spcPts val="0"/>
                        </a:spcBef>
                        <a:spcAft>
                          <a:spcPts val="0"/>
                        </a:spcAft>
                      </a:pPr>
                      <a:r>
                        <a:rPr lang="en-US" sz="1400">
                          <a:effectLst/>
                        </a:rPr>
                        <a:t>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0508561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9120864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95127988"/>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sng" dirty="0">
                          <a:effectLst/>
                        </a:rPr>
                        <a:t>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r>
                        <a:rPr lang="en-US" sz="1400" u="sng">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0497826"/>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available</a:t>
                      </a:r>
                    </a:p>
                    <a:p>
                      <a:pPr marL="0" marR="0">
                        <a:spcBef>
                          <a:spcPts val="0"/>
                        </a:spcBef>
                        <a:spcAft>
                          <a:spcPts val="0"/>
                        </a:spcAft>
                      </a:pPr>
                      <a:r>
                        <a:rPr lang="en-US" sz="1400">
                          <a:effectLst/>
                        </a:rPr>
                        <a:t>Ending inventory units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330</a:t>
                      </a:r>
                      <a:endParaRPr lang="en-US" sz="1400" dirty="0">
                        <a:effectLst/>
                      </a:endParaRPr>
                    </a:p>
                    <a:p>
                      <a:pPr marL="0" marR="0">
                        <a:spcBef>
                          <a:spcPts val="0"/>
                        </a:spcBef>
                        <a:spcAft>
                          <a:spcPts val="0"/>
                        </a:spcAft>
                      </a:pPr>
                      <a:r>
                        <a:rPr lang="en-US" sz="1400" dirty="0">
                          <a:effectLst/>
                        </a:rPr>
                        <a:t>     </a:t>
                      </a:r>
                      <a:r>
                        <a:rPr lang="en-US" sz="1400" u="dbl" dirty="0">
                          <a:effectLst/>
                        </a:rPr>
                        <a:t>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91440" algn="r">
                        <a:spcBef>
                          <a:spcPts val="0"/>
                        </a:spcBef>
                        <a:spcAft>
                          <a:spcPts val="0"/>
                        </a:spcAft>
                      </a:pPr>
                      <a:r>
                        <a:rPr lang="en-US" sz="1400">
                          <a:effectLst/>
                        </a:rPr>
                        <a:t>     </a:t>
                      </a:r>
                      <a:r>
                        <a:rPr lang="en-US" sz="1400" u="dbl">
                          <a:effectLst/>
                        </a:rPr>
                        <a:t>$8,130</a:t>
                      </a:r>
                      <a:endParaRPr lang="en-US" sz="1400">
                        <a:effectLst/>
                      </a:endParaRPr>
                    </a:p>
                    <a:p>
                      <a:pPr marL="0" marR="0" algn="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52978954"/>
                  </a:ext>
                </a:extLst>
              </a:tr>
            </a:tbl>
          </a:graphicData>
        </a:graphic>
      </p:graphicFrame>
      <p:graphicFrame>
        <p:nvGraphicFramePr>
          <p:cNvPr id="6" name="Table 5">
            <a:extLst>
              <a:ext uri="{FF2B5EF4-FFF2-40B4-BE49-F238E27FC236}">
                <a16:creationId xmlns:a16="http://schemas.microsoft.com/office/drawing/2014/main" id="{DFBECBC6-06F2-4EEA-A995-4835F63491B6}"/>
              </a:ext>
            </a:extLst>
          </p:cNvPr>
          <p:cNvGraphicFramePr>
            <a:graphicFrameLocks noGrp="1"/>
          </p:cNvGraphicFramePr>
          <p:nvPr>
            <p:extLst>
              <p:ext uri="{D42A27DB-BD31-4B8C-83A1-F6EECF244321}">
                <p14:modId xmlns:p14="http://schemas.microsoft.com/office/powerpoint/2010/main" val="2274574963"/>
              </p:ext>
            </p:extLst>
          </p:nvPr>
        </p:nvGraphicFramePr>
        <p:xfrm>
          <a:off x="3510765" y="4238796"/>
          <a:ext cx="1943100" cy="1066800"/>
        </p:xfrm>
        <a:graphic>
          <a:graphicData uri="http://schemas.openxmlformats.org/drawingml/2006/table">
            <a:tbl>
              <a:tblPr firstRow="1" firstCol="1" bandRow="1">
                <a:tableStyleId>{5940675A-B579-460E-94D1-54222C63F5DA}</a:tableStyleId>
              </a:tblPr>
              <a:tblGrid>
                <a:gridCol w="982980">
                  <a:extLst>
                    <a:ext uri="{9D8B030D-6E8A-4147-A177-3AD203B41FA5}">
                      <a16:colId xmlns:a16="http://schemas.microsoft.com/office/drawing/2014/main" val="3936344273"/>
                    </a:ext>
                  </a:extLst>
                </a:gridCol>
                <a:gridCol w="960120">
                  <a:extLst>
                    <a:ext uri="{9D8B030D-6E8A-4147-A177-3AD203B41FA5}">
                      <a16:colId xmlns:a16="http://schemas.microsoft.com/office/drawing/2014/main" val="905146674"/>
                    </a:ext>
                  </a:extLst>
                </a:gridCol>
              </a:tblGrid>
              <a:tr h="0">
                <a:tc>
                  <a:txBody>
                    <a:bodyPr/>
                    <a:lstStyle/>
                    <a:p>
                      <a:pPr marL="0" marR="0" algn="ctr">
                        <a:spcBef>
                          <a:spcPts val="0"/>
                        </a:spcBef>
                        <a:spcAft>
                          <a:spcPts val="0"/>
                        </a:spcAft>
                      </a:pPr>
                      <a:r>
                        <a:rPr lang="en-US" sz="1400">
                          <a:effectLst/>
                        </a:rPr>
                        <a:t>Date</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Units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00591951"/>
                  </a:ext>
                </a:extLst>
              </a:tr>
              <a:tr h="0">
                <a:tc>
                  <a:txBody>
                    <a:bodyPr/>
                    <a:lstStyle/>
                    <a:p>
                      <a:pPr marL="0" marR="0" algn="ctr">
                        <a:spcBef>
                          <a:spcPts val="0"/>
                        </a:spcBef>
                        <a:spcAft>
                          <a:spcPts val="0"/>
                        </a:spcAft>
                      </a:pPr>
                      <a:r>
                        <a:rPr lang="en-US" sz="1400">
                          <a:effectLst/>
                        </a:rPr>
                        <a:t>May 8</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r">
                        <a:spcBef>
                          <a:spcPts val="0"/>
                        </a:spcBef>
                        <a:spcAft>
                          <a:spcPts val="0"/>
                        </a:spcAft>
                      </a:pPr>
                      <a:r>
                        <a:rPr lang="en-US" sz="1400" dirty="0">
                          <a:effectLst/>
                        </a:rPr>
                        <a:t>20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01343637"/>
                  </a:ext>
                </a:extLst>
              </a:tr>
              <a:tr h="0">
                <a:tc>
                  <a:txBody>
                    <a:bodyPr/>
                    <a:lstStyle/>
                    <a:p>
                      <a:pPr marL="0" marR="0" algn="ctr">
                        <a:spcBef>
                          <a:spcPts val="0"/>
                        </a:spcBef>
                        <a:spcAft>
                          <a:spcPts val="0"/>
                        </a:spcAft>
                      </a:pPr>
                      <a:r>
                        <a:rPr lang="en-US" sz="1400">
                          <a:effectLst/>
                        </a:rPr>
                        <a:t>May 20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r">
                        <a:spcBef>
                          <a:spcPts val="0"/>
                        </a:spcBef>
                        <a:spcAft>
                          <a:spcPts val="0"/>
                        </a:spcAft>
                      </a:pPr>
                      <a:r>
                        <a:rPr lang="en-US" sz="1400" dirty="0">
                          <a:effectLst/>
                        </a:rPr>
                        <a:t>80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97221966"/>
                  </a:ext>
                </a:extLst>
              </a:tr>
              <a:tr h="0">
                <a:tc>
                  <a:txBody>
                    <a:bodyPr/>
                    <a:lstStyle/>
                    <a:p>
                      <a:pPr marL="0" marR="0" algn="ctr">
                        <a:spcBef>
                          <a:spcPts val="0"/>
                        </a:spcBef>
                        <a:spcAft>
                          <a:spcPts val="0"/>
                        </a:spcAft>
                      </a:pPr>
                      <a:r>
                        <a:rPr lang="en-US" sz="1400" dirty="0">
                          <a:effectLst/>
                        </a:rPr>
                        <a:t>May 29</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r">
                        <a:spcBef>
                          <a:spcPts val="0"/>
                        </a:spcBef>
                        <a:spcAft>
                          <a:spcPts val="0"/>
                        </a:spcAft>
                      </a:pPr>
                      <a:r>
                        <a:rPr lang="en-US" sz="1400">
                          <a:effectLst/>
                        </a:rPr>
                        <a:t>       80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04793962"/>
                  </a:ext>
                </a:extLst>
              </a:tr>
              <a:tr h="0">
                <a:tc>
                  <a:txBody>
                    <a:bodyPr/>
                    <a:lstStyle/>
                    <a:p>
                      <a:pPr marL="0" marR="0" algn="ctr">
                        <a:spcBef>
                          <a:spcPts val="0"/>
                        </a:spcBef>
                        <a:spcAft>
                          <a:spcPts val="0"/>
                        </a:spcAft>
                      </a:pPr>
                      <a:r>
                        <a:rPr lang="en-US" sz="1400" b="1" dirty="0">
                          <a:effectLst/>
                        </a:rPr>
                        <a:t>Total</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274320" algn="r">
                        <a:spcBef>
                          <a:spcPts val="0"/>
                        </a:spcBef>
                        <a:spcAft>
                          <a:spcPts val="0"/>
                        </a:spcAft>
                      </a:pPr>
                      <a:r>
                        <a:rPr lang="en-US" sz="1400" dirty="0">
                          <a:effectLst/>
                        </a:rPr>
                        <a:t>     </a:t>
                      </a:r>
                      <a:r>
                        <a:rPr lang="en-US" sz="1400" b="1" dirty="0">
                          <a:effectLst/>
                        </a:rPr>
                        <a:t>180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87455799"/>
                  </a:ext>
                </a:extLst>
              </a:tr>
            </a:tbl>
          </a:graphicData>
        </a:graphic>
      </p:graphicFrame>
      <p:sp>
        <p:nvSpPr>
          <p:cNvPr id="7" name="Rectangle 6">
            <a:extLst>
              <a:ext uri="{FF2B5EF4-FFF2-40B4-BE49-F238E27FC236}">
                <a16:creationId xmlns:a16="http://schemas.microsoft.com/office/drawing/2014/main" id="{0E293AFD-0844-44B4-BD5D-244E6E6961D1}"/>
              </a:ext>
            </a:extLst>
          </p:cNvPr>
          <p:cNvSpPr/>
          <p:nvPr/>
        </p:nvSpPr>
        <p:spPr>
          <a:xfrm>
            <a:off x="3357003" y="3792323"/>
            <a:ext cx="681597" cy="338554"/>
          </a:xfrm>
          <a:prstGeom prst="rect">
            <a:avLst/>
          </a:prstGeom>
        </p:spPr>
        <p:txBody>
          <a:bodyPr wrap="none">
            <a:spAutoFit/>
          </a:bodyPr>
          <a:lstStyle/>
          <a:p>
            <a:r>
              <a:rPr lang="en-US" sz="1600" b="1" dirty="0">
                <a:latin typeface="Times" panose="02020603050405020304" pitchFamily="18" charset="0"/>
                <a:ea typeface="MS Mincho" panose="02020609040205080304" pitchFamily="49" charset="-128"/>
                <a:cs typeface="Times New Roman" panose="02020603050405020304" pitchFamily="18" charset="0"/>
              </a:rPr>
              <a:t> Sales</a:t>
            </a:r>
            <a:endParaRPr lang="en-US" sz="1600" dirty="0"/>
          </a:p>
        </p:txBody>
      </p:sp>
      <p:sp>
        <p:nvSpPr>
          <p:cNvPr id="8" name="Rectangle 7">
            <a:extLst>
              <a:ext uri="{FF2B5EF4-FFF2-40B4-BE49-F238E27FC236}">
                <a16:creationId xmlns:a16="http://schemas.microsoft.com/office/drawing/2014/main" id="{9B94900F-1642-4226-A074-CE017C433872}"/>
              </a:ext>
            </a:extLst>
          </p:cNvPr>
          <p:cNvSpPr/>
          <p:nvPr/>
        </p:nvSpPr>
        <p:spPr>
          <a:xfrm>
            <a:off x="479367" y="5482354"/>
            <a:ext cx="10679084" cy="923330"/>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In the following tables that illustrate the perpetual method, these purchases and costs are shown in greater detail as we continuously calculate cost of goods sold and new inventory balance.</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47382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7CA381-06E3-4E91-8A34-A0A60EA7567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B0BF16E-03B5-462E-90D6-0393FD22C110}"/>
              </a:ext>
            </a:extLst>
          </p:cNvPr>
          <p:cNvSpPr/>
          <p:nvPr/>
        </p:nvSpPr>
        <p:spPr>
          <a:xfrm>
            <a:off x="2970414" y="290592"/>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9C06B02-22B0-441C-AF35-C15356900801}"/>
              </a:ext>
            </a:extLst>
          </p:cNvPr>
          <p:cNvGraphicFramePr>
            <a:graphicFrameLocks noGrp="1"/>
          </p:cNvGraphicFramePr>
          <p:nvPr>
            <p:extLst>
              <p:ext uri="{D42A27DB-BD31-4B8C-83A1-F6EECF244321}">
                <p14:modId xmlns:p14="http://schemas.microsoft.com/office/powerpoint/2010/main" val="1502200515"/>
              </p:ext>
            </p:extLst>
          </p:nvPr>
        </p:nvGraphicFramePr>
        <p:xfrm>
          <a:off x="2593570" y="3693030"/>
          <a:ext cx="6582294" cy="640080"/>
        </p:xfrm>
        <a:graphic>
          <a:graphicData uri="http://schemas.openxmlformats.org/drawingml/2006/table">
            <a:tbl>
              <a:tblPr firstRow="1" firstCol="1" bandRow="1">
                <a:tableStyleId>{5940675A-B579-460E-94D1-54222C63F5DA}</a:tableStyleId>
              </a:tblPr>
              <a:tblGrid>
                <a:gridCol w="687702">
                  <a:extLst>
                    <a:ext uri="{9D8B030D-6E8A-4147-A177-3AD203B41FA5}">
                      <a16:colId xmlns:a16="http://schemas.microsoft.com/office/drawing/2014/main" val="1355139241"/>
                    </a:ext>
                  </a:extLst>
                </a:gridCol>
                <a:gridCol w="2026266">
                  <a:extLst>
                    <a:ext uri="{9D8B030D-6E8A-4147-A177-3AD203B41FA5}">
                      <a16:colId xmlns:a16="http://schemas.microsoft.com/office/drawing/2014/main" val="746411449"/>
                    </a:ext>
                  </a:extLst>
                </a:gridCol>
                <a:gridCol w="1903462">
                  <a:extLst>
                    <a:ext uri="{9D8B030D-6E8A-4147-A177-3AD203B41FA5}">
                      <a16:colId xmlns:a16="http://schemas.microsoft.com/office/drawing/2014/main" val="1275490607"/>
                    </a:ext>
                  </a:extLst>
                </a:gridCol>
                <a:gridCol w="1964864">
                  <a:extLst>
                    <a:ext uri="{9D8B030D-6E8A-4147-A177-3AD203B41FA5}">
                      <a16:colId xmlns:a16="http://schemas.microsoft.com/office/drawing/2014/main" val="1651606112"/>
                    </a:ext>
                  </a:extLst>
                </a:gridCol>
              </a:tblGrid>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3043752"/>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4288403"/>
                  </a:ext>
                </a:extLst>
              </a:tr>
              <a:tr h="0">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34065115"/>
                  </a:ext>
                </a:extLst>
              </a:tr>
            </a:tbl>
          </a:graphicData>
        </a:graphic>
      </p:graphicFrame>
      <p:sp>
        <p:nvSpPr>
          <p:cNvPr id="5" name="Text Box 6">
            <a:extLst>
              <a:ext uri="{FF2B5EF4-FFF2-40B4-BE49-F238E27FC236}">
                <a16:creationId xmlns:a16="http://schemas.microsoft.com/office/drawing/2014/main" id="{186FD3C0-5DF2-4303-9DF7-4E7FA2FA2F73}"/>
              </a:ext>
            </a:extLst>
          </p:cNvPr>
          <p:cNvSpPr txBox="1"/>
          <p:nvPr/>
        </p:nvSpPr>
        <p:spPr>
          <a:xfrm>
            <a:off x="2970414" y="2779337"/>
            <a:ext cx="1026795" cy="292735"/>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effectLst/>
                <a:latin typeface="Times" panose="02020603050405020304" pitchFamily="18" charset="0"/>
                <a:ea typeface="MS Mincho" panose="020B0400000000000000" pitchFamily="49" charset="-128"/>
                <a:cs typeface="Times New Roman" panose="02020603050405020304" pitchFamily="18" charset="0"/>
              </a:rPr>
              <a:t>20 units sold</a:t>
            </a:r>
            <a:endParaRPr lang="en-US" sz="1100" dirty="0">
              <a:effectLst/>
              <a:latin typeface="Times" panose="02020603050405020304" pitchFamily="18" charset="0"/>
              <a:ea typeface="MS Mincho" panose="020B0400000000000000" pitchFamily="49" charset="-128"/>
              <a:cs typeface="Times New Roman" panose="02020603050405020304" pitchFamily="18" charset="0"/>
            </a:endParaRPr>
          </a:p>
        </p:txBody>
      </p:sp>
      <p:cxnSp>
        <p:nvCxnSpPr>
          <p:cNvPr id="6" name="Straight Arrow Connector 5">
            <a:extLst>
              <a:ext uri="{FF2B5EF4-FFF2-40B4-BE49-F238E27FC236}">
                <a16:creationId xmlns:a16="http://schemas.microsoft.com/office/drawing/2014/main" id="{64B72BDC-27AE-4EE3-9B93-54633E2B19B2}"/>
              </a:ext>
            </a:extLst>
          </p:cNvPr>
          <p:cNvCxnSpPr>
            <a:cxnSpLocks/>
          </p:cNvCxnSpPr>
          <p:nvPr/>
        </p:nvCxnSpPr>
        <p:spPr>
          <a:xfrm>
            <a:off x="4038600" y="3153886"/>
            <a:ext cx="1325072" cy="954088"/>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52A30471-3A91-4420-9F19-80B9F59F6536}"/>
              </a:ext>
            </a:extLst>
          </p:cNvPr>
          <p:cNvSpPr txBox="1"/>
          <p:nvPr/>
        </p:nvSpPr>
        <p:spPr>
          <a:xfrm>
            <a:off x="2829876" y="4097678"/>
            <a:ext cx="653935" cy="307777"/>
          </a:xfrm>
          <a:prstGeom prst="rect">
            <a:avLst/>
          </a:prstGeom>
          <a:noFill/>
        </p:spPr>
        <p:txBody>
          <a:bodyPr wrap="square" rtlCol="0">
            <a:spAutoFit/>
          </a:bodyPr>
          <a:lstStyle/>
          <a:p>
            <a:r>
              <a:rPr lang="en-US" sz="1400" b="1" dirty="0">
                <a:solidFill>
                  <a:schemeClr val="accent2"/>
                </a:solidFill>
              </a:rPr>
              <a:t>8</a:t>
            </a:r>
          </a:p>
        </p:txBody>
      </p:sp>
      <p:sp>
        <p:nvSpPr>
          <p:cNvPr id="10" name="TextBox 9">
            <a:extLst>
              <a:ext uri="{FF2B5EF4-FFF2-40B4-BE49-F238E27FC236}">
                <a16:creationId xmlns:a16="http://schemas.microsoft.com/office/drawing/2014/main" id="{09F38A1C-F8A0-4F4A-B8C1-4062B61CCF3B}"/>
              </a:ext>
            </a:extLst>
          </p:cNvPr>
          <p:cNvSpPr txBox="1"/>
          <p:nvPr/>
        </p:nvSpPr>
        <p:spPr>
          <a:xfrm>
            <a:off x="5432398" y="4061505"/>
            <a:ext cx="2297084" cy="307777"/>
          </a:xfrm>
          <a:prstGeom prst="rect">
            <a:avLst/>
          </a:prstGeom>
          <a:noFill/>
        </p:spPr>
        <p:txBody>
          <a:bodyPr wrap="square" rtlCol="0">
            <a:spAutoFit/>
          </a:bodyPr>
          <a:lstStyle/>
          <a:p>
            <a:r>
              <a:rPr lang="en-US" sz="1400" b="1" dirty="0">
                <a:solidFill>
                  <a:schemeClr val="accent2"/>
                </a:solidFill>
              </a:rPr>
              <a:t>20 units @ $21 =$420</a:t>
            </a:r>
          </a:p>
        </p:txBody>
      </p:sp>
      <p:sp>
        <p:nvSpPr>
          <p:cNvPr id="11" name="TextBox 10">
            <a:extLst>
              <a:ext uri="{FF2B5EF4-FFF2-40B4-BE49-F238E27FC236}">
                <a16:creationId xmlns:a16="http://schemas.microsoft.com/office/drawing/2014/main" id="{26F29FA5-1275-4286-8F55-850C75C0460D}"/>
              </a:ext>
            </a:extLst>
          </p:cNvPr>
          <p:cNvSpPr txBox="1"/>
          <p:nvPr/>
        </p:nvSpPr>
        <p:spPr>
          <a:xfrm>
            <a:off x="7225197" y="4061505"/>
            <a:ext cx="2297084" cy="307777"/>
          </a:xfrm>
          <a:prstGeom prst="rect">
            <a:avLst/>
          </a:prstGeom>
          <a:noFill/>
        </p:spPr>
        <p:txBody>
          <a:bodyPr wrap="square" rtlCol="0">
            <a:spAutoFit/>
          </a:bodyPr>
          <a:lstStyle/>
          <a:p>
            <a:r>
              <a:rPr lang="en-US" sz="1400" b="1" dirty="0">
                <a:solidFill>
                  <a:schemeClr val="accent2"/>
                </a:solidFill>
              </a:rPr>
              <a:t>30 units @ $21 =$630</a:t>
            </a:r>
          </a:p>
        </p:txBody>
      </p:sp>
    </p:spTree>
    <p:extLst>
      <p:ext uri="{BB962C8B-B14F-4D97-AF65-F5344CB8AC3E}">
        <p14:creationId xmlns:p14="http://schemas.microsoft.com/office/powerpoint/2010/main" val="4256340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87CA381-06E3-4E91-8A34-A0A60EA7567D}"/>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9B0BF16E-03B5-462E-90D6-0393FD22C110}"/>
              </a:ext>
            </a:extLst>
          </p:cNvPr>
          <p:cNvSpPr/>
          <p:nvPr/>
        </p:nvSpPr>
        <p:spPr>
          <a:xfrm>
            <a:off x="2970414" y="290592"/>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9C06B02-22B0-441C-AF35-C15356900801}"/>
              </a:ext>
            </a:extLst>
          </p:cNvPr>
          <p:cNvGraphicFramePr>
            <a:graphicFrameLocks noGrp="1"/>
          </p:cNvGraphicFramePr>
          <p:nvPr>
            <p:extLst/>
          </p:nvPr>
        </p:nvGraphicFramePr>
        <p:xfrm>
          <a:off x="2688967" y="1752182"/>
          <a:ext cx="6582294" cy="1362721"/>
        </p:xfrm>
        <a:graphic>
          <a:graphicData uri="http://schemas.openxmlformats.org/drawingml/2006/table">
            <a:tbl>
              <a:tblPr firstRow="1" firstCol="1" bandRow="1">
                <a:tableStyleId>{5940675A-B579-460E-94D1-54222C63F5DA}</a:tableStyleId>
              </a:tblPr>
              <a:tblGrid>
                <a:gridCol w="687702">
                  <a:extLst>
                    <a:ext uri="{9D8B030D-6E8A-4147-A177-3AD203B41FA5}">
                      <a16:colId xmlns:a16="http://schemas.microsoft.com/office/drawing/2014/main" val="1355139241"/>
                    </a:ext>
                  </a:extLst>
                </a:gridCol>
                <a:gridCol w="2026266">
                  <a:extLst>
                    <a:ext uri="{9D8B030D-6E8A-4147-A177-3AD203B41FA5}">
                      <a16:colId xmlns:a16="http://schemas.microsoft.com/office/drawing/2014/main" val="746411449"/>
                    </a:ext>
                  </a:extLst>
                </a:gridCol>
                <a:gridCol w="1903462">
                  <a:extLst>
                    <a:ext uri="{9D8B030D-6E8A-4147-A177-3AD203B41FA5}">
                      <a16:colId xmlns:a16="http://schemas.microsoft.com/office/drawing/2014/main" val="1275490607"/>
                    </a:ext>
                  </a:extLst>
                </a:gridCol>
                <a:gridCol w="1964864">
                  <a:extLst>
                    <a:ext uri="{9D8B030D-6E8A-4147-A177-3AD203B41FA5}">
                      <a16:colId xmlns:a16="http://schemas.microsoft.com/office/drawing/2014/main" val="1651606112"/>
                    </a:ext>
                  </a:extLst>
                </a:gridCol>
              </a:tblGrid>
              <a:tr h="400724">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3043752"/>
                  </a:ext>
                </a:extLst>
              </a:tr>
              <a:tr h="273429">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4288403"/>
                  </a:ext>
                </a:extLst>
              </a:tr>
              <a:tr h="244821">
                <a:tc>
                  <a:txBody>
                    <a:bodyPr/>
                    <a:lstStyle/>
                    <a:p>
                      <a:pPr marL="0" marR="0" algn="ctr">
                        <a:spcBef>
                          <a:spcPts val="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solidFill>
                          <a:schemeClr val="tx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34065115"/>
                  </a:ext>
                </a:extLst>
              </a:tr>
              <a:tr h="443747">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22868453"/>
                  </a:ext>
                </a:extLst>
              </a:tr>
            </a:tbl>
          </a:graphicData>
        </a:graphic>
      </p:graphicFrame>
      <p:sp>
        <p:nvSpPr>
          <p:cNvPr id="5" name="Text Box 6">
            <a:extLst>
              <a:ext uri="{FF2B5EF4-FFF2-40B4-BE49-F238E27FC236}">
                <a16:creationId xmlns:a16="http://schemas.microsoft.com/office/drawing/2014/main" id="{186FD3C0-5DF2-4303-9DF7-4E7FA2FA2F73}"/>
              </a:ext>
            </a:extLst>
          </p:cNvPr>
          <p:cNvSpPr txBox="1"/>
          <p:nvPr/>
        </p:nvSpPr>
        <p:spPr>
          <a:xfrm>
            <a:off x="2373196" y="728652"/>
            <a:ext cx="1665404" cy="292735"/>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6</a:t>
            </a:r>
            <a:r>
              <a:rPr lang="en-US" sz="1200" b="1" dirty="0">
                <a:solidFill>
                  <a:srgbClr val="0000FF"/>
                </a:solidFill>
                <a:effectLst/>
                <a:latin typeface="Times" panose="02020603050405020304" pitchFamily="18" charset="0"/>
                <a:ea typeface="MS Mincho" panose="020B0400000000000000" pitchFamily="49" charset="-128"/>
                <a:cs typeface="Times New Roman" panose="02020603050405020304" pitchFamily="18" charset="0"/>
              </a:rPr>
              <a:t>0 units </a:t>
            </a: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purchased</a:t>
            </a:r>
            <a:endParaRPr lang="en-US" sz="1100" dirty="0">
              <a:effectLst/>
              <a:latin typeface="Times" panose="02020603050405020304" pitchFamily="18" charset="0"/>
              <a:ea typeface="MS Mincho" panose="020B0400000000000000" pitchFamily="49" charset="-128"/>
              <a:cs typeface="Times New Roman" panose="02020603050405020304" pitchFamily="18" charset="0"/>
            </a:endParaRPr>
          </a:p>
        </p:txBody>
      </p:sp>
      <p:cxnSp>
        <p:nvCxnSpPr>
          <p:cNvPr id="6" name="Straight Arrow Connector 5">
            <a:extLst>
              <a:ext uri="{FF2B5EF4-FFF2-40B4-BE49-F238E27FC236}">
                <a16:creationId xmlns:a16="http://schemas.microsoft.com/office/drawing/2014/main" id="{64B72BDC-27AE-4EE3-9B93-54633E2B19B2}"/>
              </a:ext>
            </a:extLst>
          </p:cNvPr>
          <p:cNvCxnSpPr>
            <a:cxnSpLocks/>
          </p:cNvCxnSpPr>
          <p:nvPr/>
        </p:nvCxnSpPr>
        <p:spPr>
          <a:xfrm>
            <a:off x="3365153" y="1021387"/>
            <a:ext cx="286905" cy="1793765"/>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52A30471-3A91-4420-9F19-80B9F59F6536}"/>
              </a:ext>
            </a:extLst>
          </p:cNvPr>
          <p:cNvSpPr txBox="1"/>
          <p:nvPr/>
        </p:nvSpPr>
        <p:spPr>
          <a:xfrm>
            <a:off x="2851135" y="2398493"/>
            <a:ext cx="653935" cy="307777"/>
          </a:xfrm>
          <a:prstGeom prst="rect">
            <a:avLst/>
          </a:prstGeom>
          <a:noFill/>
        </p:spPr>
        <p:txBody>
          <a:bodyPr wrap="square" rtlCol="0">
            <a:spAutoFit/>
          </a:bodyPr>
          <a:lstStyle/>
          <a:p>
            <a:r>
              <a:rPr lang="en-US" sz="1400" dirty="0"/>
              <a:t>8</a:t>
            </a:r>
          </a:p>
        </p:txBody>
      </p:sp>
      <p:sp>
        <p:nvSpPr>
          <p:cNvPr id="10" name="TextBox 9">
            <a:extLst>
              <a:ext uri="{FF2B5EF4-FFF2-40B4-BE49-F238E27FC236}">
                <a16:creationId xmlns:a16="http://schemas.microsoft.com/office/drawing/2014/main" id="{09F38A1C-F8A0-4F4A-B8C1-4062B61CCF3B}"/>
              </a:ext>
            </a:extLst>
          </p:cNvPr>
          <p:cNvSpPr txBox="1"/>
          <p:nvPr/>
        </p:nvSpPr>
        <p:spPr>
          <a:xfrm>
            <a:off x="5403241" y="2387135"/>
            <a:ext cx="2297084" cy="307777"/>
          </a:xfrm>
          <a:prstGeom prst="rect">
            <a:avLst/>
          </a:prstGeom>
          <a:noFill/>
        </p:spPr>
        <p:txBody>
          <a:bodyPr wrap="square" rtlCol="0">
            <a:spAutoFit/>
          </a:bodyPr>
          <a:lstStyle/>
          <a:p>
            <a:r>
              <a:rPr lang="en-US" sz="1400" dirty="0"/>
              <a:t>20 units @ $21 =$420</a:t>
            </a:r>
          </a:p>
        </p:txBody>
      </p:sp>
      <p:sp>
        <p:nvSpPr>
          <p:cNvPr id="11" name="TextBox 10">
            <a:extLst>
              <a:ext uri="{FF2B5EF4-FFF2-40B4-BE49-F238E27FC236}">
                <a16:creationId xmlns:a16="http://schemas.microsoft.com/office/drawing/2014/main" id="{26F29FA5-1275-4286-8F55-850C75C0460D}"/>
              </a:ext>
            </a:extLst>
          </p:cNvPr>
          <p:cNvSpPr txBox="1"/>
          <p:nvPr/>
        </p:nvSpPr>
        <p:spPr>
          <a:xfrm>
            <a:off x="7231808" y="2374449"/>
            <a:ext cx="2297084" cy="523220"/>
          </a:xfrm>
          <a:prstGeom prst="rect">
            <a:avLst/>
          </a:prstGeom>
          <a:noFill/>
        </p:spPr>
        <p:txBody>
          <a:bodyPr wrap="square" rtlCol="0">
            <a:spAutoFit/>
          </a:bodyPr>
          <a:lstStyle/>
          <a:p>
            <a:r>
              <a:rPr lang="en-US" sz="1400" dirty="0"/>
              <a:t>  30 units @ $21 =$630</a:t>
            </a:r>
            <a:r>
              <a:rPr lang="en-US" sz="1400" b="1" dirty="0">
                <a:solidFill>
                  <a:schemeClr val="accent2"/>
                </a:solidFill>
              </a:rPr>
              <a:t>		</a:t>
            </a:r>
          </a:p>
        </p:txBody>
      </p:sp>
      <p:sp>
        <p:nvSpPr>
          <p:cNvPr id="12" name="TextBox 11">
            <a:extLst>
              <a:ext uri="{FF2B5EF4-FFF2-40B4-BE49-F238E27FC236}">
                <a16:creationId xmlns:a16="http://schemas.microsoft.com/office/drawing/2014/main" id="{56AD0EFF-4079-4A4B-9193-11177C86C9A5}"/>
              </a:ext>
            </a:extLst>
          </p:cNvPr>
          <p:cNvSpPr txBox="1"/>
          <p:nvPr/>
        </p:nvSpPr>
        <p:spPr>
          <a:xfrm>
            <a:off x="2798414" y="2685723"/>
            <a:ext cx="653935" cy="307777"/>
          </a:xfrm>
          <a:prstGeom prst="rect">
            <a:avLst/>
          </a:prstGeom>
          <a:noFill/>
        </p:spPr>
        <p:txBody>
          <a:bodyPr wrap="square" rtlCol="0">
            <a:spAutoFit/>
          </a:bodyPr>
          <a:lstStyle/>
          <a:p>
            <a:r>
              <a:rPr lang="en-US" sz="1400" b="1" dirty="0">
                <a:solidFill>
                  <a:schemeClr val="accent2"/>
                </a:solidFill>
              </a:rPr>
              <a:t>12</a:t>
            </a:r>
          </a:p>
        </p:txBody>
      </p:sp>
      <p:sp>
        <p:nvSpPr>
          <p:cNvPr id="14" name="TextBox 13">
            <a:extLst>
              <a:ext uri="{FF2B5EF4-FFF2-40B4-BE49-F238E27FC236}">
                <a16:creationId xmlns:a16="http://schemas.microsoft.com/office/drawing/2014/main" id="{2E200419-93D0-43F3-A5BF-1CAF145481CE}"/>
              </a:ext>
            </a:extLst>
          </p:cNvPr>
          <p:cNvSpPr txBox="1"/>
          <p:nvPr/>
        </p:nvSpPr>
        <p:spPr>
          <a:xfrm>
            <a:off x="3505070" y="2729282"/>
            <a:ext cx="2297084" cy="307777"/>
          </a:xfrm>
          <a:prstGeom prst="rect">
            <a:avLst/>
          </a:prstGeom>
          <a:noFill/>
        </p:spPr>
        <p:txBody>
          <a:bodyPr wrap="square" rtlCol="0">
            <a:spAutoFit/>
          </a:bodyPr>
          <a:lstStyle/>
          <a:p>
            <a:r>
              <a:rPr lang="en-US" sz="1400" b="1" dirty="0">
                <a:solidFill>
                  <a:schemeClr val="accent2"/>
                </a:solidFill>
              </a:rPr>
              <a:t>60 units @ $23 =$1,380</a:t>
            </a:r>
          </a:p>
        </p:txBody>
      </p:sp>
      <p:sp>
        <p:nvSpPr>
          <p:cNvPr id="15" name="TextBox 14">
            <a:extLst>
              <a:ext uri="{FF2B5EF4-FFF2-40B4-BE49-F238E27FC236}">
                <a16:creationId xmlns:a16="http://schemas.microsoft.com/office/drawing/2014/main" id="{37C301EB-8E96-4D73-9154-E29F072F5738}"/>
              </a:ext>
            </a:extLst>
          </p:cNvPr>
          <p:cNvSpPr txBox="1"/>
          <p:nvPr/>
        </p:nvSpPr>
        <p:spPr>
          <a:xfrm>
            <a:off x="7319328" y="2827034"/>
            <a:ext cx="2346672" cy="307777"/>
          </a:xfrm>
          <a:prstGeom prst="rect">
            <a:avLst/>
          </a:prstGeom>
          <a:noFill/>
        </p:spPr>
        <p:txBody>
          <a:bodyPr wrap="square" rtlCol="0">
            <a:spAutoFit/>
          </a:bodyPr>
          <a:lstStyle/>
          <a:p>
            <a:r>
              <a:rPr lang="en-US" sz="1400" b="1" dirty="0">
                <a:solidFill>
                  <a:schemeClr val="accent2"/>
                </a:solidFill>
              </a:rPr>
              <a:t>60 units @ $23 = $1,380</a:t>
            </a:r>
          </a:p>
        </p:txBody>
      </p:sp>
      <p:graphicFrame>
        <p:nvGraphicFramePr>
          <p:cNvPr id="8" name="Table 7">
            <a:extLst>
              <a:ext uri="{FF2B5EF4-FFF2-40B4-BE49-F238E27FC236}">
                <a16:creationId xmlns:a16="http://schemas.microsoft.com/office/drawing/2014/main" id="{9FE19351-9730-48EA-A8FA-FDADAD5F830A}"/>
              </a:ext>
            </a:extLst>
          </p:cNvPr>
          <p:cNvGraphicFramePr>
            <a:graphicFrameLocks noGrp="1"/>
          </p:cNvGraphicFramePr>
          <p:nvPr>
            <p:extLst/>
          </p:nvPr>
        </p:nvGraphicFramePr>
        <p:xfrm>
          <a:off x="2609932" y="4452125"/>
          <a:ext cx="6661329" cy="1706880"/>
        </p:xfrm>
        <a:graphic>
          <a:graphicData uri="http://schemas.openxmlformats.org/drawingml/2006/table">
            <a:tbl>
              <a:tblPr firstRow="1" firstCol="1" bandRow="1">
                <a:tableStyleId>{5940675A-B579-460E-94D1-54222C63F5DA}</a:tableStyleId>
              </a:tblPr>
              <a:tblGrid>
                <a:gridCol w="659071">
                  <a:extLst>
                    <a:ext uri="{9D8B030D-6E8A-4147-A177-3AD203B41FA5}">
                      <a16:colId xmlns:a16="http://schemas.microsoft.com/office/drawing/2014/main" val="2618510055"/>
                    </a:ext>
                  </a:extLst>
                </a:gridCol>
                <a:gridCol w="2118444">
                  <a:extLst>
                    <a:ext uri="{9D8B030D-6E8A-4147-A177-3AD203B41FA5}">
                      <a16:colId xmlns:a16="http://schemas.microsoft.com/office/drawing/2014/main" val="1081685039"/>
                    </a:ext>
                  </a:extLst>
                </a:gridCol>
                <a:gridCol w="1888842">
                  <a:extLst>
                    <a:ext uri="{9D8B030D-6E8A-4147-A177-3AD203B41FA5}">
                      <a16:colId xmlns:a16="http://schemas.microsoft.com/office/drawing/2014/main" val="714235367"/>
                    </a:ext>
                  </a:extLst>
                </a:gridCol>
                <a:gridCol w="1994972">
                  <a:extLst>
                    <a:ext uri="{9D8B030D-6E8A-4147-A177-3AD203B41FA5}">
                      <a16:colId xmlns:a16="http://schemas.microsoft.com/office/drawing/2014/main" val="2009316440"/>
                    </a:ext>
                  </a:extLst>
                </a:gridCol>
              </a:tblGrid>
              <a:tr h="0">
                <a:tc>
                  <a:txBody>
                    <a:bodyPr/>
                    <a:lstStyle/>
                    <a:p>
                      <a:pPr marL="0" marR="0" algn="ctr">
                        <a:spcBef>
                          <a:spcPts val="0"/>
                        </a:spcBef>
                        <a:spcAft>
                          <a:spcPts val="0"/>
                        </a:spcAft>
                      </a:pPr>
                      <a:r>
                        <a:rPr lang="en-US" sz="1400">
                          <a:effectLst/>
                        </a:rPr>
                        <a:t>Date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818237502"/>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64072422"/>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828400396"/>
                  </a:ext>
                </a:extLst>
              </a:tr>
              <a:tr h="0">
                <a:tc>
                  <a:txBody>
                    <a:bodyPr/>
                    <a:lstStyle/>
                    <a:p>
                      <a:pPr marL="0" marR="0" algn="ctr">
                        <a:spcBef>
                          <a:spcPts val="600"/>
                        </a:spcBef>
                        <a:spcAft>
                          <a:spcPts val="0"/>
                        </a:spcAft>
                      </a:pPr>
                      <a:r>
                        <a:rPr lang="en-US" sz="1400" dirty="0">
                          <a:effectLst/>
                        </a:rPr>
                        <a:t>12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32681700"/>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$1,380</a:t>
                      </a:r>
                    </a:p>
                    <a:p>
                      <a:pPr marL="0" marR="0">
                        <a:spcBef>
                          <a:spcPts val="0"/>
                        </a:spcBef>
                        <a:spcAft>
                          <a:spcPts val="0"/>
                        </a:spcAft>
                      </a:pPr>
                      <a:endParaRPr lang="en-US" sz="1400" dirty="0">
                        <a:effectLst/>
                      </a:endParaRPr>
                    </a:p>
                  </a:txBody>
                  <a:tcPr marL="68580" marR="68580" marT="0" marB="0"/>
                </a:tc>
                <a:extLst>
                  <a:ext uri="{0D108BD9-81ED-4DB2-BD59-A6C34878D82A}">
                    <a16:rowId xmlns:a16="http://schemas.microsoft.com/office/drawing/2014/main" val="3187460164"/>
                  </a:ext>
                </a:extLst>
              </a:tr>
            </a:tbl>
          </a:graphicData>
        </a:graphic>
      </p:graphicFrame>
      <p:sp>
        <p:nvSpPr>
          <p:cNvPr id="18" name="TextBox 17">
            <a:extLst>
              <a:ext uri="{FF2B5EF4-FFF2-40B4-BE49-F238E27FC236}">
                <a16:creationId xmlns:a16="http://schemas.microsoft.com/office/drawing/2014/main" id="{7C549886-503E-496D-B3BF-740DBB9BA2C6}"/>
              </a:ext>
            </a:extLst>
          </p:cNvPr>
          <p:cNvSpPr txBox="1"/>
          <p:nvPr/>
        </p:nvSpPr>
        <p:spPr>
          <a:xfrm>
            <a:off x="7227138" y="5882066"/>
            <a:ext cx="2297084" cy="307777"/>
          </a:xfrm>
          <a:prstGeom prst="rect">
            <a:avLst/>
          </a:prstGeom>
          <a:noFill/>
        </p:spPr>
        <p:txBody>
          <a:bodyPr wrap="square" rtlCol="0">
            <a:spAutoFit/>
          </a:bodyPr>
          <a:lstStyle/>
          <a:p>
            <a:r>
              <a:rPr lang="en-US" sz="1400" b="1" dirty="0">
                <a:solidFill>
                  <a:schemeClr val="accent2"/>
                </a:solidFill>
              </a:rPr>
              <a:t>180 units @ $25 =$4,500</a:t>
            </a:r>
          </a:p>
        </p:txBody>
      </p:sp>
      <p:sp>
        <p:nvSpPr>
          <p:cNvPr id="19" name="TextBox 18">
            <a:extLst>
              <a:ext uri="{FF2B5EF4-FFF2-40B4-BE49-F238E27FC236}">
                <a16:creationId xmlns:a16="http://schemas.microsoft.com/office/drawing/2014/main" id="{C76DDD12-7FA6-4E5E-8E60-CD57C5BE24BB}"/>
              </a:ext>
            </a:extLst>
          </p:cNvPr>
          <p:cNvSpPr txBox="1"/>
          <p:nvPr/>
        </p:nvSpPr>
        <p:spPr>
          <a:xfrm>
            <a:off x="2782098" y="5772628"/>
            <a:ext cx="509561" cy="307777"/>
          </a:xfrm>
          <a:prstGeom prst="rect">
            <a:avLst/>
          </a:prstGeom>
          <a:noFill/>
        </p:spPr>
        <p:txBody>
          <a:bodyPr wrap="square" rtlCol="0">
            <a:spAutoFit/>
          </a:bodyPr>
          <a:lstStyle/>
          <a:p>
            <a:r>
              <a:rPr lang="en-US" sz="1400" b="1" dirty="0">
                <a:solidFill>
                  <a:schemeClr val="accent2"/>
                </a:solidFill>
              </a:rPr>
              <a:t>19</a:t>
            </a:r>
          </a:p>
        </p:txBody>
      </p:sp>
      <p:sp>
        <p:nvSpPr>
          <p:cNvPr id="20" name="Text Box 6">
            <a:extLst>
              <a:ext uri="{FF2B5EF4-FFF2-40B4-BE49-F238E27FC236}">
                <a16:creationId xmlns:a16="http://schemas.microsoft.com/office/drawing/2014/main" id="{90F36A20-B802-447A-ABCD-654A70F04DC7}"/>
              </a:ext>
            </a:extLst>
          </p:cNvPr>
          <p:cNvSpPr txBox="1"/>
          <p:nvPr/>
        </p:nvSpPr>
        <p:spPr>
          <a:xfrm>
            <a:off x="2377329" y="3625441"/>
            <a:ext cx="1665404" cy="292735"/>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180</a:t>
            </a:r>
            <a:r>
              <a:rPr lang="en-US" sz="1200" b="1" dirty="0">
                <a:solidFill>
                  <a:srgbClr val="0000FF"/>
                </a:solidFill>
                <a:effectLst/>
                <a:latin typeface="Times" panose="02020603050405020304" pitchFamily="18" charset="0"/>
                <a:ea typeface="MS Mincho" panose="020B0400000000000000" pitchFamily="49" charset="-128"/>
                <a:cs typeface="Times New Roman" panose="02020603050405020304" pitchFamily="18" charset="0"/>
              </a:rPr>
              <a:t> units </a:t>
            </a: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purchased</a:t>
            </a:r>
            <a:endParaRPr lang="en-US" sz="1100" dirty="0">
              <a:effectLst/>
              <a:latin typeface="Times" panose="02020603050405020304" pitchFamily="18" charset="0"/>
              <a:ea typeface="MS Mincho" panose="020B0400000000000000" pitchFamily="49" charset="-128"/>
              <a:cs typeface="Times New Roman" panose="02020603050405020304" pitchFamily="18" charset="0"/>
            </a:endParaRPr>
          </a:p>
        </p:txBody>
      </p:sp>
      <p:cxnSp>
        <p:nvCxnSpPr>
          <p:cNvPr id="22" name="Straight Arrow Connector 21">
            <a:extLst>
              <a:ext uri="{FF2B5EF4-FFF2-40B4-BE49-F238E27FC236}">
                <a16:creationId xmlns:a16="http://schemas.microsoft.com/office/drawing/2014/main" id="{5C8CCDA2-C005-4139-A37D-3219D65E38A0}"/>
              </a:ext>
            </a:extLst>
          </p:cNvPr>
          <p:cNvCxnSpPr>
            <a:cxnSpLocks/>
          </p:cNvCxnSpPr>
          <p:nvPr/>
        </p:nvCxnSpPr>
        <p:spPr>
          <a:xfrm>
            <a:off x="3078248" y="3896659"/>
            <a:ext cx="374101" cy="1875969"/>
          </a:xfrm>
          <a:prstGeom prst="straightConnector1">
            <a:avLst/>
          </a:prstGeom>
          <a:ln w="12700">
            <a:tailEnd type="arrow"/>
          </a:ln>
        </p:spPr>
        <p:style>
          <a:lnRef idx="2">
            <a:schemeClr val="accent1"/>
          </a:lnRef>
          <a:fillRef idx="0">
            <a:schemeClr val="accent1"/>
          </a:fillRef>
          <a:effectRef idx="1">
            <a:schemeClr val="accent1"/>
          </a:effectRef>
          <a:fontRef idx="minor">
            <a:schemeClr val="tx1"/>
          </a:fontRef>
        </p:style>
      </p:cxnSp>
      <p:sp>
        <p:nvSpPr>
          <p:cNvPr id="21" name="TextBox 20">
            <a:extLst>
              <a:ext uri="{FF2B5EF4-FFF2-40B4-BE49-F238E27FC236}">
                <a16:creationId xmlns:a16="http://schemas.microsoft.com/office/drawing/2014/main" id="{7196D2FE-E2D8-4AB3-BB7B-C53114BEAEBA}"/>
              </a:ext>
            </a:extLst>
          </p:cNvPr>
          <p:cNvSpPr txBox="1"/>
          <p:nvPr/>
        </p:nvSpPr>
        <p:spPr>
          <a:xfrm>
            <a:off x="3300405" y="5745291"/>
            <a:ext cx="2297084" cy="307777"/>
          </a:xfrm>
          <a:prstGeom prst="rect">
            <a:avLst/>
          </a:prstGeom>
          <a:noFill/>
        </p:spPr>
        <p:txBody>
          <a:bodyPr wrap="square" rtlCol="0">
            <a:spAutoFit/>
          </a:bodyPr>
          <a:lstStyle/>
          <a:p>
            <a:r>
              <a:rPr lang="en-US" sz="1400" b="1" dirty="0">
                <a:solidFill>
                  <a:schemeClr val="accent2"/>
                </a:solidFill>
              </a:rPr>
              <a:t>180 units @ $25 =$4,500</a:t>
            </a:r>
          </a:p>
        </p:txBody>
      </p:sp>
      <p:sp>
        <p:nvSpPr>
          <p:cNvPr id="23" name="TextBox 22">
            <a:extLst>
              <a:ext uri="{FF2B5EF4-FFF2-40B4-BE49-F238E27FC236}">
                <a16:creationId xmlns:a16="http://schemas.microsoft.com/office/drawing/2014/main" id="{A6BE8030-A128-49C8-A5EF-D0313ECBC5B7}"/>
              </a:ext>
            </a:extLst>
          </p:cNvPr>
          <p:cNvSpPr txBox="1"/>
          <p:nvPr/>
        </p:nvSpPr>
        <p:spPr>
          <a:xfrm>
            <a:off x="3300405" y="5267985"/>
            <a:ext cx="2297084" cy="307777"/>
          </a:xfrm>
          <a:prstGeom prst="rect">
            <a:avLst/>
          </a:prstGeom>
          <a:noFill/>
        </p:spPr>
        <p:txBody>
          <a:bodyPr wrap="square" rtlCol="0">
            <a:spAutoFit/>
          </a:bodyPr>
          <a:lstStyle/>
          <a:p>
            <a:r>
              <a:rPr lang="en-US" sz="1400" dirty="0"/>
              <a:t>60 units @ $23 = $1,380</a:t>
            </a:r>
          </a:p>
        </p:txBody>
      </p:sp>
      <p:sp>
        <p:nvSpPr>
          <p:cNvPr id="7" name="Rectangle 6">
            <a:extLst>
              <a:ext uri="{FF2B5EF4-FFF2-40B4-BE49-F238E27FC236}">
                <a16:creationId xmlns:a16="http://schemas.microsoft.com/office/drawing/2014/main" id="{3E8EAA4C-AD34-48F8-A5EB-3C81C97E7D5D}"/>
              </a:ext>
            </a:extLst>
          </p:cNvPr>
          <p:cNvSpPr/>
          <p:nvPr/>
        </p:nvSpPr>
        <p:spPr>
          <a:xfrm>
            <a:off x="7319328" y="2632579"/>
            <a:ext cx="1779654" cy="307777"/>
          </a:xfrm>
          <a:prstGeom prst="rect">
            <a:avLst/>
          </a:prstGeom>
        </p:spPr>
        <p:txBody>
          <a:bodyPr wrap="none">
            <a:spAutoFit/>
          </a:bodyPr>
          <a:lstStyle/>
          <a:p>
            <a:r>
              <a:rPr lang="en-US" sz="1400" dirty="0"/>
              <a:t>30 units @ $21 =$630</a:t>
            </a:r>
          </a:p>
        </p:txBody>
      </p:sp>
    </p:spTree>
    <p:extLst>
      <p:ext uri="{BB962C8B-B14F-4D97-AF65-F5344CB8AC3E}">
        <p14:creationId xmlns:p14="http://schemas.microsoft.com/office/powerpoint/2010/main" val="136246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229645A-A79E-480C-B186-A64976304B7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4234A65-7F0D-4AFE-90F1-9AFE1A49A731}"/>
              </a:ext>
            </a:extLst>
          </p:cNvPr>
          <p:cNvSpPr/>
          <p:nvPr/>
        </p:nvSpPr>
        <p:spPr>
          <a:xfrm>
            <a:off x="3048000" y="263045"/>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C02F042-16B9-417E-ADD7-C71509BC9E3D}"/>
              </a:ext>
            </a:extLst>
          </p:cNvPr>
          <p:cNvGraphicFramePr>
            <a:graphicFrameLocks noGrp="1"/>
          </p:cNvGraphicFramePr>
          <p:nvPr>
            <p:extLst/>
          </p:nvPr>
        </p:nvGraphicFramePr>
        <p:xfrm>
          <a:off x="2546093" y="2264417"/>
          <a:ext cx="7099813" cy="2209800"/>
        </p:xfrm>
        <a:graphic>
          <a:graphicData uri="http://schemas.openxmlformats.org/drawingml/2006/table">
            <a:tbl>
              <a:tblPr firstRow="1" firstCol="1" bandRow="1">
                <a:tableStyleId>{5940675A-B579-460E-94D1-54222C63F5DA}</a:tableStyleId>
              </a:tblPr>
              <a:tblGrid>
                <a:gridCol w="702455">
                  <a:extLst>
                    <a:ext uri="{9D8B030D-6E8A-4147-A177-3AD203B41FA5}">
                      <a16:colId xmlns:a16="http://schemas.microsoft.com/office/drawing/2014/main" val="1119113009"/>
                    </a:ext>
                  </a:extLst>
                </a:gridCol>
                <a:gridCol w="2132453">
                  <a:extLst>
                    <a:ext uri="{9D8B030D-6E8A-4147-A177-3AD203B41FA5}">
                      <a16:colId xmlns:a16="http://schemas.microsoft.com/office/drawing/2014/main" val="644028029"/>
                    </a:ext>
                  </a:extLst>
                </a:gridCol>
                <a:gridCol w="2069733">
                  <a:extLst>
                    <a:ext uri="{9D8B030D-6E8A-4147-A177-3AD203B41FA5}">
                      <a16:colId xmlns:a16="http://schemas.microsoft.com/office/drawing/2014/main" val="4160508229"/>
                    </a:ext>
                  </a:extLst>
                </a:gridCol>
                <a:gridCol w="2195172">
                  <a:extLst>
                    <a:ext uri="{9D8B030D-6E8A-4147-A177-3AD203B41FA5}">
                      <a16:colId xmlns:a16="http://schemas.microsoft.com/office/drawing/2014/main" val="2939276387"/>
                    </a:ext>
                  </a:extLst>
                </a:gridCol>
              </a:tblGrid>
              <a:tr h="0">
                <a:tc>
                  <a:txBody>
                    <a:bodyPr/>
                    <a:lstStyle/>
                    <a:p>
                      <a:pPr marL="0" marR="0" algn="ctr">
                        <a:spcBef>
                          <a:spcPts val="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24878799"/>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5531330"/>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20 units @ $21  = $420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34557296"/>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53022056"/>
                  </a:ext>
                </a:extLst>
              </a:tr>
              <a:tr h="0">
                <a:tc>
                  <a:txBody>
                    <a:bodyPr/>
                    <a:lstStyle/>
                    <a:p>
                      <a:pPr marL="0" marR="0" algn="ctr">
                        <a:spcBef>
                          <a:spcPts val="600"/>
                        </a:spcBef>
                        <a:spcAft>
                          <a:spcPts val="0"/>
                        </a:spcAft>
                      </a:pPr>
                      <a:r>
                        <a:rPr lang="en-US" sz="1400" dirty="0">
                          <a:effectLst/>
                        </a:rPr>
                        <a:t>19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solidFill>
                            <a:schemeClr val="accent1"/>
                          </a:solidFill>
                          <a:effectLst/>
                        </a:rPr>
                        <a:t>30 units @ $21 = $630</a:t>
                      </a:r>
                    </a:p>
                    <a:p>
                      <a:pPr marL="0" marR="0">
                        <a:spcBef>
                          <a:spcPts val="0"/>
                        </a:spcBef>
                        <a:spcAft>
                          <a:spcPts val="0"/>
                        </a:spcAft>
                      </a:pPr>
                      <a:r>
                        <a:rPr lang="en-US" sz="1400" b="1" dirty="0">
                          <a:solidFill>
                            <a:schemeClr val="accent1"/>
                          </a:solidFill>
                          <a:effectLst/>
                        </a:rPr>
                        <a:t>60 units @ $23 = $1,380</a:t>
                      </a:r>
                    </a:p>
                    <a:p>
                      <a:pPr marL="0" marR="0">
                        <a:spcBef>
                          <a:spcPts val="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92593634"/>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91043392"/>
                  </a:ext>
                </a:extLst>
              </a:tr>
            </a:tbl>
          </a:graphicData>
        </a:graphic>
      </p:graphicFrame>
      <p:sp>
        <p:nvSpPr>
          <p:cNvPr id="5" name="Text Box 6">
            <a:extLst>
              <a:ext uri="{FF2B5EF4-FFF2-40B4-BE49-F238E27FC236}">
                <a16:creationId xmlns:a16="http://schemas.microsoft.com/office/drawing/2014/main" id="{C4DA90E5-062C-4233-81E1-0DF827BE18B2}"/>
              </a:ext>
            </a:extLst>
          </p:cNvPr>
          <p:cNvSpPr txBox="1"/>
          <p:nvPr/>
        </p:nvSpPr>
        <p:spPr>
          <a:xfrm>
            <a:off x="5370936" y="3917645"/>
            <a:ext cx="2107660" cy="32676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30 units @ $21 = $</a:t>
            </a: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63</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0</a:t>
            </a:r>
          </a:p>
        </p:txBody>
      </p:sp>
      <p:sp>
        <p:nvSpPr>
          <p:cNvPr id="6" name="Text Box 6">
            <a:extLst>
              <a:ext uri="{FF2B5EF4-FFF2-40B4-BE49-F238E27FC236}">
                <a16:creationId xmlns:a16="http://schemas.microsoft.com/office/drawing/2014/main" id="{19C9F6AC-7545-4A47-A652-6AE21CF911FD}"/>
              </a:ext>
            </a:extLst>
          </p:cNvPr>
          <p:cNvSpPr txBox="1"/>
          <p:nvPr/>
        </p:nvSpPr>
        <p:spPr>
          <a:xfrm>
            <a:off x="2553793" y="3996312"/>
            <a:ext cx="674804" cy="29273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20</a:t>
            </a:r>
            <a:endParaRPr lang="en-US" sz="1100"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7" name="Text Box 6">
            <a:extLst>
              <a:ext uri="{FF2B5EF4-FFF2-40B4-BE49-F238E27FC236}">
                <a16:creationId xmlns:a16="http://schemas.microsoft.com/office/drawing/2014/main" id="{9F34EB36-0D68-411B-851E-A57192323778}"/>
              </a:ext>
            </a:extLst>
          </p:cNvPr>
          <p:cNvSpPr txBox="1"/>
          <p:nvPr/>
        </p:nvSpPr>
        <p:spPr>
          <a:xfrm>
            <a:off x="2770409" y="1252102"/>
            <a:ext cx="1665404" cy="292735"/>
          </a:xfrm>
          <a:prstGeom prst="rect">
            <a:avLst/>
          </a:prstGeom>
          <a:noFill/>
          <a:ln>
            <a:solidFill>
              <a:schemeClr val="tx1"/>
            </a:solid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8</a:t>
            </a:r>
            <a:r>
              <a:rPr lang="en-US" sz="1200" b="1" dirty="0">
                <a:solidFill>
                  <a:srgbClr val="0000FF"/>
                </a:solidFill>
                <a:effectLst/>
                <a:latin typeface="Times" panose="02020603050405020304" pitchFamily="18" charset="0"/>
                <a:ea typeface="MS Mincho" panose="020B0400000000000000" pitchFamily="49" charset="-128"/>
                <a:cs typeface="Times New Roman" panose="02020603050405020304" pitchFamily="18" charset="0"/>
              </a:rPr>
              <a:t>0 units </a:t>
            </a:r>
            <a:r>
              <a:rPr lang="en-US" sz="12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sold</a:t>
            </a:r>
            <a:endParaRPr lang="en-US" sz="1100" dirty="0">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9" name="Text Box 6">
            <a:extLst>
              <a:ext uri="{FF2B5EF4-FFF2-40B4-BE49-F238E27FC236}">
                <a16:creationId xmlns:a16="http://schemas.microsoft.com/office/drawing/2014/main" id="{6B1CEB73-3AC6-4A5E-ABAA-133D26062138}"/>
              </a:ext>
            </a:extLst>
          </p:cNvPr>
          <p:cNvSpPr txBox="1"/>
          <p:nvPr/>
        </p:nvSpPr>
        <p:spPr>
          <a:xfrm>
            <a:off x="5370936" y="4193285"/>
            <a:ext cx="2107660" cy="32676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5</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0 units @ $23 = $</a:t>
            </a: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1,150</a:t>
            </a:r>
            <a:endPar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10" name="Text Box 6">
            <a:extLst>
              <a:ext uri="{FF2B5EF4-FFF2-40B4-BE49-F238E27FC236}">
                <a16:creationId xmlns:a16="http://schemas.microsoft.com/office/drawing/2014/main" id="{DA289A90-7394-43A4-9232-184708AC25D2}"/>
              </a:ext>
            </a:extLst>
          </p:cNvPr>
          <p:cNvSpPr txBox="1"/>
          <p:nvPr/>
        </p:nvSpPr>
        <p:spPr>
          <a:xfrm>
            <a:off x="7428635" y="4184223"/>
            <a:ext cx="2107660" cy="32676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18</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0 units @ $25 = $4,500</a:t>
            </a:r>
          </a:p>
        </p:txBody>
      </p:sp>
      <p:sp>
        <p:nvSpPr>
          <p:cNvPr id="11" name="Text Box 6">
            <a:extLst>
              <a:ext uri="{FF2B5EF4-FFF2-40B4-BE49-F238E27FC236}">
                <a16:creationId xmlns:a16="http://schemas.microsoft.com/office/drawing/2014/main" id="{DCA32875-F88A-4308-B223-4980D0C18653}"/>
              </a:ext>
            </a:extLst>
          </p:cNvPr>
          <p:cNvSpPr txBox="1"/>
          <p:nvPr/>
        </p:nvSpPr>
        <p:spPr>
          <a:xfrm>
            <a:off x="7057136" y="3949939"/>
            <a:ext cx="2649167" cy="32676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1</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0 units @ $23 = $230</a:t>
            </a:r>
          </a:p>
        </p:txBody>
      </p:sp>
      <p:cxnSp>
        <p:nvCxnSpPr>
          <p:cNvPr id="15" name="Straight Arrow Connector 14">
            <a:extLst>
              <a:ext uri="{FF2B5EF4-FFF2-40B4-BE49-F238E27FC236}">
                <a16:creationId xmlns:a16="http://schemas.microsoft.com/office/drawing/2014/main" id="{BC303102-2A9C-43BA-ADA7-6789515A20F4}"/>
              </a:ext>
            </a:extLst>
          </p:cNvPr>
          <p:cNvCxnSpPr/>
          <p:nvPr/>
        </p:nvCxnSpPr>
        <p:spPr>
          <a:xfrm>
            <a:off x="3764604" y="1544837"/>
            <a:ext cx="1896894" cy="239622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C7A068CF-7AFE-4547-8412-0B9C1C36AD90}"/>
              </a:ext>
            </a:extLst>
          </p:cNvPr>
          <p:cNvSpPr/>
          <p:nvPr/>
        </p:nvSpPr>
        <p:spPr>
          <a:xfrm>
            <a:off x="2546093" y="5045951"/>
            <a:ext cx="5544146"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Because this is FIFO, oldest cost layers are used first.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66936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229645A-A79E-480C-B186-A64976304B7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4234A65-7F0D-4AFE-90F1-9AFE1A49A731}"/>
              </a:ext>
            </a:extLst>
          </p:cNvPr>
          <p:cNvSpPr/>
          <p:nvPr/>
        </p:nvSpPr>
        <p:spPr>
          <a:xfrm>
            <a:off x="3048000" y="263045"/>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C02F042-16B9-417E-ADD7-C71509BC9E3D}"/>
              </a:ext>
            </a:extLst>
          </p:cNvPr>
          <p:cNvGraphicFramePr>
            <a:graphicFrameLocks noGrp="1"/>
          </p:cNvGraphicFramePr>
          <p:nvPr>
            <p:extLst>
              <p:ext uri="{D42A27DB-BD31-4B8C-83A1-F6EECF244321}">
                <p14:modId xmlns:p14="http://schemas.microsoft.com/office/powerpoint/2010/main" val="927377899"/>
              </p:ext>
            </p:extLst>
          </p:nvPr>
        </p:nvGraphicFramePr>
        <p:xfrm>
          <a:off x="2553793" y="2279310"/>
          <a:ext cx="7084414" cy="3169711"/>
        </p:xfrm>
        <a:graphic>
          <a:graphicData uri="http://schemas.openxmlformats.org/drawingml/2006/table">
            <a:tbl>
              <a:tblPr firstRow="1" firstCol="1" bandRow="1">
                <a:tableStyleId>{5940675A-B579-460E-94D1-54222C63F5DA}</a:tableStyleId>
              </a:tblPr>
              <a:tblGrid>
                <a:gridCol w="700931">
                  <a:extLst>
                    <a:ext uri="{9D8B030D-6E8A-4147-A177-3AD203B41FA5}">
                      <a16:colId xmlns:a16="http://schemas.microsoft.com/office/drawing/2014/main" val="1119113009"/>
                    </a:ext>
                  </a:extLst>
                </a:gridCol>
                <a:gridCol w="2127828">
                  <a:extLst>
                    <a:ext uri="{9D8B030D-6E8A-4147-A177-3AD203B41FA5}">
                      <a16:colId xmlns:a16="http://schemas.microsoft.com/office/drawing/2014/main" val="644028029"/>
                    </a:ext>
                  </a:extLst>
                </a:gridCol>
                <a:gridCol w="2065244">
                  <a:extLst>
                    <a:ext uri="{9D8B030D-6E8A-4147-A177-3AD203B41FA5}">
                      <a16:colId xmlns:a16="http://schemas.microsoft.com/office/drawing/2014/main" val="4160508229"/>
                    </a:ext>
                  </a:extLst>
                </a:gridCol>
                <a:gridCol w="2190411">
                  <a:extLst>
                    <a:ext uri="{9D8B030D-6E8A-4147-A177-3AD203B41FA5}">
                      <a16:colId xmlns:a16="http://schemas.microsoft.com/office/drawing/2014/main" val="2939276387"/>
                    </a:ext>
                  </a:extLst>
                </a:gridCol>
              </a:tblGrid>
              <a:tr h="249303">
                <a:tc>
                  <a:txBody>
                    <a:bodyPr/>
                    <a:lstStyle/>
                    <a:p>
                      <a:pPr marL="0" marR="0" algn="ctr">
                        <a:spcBef>
                          <a:spcPts val="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24878799"/>
                  </a:ext>
                </a:extLst>
              </a:tr>
              <a:tr h="249303">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5531330"/>
                  </a:ext>
                </a:extLst>
              </a:tr>
              <a:tr h="249303">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34557296"/>
                  </a:ext>
                </a:extLst>
              </a:tr>
              <a:tr h="498606">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53022056"/>
                  </a:ext>
                </a:extLst>
              </a:tr>
              <a:tr h="747910">
                <a:tc>
                  <a:txBody>
                    <a:bodyPr/>
                    <a:lstStyle/>
                    <a:p>
                      <a:pPr marL="0" marR="0" algn="ctr">
                        <a:spcBef>
                          <a:spcPts val="600"/>
                        </a:spcBef>
                        <a:spcAft>
                          <a:spcPts val="0"/>
                        </a:spcAft>
                      </a:pPr>
                      <a:r>
                        <a:rPr lang="en-US" sz="1400" dirty="0">
                          <a:effectLst/>
                        </a:rPr>
                        <a:t>19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0" dirty="0">
                          <a:solidFill>
                            <a:schemeClr val="tx1"/>
                          </a:solidFill>
                          <a:effectLst/>
                        </a:rPr>
                        <a:t>30 units @ $21 = $630</a:t>
                      </a:r>
                    </a:p>
                    <a:p>
                      <a:pPr marL="0" marR="0">
                        <a:spcBef>
                          <a:spcPts val="0"/>
                        </a:spcBef>
                        <a:spcAft>
                          <a:spcPts val="0"/>
                        </a:spcAft>
                      </a:pPr>
                      <a:r>
                        <a:rPr lang="en-US" sz="1400" b="0" dirty="0">
                          <a:solidFill>
                            <a:schemeClr val="tx1"/>
                          </a:solidFill>
                          <a:effectLst/>
                        </a:rPr>
                        <a:t>60 units @ $23 = $1,380</a:t>
                      </a:r>
                    </a:p>
                    <a:p>
                      <a:pPr marL="0" marR="0">
                        <a:spcBef>
                          <a:spcPts val="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92593634"/>
                  </a:ext>
                </a:extLst>
              </a:tr>
              <a:tr h="587643">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91043392"/>
                  </a:ext>
                </a:extLst>
              </a:tr>
              <a:tr h="587643">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10 units @ $23 = $230</a:t>
                      </a:r>
                    </a:p>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0324631"/>
                  </a:ext>
                </a:extLst>
              </a:tr>
            </a:tbl>
          </a:graphicData>
        </a:graphic>
      </p:graphicFrame>
      <p:sp>
        <p:nvSpPr>
          <p:cNvPr id="5" name="Text Box 6">
            <a:extLst>
              <a:ext uri="{FF2B5EF4-FFF2-40B4-BE49-F238E27FC236}">
                <a16:creationId xmlns:a16="http://schemas.microsoft.com/office/drawing/2014/main" id="{C4DA90E5-062C-4233-81E1-0DF827BE18B2}"/>
              </a:ext>
            </a:extLst>
          </p:cNvPr>
          <p:cNvSpPr txBox="1"/>
          <p:nvPr/>
        </p:nvSpPr>
        <p:spPr>
          <a:xfrm>
            <a:off x="5274856" y="4286950"/>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rPr>
              <a:t>30 units @ $21 = $630</a:t>
            </a:r>
          </a:p>
        </p:txBody>
      </p:sp>
      <p:sp>
        <p:nvSpPr>
          <p:cNvPr id="6" name="Text Box 6">
            <a:extLst>
              <a:ext uri="{FF2B5EF4-FFF2-40B4-BE49-F238E27FC236}">
                <a16:creationId xmlns:a16="http://schemas.microsoft.com/office/drawing/2014/main" id="{19C9F6AC-7545-4A47-A652-6AE21CF911FD}"/>
              </a:ext>
            </a:extLst>
          </p:cNvPr>
          <p:cNvSpPr txBox="1"/>
          <p:nvPr/>
        </p:nvSpPr>
        <p:spPr>
          <a:xfrm>
            <a:off x="2554803" y="4387301"/>
            <a:ext cx="674804" cy="29273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dirty="0">
                <a:solidFill>
                  <a:schemeClr val="tx1"/>
                </a:solidFill>
                <a:latin typeface="Times" panose="02020603050405020304" pitchFamily="18" charset="0"/>
                <a:ea typeface="MS Mincho" panose="020B0400000000000000" pitchFamily="49" charset="-128"/>
                <a:cs typeface="Times New Roman" panose="02020603050405020304" pitchFamily="18" charset="0"/>
              </a:rPr>
              <a:t>20</a:t>
            </a:r>
            <a:endParaRPr lang="en-US" sz="11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7" name="Text Box 6">
            <a:extLst>
              <a:ext uri="{FF2B5EF4-FFF2-40B4-BE49-F238E27FC236}">
                <a16:creationId xmlns:a16="http://schemas.microsoft.com/office/drawing/2014/main" id="{9F34EB36-0D68-411B-851E-A57192323778}"/>
              </a:ext>
            </a:extLst>
          </p:cNvPr>
          <p:cNvSpPr txBox="1"/>
          <p:nvPr/>
        </p:nvSpPr>
        <p:spPr>
          <a:xfrm>
            <a:off x="2770409" y="1252102"/>
            <a:ext cx="1665404" cy="292735"/>
          </a:xfrm>
          <a:prstGeom prst="rect">
            <a:avLst/>
          </a:prstGeom>
          <a:noFill/>
          <a:ln>
            <a:solidFill>
              <a:schemeClr val="tx1"/>
            </a:solid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effectLst/>
                <a:latin typeface="Times" panose="02020603050405020304" pitchFamily="18" charset="0"/>
                <a:ea typeface="MS Mincho" panose="020B0400000000000000" pitchFamily="49" charset="-128"/>
                <a:cs typeface="Times New Roman" panose="02020603050405020304" pitchFamily="18" charset="0"/>
              </a:rPr>
              <a:t>40 units purchased</a:t>
            </a:r>
            <a:endParaRPr lang="en-US" sz="1100" dirty="0">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9" name="Text Box 6">
            <a:extLst>
              <a:ext uri="{FF2B5EF4-FFF2-40B4-BE49-F238E27FC236}">
                <a16:creationId xmlns:a16="http://schemas.microsoft.com/office/drawing/2014/main" id="{6B1CEB73-3AC6-4A5E-ABAA-133D26062138}"/>
              </a:ext>
            </a:extLst>
          </p:cNvPr>
          <p:cNvSpPr txBox="1"/>
          <p:nvPr/>
        </p:nvSpPr>
        <p:spPr>
          <a:xfrm>
            <a:off x="5341469" y="4543242"/>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chemeClr val="tx1"/>
                </a:solidFill>
                <a:latin typeface="Times" panose="02020603050405020304" pitchFamily="18" charset="0"/>
                <a:ea typeface="MS Mincho" panose="020B0400000000000000" pitchFamily="49" charset="-128"/>
                <a:cs typeface="Times New Roman" panose="02020603050405020304" pitchFamily="18" charset="0"/>
              </a:rPr>
              <a:t>5</a:t>
            </a:r>
            <a:r>
              <a:rPr lang="en-US" sz="14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rPr>
              <a:t>0 units @ $23 = $1,150</a:t>
            </a:r>
          </a:p>
        </p:txBody>
      </p:sp>
      <p:sp>
        <p:nvSpPr>
          <p:cNvPr id="10" name="Text Box 6">
            <a:extLst>
              <a:ext uri="{FF2B5EF4-FFF2-40B4-BE49-F238E27FC236}">
                <a16:creationId xmlns:a16="http://schemas.microsoft.com/office/drawing/2014/main" id="{DA289A90-7394-43A4-9232-184708AC25D2}"/>
              </a:ext>
            </a:extLst>
          </p:cNvPr>
          <p:cNvSpPr txBox="1"/>
          <p:nvPr/>
        </p:nvSpPr>
        <p:spPr>
          <a:xfrm>
            <a:off x="7399450" y="4515992"/>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chemeClr val="tx1"/>
                </a:solidFill>
                <a:latin typeface="Times" panose="02020603050405020304" pitchFamily="18" charset="0"/>
                <a:ea typeface="MS Mincho" panose="020B0400000000000000" pitchFamily="49" charset="-128"/>
                <a:cs typeface="Times New Roman" panose="02020603050405020304" pitchFamily="18" charset="0"/>
              </a:rPr>
              <a:t>18</a:t>
            </a:r>
            <a:r>
              <a:rPr lang="en-US" sz="14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rPr>
              <a:t>0 units @ $25 = $4,500</a:t>
            </a:r>
          </a:p>
        </p:txBody>
      </p:sp>
      <p:sp>
        <p:nvSpPr>
          <p:cNvPr id="11" name="Text Box 6">
            <a:extLst>
              <a:ext uri="{FF2B5EF4-FFF2-40B4-BE49-F238E27FC236}">
                <a16:creationId xmlns:a16="http://schemas.microsoft.com/office/drawing/2014/main" id="{DCA32875-F88A-4308-B223-4980D0C18653}"/>
              </a:ext>
            </a:extLst>
          </p:cNvPr>
          <p:cNvSpPr txBox="1"/>
          <p:nvPr/>
        </p:nvSpPr>
        <p:spPr>
          <a:xfrm>
            <a:off x="7111763" y="4290994"/>
            <a:ext cx="2649167"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chemeClr val="tx1"/>
                </a:solidFill>
                <a:latin typeface="Times" panose="02020603050405020304" pitchFamily="18" charset="0"/>
                <a:ea typeface="MS Mincho" panose="020B0400000000000000" pitchFamily="49" charset="-128"/>
                <a:cs typeface="Times New Roman" panose="02020603050405020304" pitchFamily="18" charset="0"/>
              </a:rPr>
              <a:t>1</a:t>
            </a:r>
            <a:r>
              <a:rPr lang="en-US" sz="14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rPr>
              <a:t>0 units @ $23 = $1,380</a:t>
            </a:r>
          </a:p>
        </p:txBody>
      </p:sp>
      <p:cxnSp>
        <p:nvCxnSpPr>
          <p:cNvPr id="15" name="Straight Arrow Connector 14">
            <a:extLst>
              <a:ext uri="{FF2B5EF4-FFF2-40B4-BE49-F238E27FC236}">
                <a16:creationId xmlns:a16="http://schemas.microsoft.com/office/drawing/2014/main" id="{BC303102-2A9C-43BA-ADA7-6789515A20F4}"/>
              </a:ext>
            </a:extLst>
          </p:cNvPr>
          <p:cNvCxnSpPr>
            <a:cxnSpLocks/>
          </p:cNvCxnSpPr>
          <p:nvPr/>
        </p:nvCxnSpPr>
        <p:spPr>
          <a:xfrm flipH="1">
            <a:off x="3516284" y="1544837"/>
            <a:ext cx="248320" cy="346130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7" name="Text Box 6">
            <a:extLst>
              <a:ext uri="{FF2B5EF4-FFF2-40B4-BE49-F238E27FC236}">
                <a16:creationId xmlns:a16="http://schemas.microsoft.com/office/drawing/2014/main" id="{54D47910-0A76-412E-AA2C-D25B29ED5490}"/>
              </a:ext>
            </a:extLst>
          </p:cNvPr>
          <p:cNvSpPr txBox="1"/>
          <p:nvPr/>
        </p:nvSpPr>
        <p:spPr>
          <a:xfrm>
            <a:off x="3206363" y="4995648"/>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40 units @ $</a:t>
            </a: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30</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 = $1,200</a:t>
            </a:r>
          </a:p>
        </p:txBody>
      </p:sp>
      <p:sp>
        <p:nvSpPr>
          <p:cNvPr id="18" name="Text Box 6">
            <a:extLst>
              <a:ext uri="{FF2B5EF4-FFF2-40B4-BE49-F238E27FC236}">
                <a16:creationId xmlns:a16="http://schemas.microsoft.com/office/drawing/2014/main" id="{019621C3-8F44-4ECE-A1B5-36E4462513E0}"/>
              </a:ext>
            </a:extLst>
          </p:cNvPr>
          <p:cNvSpPr txBox="1"/>
          <p:nvPr/>
        </p:nvSpPr>
        <p:spPr>
          <a:xfrm>
            <a:off x="2448763" y="5006140"/>
            <a:ext cx="779834" cy="369332"/>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28</a:t>
            </a:r>
            <a:endPar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endParaRPr>
          </a:p>
        </p:txBody>
      </p:sp>
      <p:sp>
        <p:nvSpPr>
          <p:cNvPr id="19" name="Text Box 6">
            <a:extLst>
              <a:ext uri="{FF2B5EF4-FFF2-40B4-BE49-F238E27FC236}">
                <a16:creationId xmlns:a16="http://schemas.microsoft.com/office/drawing/2014/main" id="{1EC25F93-20CD-4FFF-A6FE-1CB1F7919ACC}"/>
              </a:ext>
            </a:extLst>
          </p:cNvPr>
          <p:cNvSpPr txBox="1"/>
          <p:nvPr/>
        </p:nvSpPr>
        <p:spPr>
          <a:xfrm>
            <a:off x="7382516" y="5172356"/>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40 units @ $</a:t>
            </a:r>
            <a:r>
              <a:rPr lang="en-US" sz="1400" b="1" dirty="0">
                <a:solidFill>
                  <a:schemeClr val="accent2"/>
                </a:solidFill>
                <a:latin typeface="Times" panose="02020603050405020304" pitchFamily="18" charset="0"/>
                <a:ea typeface="MS Mincho" panose="020B0400000000000000" pitchFamily="49" charset="-128"/>
                <a:cs typeface="Times New Roman" panose="02020603050405020304" pitchFamily="18" charset="0"/>
              </a:rPr>
              <a:t>30</a:t>
            </a:r>
            <a:r>
              <a:rPr lang="en-US" sz="1400" b="1" dirty="0">
                <a:solidFill>
                  <a:schemeClr val="accent2"/>
                </a:solidFill>
                <a:effectLst/>
                <a:latin typeface="Times" panose="02020603050405020304" pitchFamily="18" charset="0"/>
                <a:ea typeface="MS Mincho" panose="020B0400000000000000" pitchFamily="49" charset="-128"/>
                <a:cs typeface="Times New Roman" panose="02020603050405020304" pitchFamily="18" charset="0"/>
              </a:rPr>
              <a:t> = $1,200</a:t>
            </a:r>
          </a:p>
        </p:txBody>
      </p:sp>
      <p:sp>
        <p:nvSpPr>
          <p:cNvPr id="20" name="Text Box 6">
            <a:extLst>
              <a:ext uri="{FF2B5EF4-FFF2-40B4-BE49-F238E27FC236}">
                <a16:creationId xmlns:a16="http://schemas.microsoft.com/office/drawing/2014/main" id="{38B4F37D-8EAA-4BB9-86C5-E1EDC45BB41D}"/>
              </a:ext>
            </a:extLst>
          </p:cNvPr>
          <p:cNvSpPr txBox="1"/>
          <p:nvPr/>
        </p:nvSpPr>
        <p:spPr>
          <a:xfrm>
            <a:off x="7382516" y="5001326"/>
            <a:ext cx="2107660" cy="326765"/>
          </a:xfrm>
          <a:prstGeom prst="rect">
            <a:avLst/>
          </a:prstGeom>
          <a:noFill/>
          <a:ln>
            <a:noFill/>
          </a:ln>
          <a:effectLst/>
          <a:extLst>
            <a:ext uri="{C572A759-6A51-4108-AA02-DFA0A04FC94B}">
              <ma14:wrappingTextBoxFlag xmlns:lc="http://schemas.openxmlformats.org/drawingml/2006/lockedCanvas"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v="urn:schemas-microsoft-com:mac:vml" xmlns:mc="http://schemas.openxmlformats.org/markup-compatibility/2006" xmlns:mo="http://schemas.microsoft.com/office/mac/office/2008/main" xmlns:wpc="http://schemas.microsoft.com/office/word/2010/wordprocessingCanvas"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400" dirty="0">
                <a:solidFill>
                  <a:schemeClr val="tx1"/>
                </a:solidFill>
                <a:latin typeface="Times" panose="02020603050405020304" pitchFamily="18" charset="0"/>
                <a:ea typeface="MS Mincho" panose="020B0400000000000000" pitchFamily="49" charset="-128"/>
                <a:cs typeface="Times New Roman" panose="02020603050405020304" pitchFamily="18" charset="0"/>
              </a:rPr>
              <a:t>18</a:t>
            </a:r>
            <a:r>
              <a:rPr lang="en-US" sz="1400" dirty="0">
                <a:solidFill>
                  <a:schemeClr val="tx1"/>
                </a:solidFill>
                <a:effectLst/>
                <a:latin typeface="Times" panose="02020603050405020304" pitchFamily="18" charset="0"/>
                <a:ea typeface="MS Mincho" panose="020B0400000000000000" pitchFamily="49" charset="-128"/>
                <a:cs typeface="Times New Roman" panose="02020603050405020304" pitchFamily="18" charset="0"/>
              </a:rPr>
              <a:t>0 units @ $25 = $4,500</a:t>
            </a:r>
          </a:p>
        </p:txBody>
      </p:sp>
    </p:spTree>
    <p:extLst>
      <p:ext uri="{BB962C8B-B14F-4D97-AF65-F5344CB8AC3E}">
        <p14:creationId xmlns:p14="http://schemas.microsoft.com/office/powerpoint/2010/main" val="1008458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18</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1378507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C8663CD-BCEF-40A8-943C-37201519F0DA}"/>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E9D5E3D-05AE-4F6B-A440-8B170278C1CA}"/>
              </a:ext>
            </a:extLst>
          </p:cNvPr>
          <p:cNvSpPr/>
          <p:nvPr/>
        </p:nvSpPr>
        <p:spPr>
          <a:xfrm>
            <a:off x="304800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A79F2572-CB17-4346-9432-60B8C604257F}"/>
              </a:ext>
            </a:extLst>
          </p:cNvPr>
          <p:cNvGraphicFramePr>
            <a:graphicFrameLocks noGrp="1"/>
          </p:cNvGraphicFramePr>
          <p:nvPr>
            <p:extLst>
              <p:ext uri="{D42A27DB-BD31-4B8C-83A1-F6EECF244321}">
                <p14:modId xmlns:p14="http://schemas.microsoft.com/office/powerpoint/2010/main" val="692612258"/>
              </p:ext>
            </p:extLst>
          </p:nvPr>
        </p:nvGraphicFramePr>
        <p:xfrm>
          <a:off x="2063642" y="1980373"/>
          <a:ext cx="7926665" cy="3200400"/>
        </p:xfrm>
        <a:graphic>
          <a:graphicData uri="http://schemas.openxmlformats.org/drawingml/2006/table">
            <a:tbl>
              <a:tblPr firstRow="1" firstCol="1" bandRow="1">
                <a:tableStyleId>{5940675A-B579-460E-94D1-54222C63F5DA}</a:tableStyleId>
              </a:tblPr>
              <a:tblGrid>
                <a:gridCol w="784264">
                  <a:extLst>
                    <a:ext uri="{9D8B030D-6E8A-4147-A177-3AD203B41FA5}">
                      <a16:colId xmlns:a16="http://schemas.microsoft.com/office/drawing/2014/main" val="3356285883"/>
                    </a:ext>
                  </a:extLst>
                </a:gridCol>
                <a:gridCol w="2310777">
                  <a:extLst>
                    <a:ext uri="{9D8B030D-6E8A-4147-A177-3AD203B41FA5}">
                      <a16:colId xmlns:a16="http://schemas.microsoft.com/office/drawing/2014/main" val="1963598926"/>
                    </a:ext>
                  </a:extLst>
                </a:gridCol>
                <a:gridCol w="2380800">
                  <a:extLst>
                    <a:ext uri="{9D8B030D-6E8A-4147-A177-3AD203B41FA5}">
                      <a16:colId xmlns:a16="http://schemas.microsoft.com/office/drawing/2014/main" val="3130906924"/>
                    </a:ext>
                  </a:extLst>
                </a:gridCol>
                <a:gridCol w="2450824">
                  <a:extLst>
                    <a:ext uri="{9D8B030D-6E8A-4147-A177-3AD203B41FA5}">
                      <a16:colId xmlns:a16="http://schemas.microsoft.com/office/drawing/2014/main" val="2729481935"/>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4126131"/>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56270949"/>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20 units @ $21  = $420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74719929"/>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71574616"/>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$630</a:t>
                      </a:r>
                    </a:p>
                    <a:p>
                      <a:pPr marL="0" marR="0">
                        <a:spcBef>
                          <a:spcPts val="0"/>
                        </a:spcBef>
                        <a:spcAft>
                          <a:spcPts val="0"/>
                        </a:spcAft>
                      </a:pPr>
                      <a:r>
                        <a:rPr lang="en-US" sz="1400" dirty="0">
                          <a:effectLst/>
                        </a:rPr>
                        <a:t>60 units @ $23 = $ 1,380</a:t>
                      </a:r>
                    </a:p>
                    <a:p>
                      <a:pPr marL="0" marR="0">
                        <a:spcBef>
                          <a:spcPts val="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98957171"/>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30 units @ $21 = $630</a:t>
                      </a:r>
                    </a:p>
                    <a:p>
                      <a:pPr marL="0" marR="0">
                        <a:spcBef>
                          <a:spcPts val="0"/>
                        </a:spcBef>
                        <a:spcAft>
                          <a:spcPts val="0"/>
                        </a:spcAft>
                      </a:pPr>
                      <a:r>
                        <a:rPr lang="en-US" sz="1400" dirty="0">
                          <a:effectLst/>
                        </a:rPr>
                        <a:t>50 units @ $23 = $1,150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10 units @ $23 = $ 1,380</a:t>
                      </a:r>
                    </a:p>
                    <a:p>
                      <a:pPr marL="0" marR="0">
                        <a:spcBef>
                          <a:spcPts val="0"/>
                        </a:spcBef>
                        <a:spcAft>
                          <a:spcPts val="0"/>
                        </a:spcAft>
                      </a:pPr>
                      <a:r>
                        <a:rPr lang="en-US" sz="1400" dirty="0">
                          <a:effectLst/>
                        </a:rPr>
                        <a:t>180 units @ $25  =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689062623"/>
                  </a:ext>
                </a:extLst>
              </a:tr>
              <a:tr h="0">
                <a:tc>
                  <a:txBody>
                    <a:bodyPr/>
                    <a:lstStyle/>
                    <a:p>
                      <a:pPr marL="0" marR="0" algn="ctr">
                        <a:spcBef>
                          <a:spcPts val="12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dirty="0">
                          <a:effectLst/>
                        </a:rPr>
                        <a:t>40 units @ $30  =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b="1" dirty="0">
                          <a:solidFill>
                            <a:schemeClr val="accent1"/>
                          </a:solidFill>
                          <a:effectLst/>
                        </a:rPr>
                        <a:t>10 units @ $23 =    $230</a:t>
                      </a:r>
                    </a:p>
                    <a:p>
                      <a:pPr marL="0" marR="0">
                        <a:spcBef>
                          <a:spcPts val="0"/>
                        </a:spcBef>
                        <a:spcAft>
                          <a:spcPts val="0"/>
                        </a:spcAft>
                      </a:pPr>
                      <a:r>
                        <a:rPr lang="en-US" sz="1400" b="1" dirty="0">
                          <a:solidFill>
                            <a:schemeClr val="accent1"/>
                          </a:solidFill>
                          <a:effectLst/>
                        </a:rPr>
                        <a:t>180 units @ $25  = $ 4,500</a:t>
                      </a:r>
                    </a:p>
                    <a:p>
                      <a:pPr marL="0" marR="0">
                        <a:spcBef>
                          <a:spcPts val="0"/>
                        </a:spcBef>
                        <a:spcAft>
                          <a:spcPts val="0"/>
                        </a:spcAft>
                      </a:pPr>
                      <a:r>
                        <a:rPr lang="en-US" sz="1400" dirty="0">
                          <a:effectLst/>
                        </a:rPr>
                        <a:t>  40 units @ $30  = $ 1,200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83372194"/>
                  </a:ext>
                </a:extLst>
              </a:tr>
              <a:tr h="0">
                <a:tc>
                  <a:txBody>
                    <a:bodyPr/>
                    <a:lstStyle/>
                    <a:p>
                      <a:pPr marL="0" marR="0" algn="ctr">
                        <a:spcBef>
                          <a:spcPts val="12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   40 units @ $30  =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04943803"/>
                  </a:ext>
                </a:extLst>
              </a:tr>
            </a:tbl>
          </a:graphicData>
        </a:graphic>
      </p:graphicFrame>
      <p:sp>
        <p:nvSpPr>
          <p:cNvPr id="5" name="TextBox 4">
            <a:extLst>
              <a:ext uri="{FF2B5EF4-FFF2-40B4-BE49-F238E27FC236}">
                <a16:creationId xmlns:a16="http://schemas.microsoft.com/office/drawing/2014/main" id="{C9DC93D6-CEFA-48D1-943B-AE61A63B6B4C}"/>
              </a:ext>
            </a:extLst>
          </p:cNvPr>
          <p:cNvSpPr txBox="1"/>
          <p:nvPr/>
        </p:nvSpPr>
        <p:spPr>
          <a:xfrm>
            <a:off x="2246119" y="4746885"/>
            <a:ext cx="465549" cy="307777"/>
          </a:xfrm>
          <a:prstGeom prst="rect">
            <a:avLst/>
          </a:prstGeom>
          <a:noFill/>
        </p:spPr>
        <p:txBody>
          <a:bodyPr wrap="square" rtlCol="0">
            <a:spAutoFit/>
          </a:bodyPr>
          <a:lstStyle/>
          <a:p>
            <a:r>
              <a:rPr lang="en-US" sz="1400" b="1" dirty="0">
                <a:solidFill>
                  <a:schemeClr val="accent2"/>
                </a:solidFill>
              </a:rPr>
              <a:t>29</a:t>
            </a:r>
          </a:p>
        </p:txBody>
      </p:sp>
      <p:sp>
        <p:nvSpPr>
          <p:cNvPr id="6" name="TextBox 5">
            <a:extLst>
              <a:ext uri="{FF2B5EF4-FFF2-40B4-BE49-F238E27FC236}">
                <a16:creationId xmlns:a16="http://schemas.microsoft.com/office/drawing/2014/main" id="{87B56CC4-B713-406B-BCD1-58DDEEC1A395}"/>
              </a:ext>
            </a:extLst>
          </p:cNvPr>
          <p:cNvSpPr txBox="1"/>
          <p:nvPr/>
        </p:nvSpPr>
        <p:spPr>
          <a:xfrm>
            <a:off x="5207057" y="4743277"/>
            <a:ext cx="2287863" cy="307777"/>
          </a:xfrm>
          <a:prstGeom prst="rect">
            <a:avLst/>
          </a:prstGeom>
          <a:noFill/>
        </p:spPr>
        <p:txBody>
          <a:bodyPr wrap="square" rtlCol="0">
            <a:spAutoFit/>
          </a:bodyPr>
          <a:lstStyle/>
          <a:p>
            <a:r>
              <a:rPr lang="en-US" sz="1400" b="1" dirty="0">
                <a:solidFill>
                  <a:schemeClr val="accent2"/>
                </a:solidFill>
              </a:rPr>
              <a:t>10 units @ $23=  $230</a:t>
            </a:r>
          </a:p>
        </p:txBody>
      </p:sp>
      <p:sp>
        <p:nvSpPr>
          <p:cNvPr id="9" name="TextBox 8">
            <a:extLst>
              <a:ext uri="{FF2B5EF4-FFF2-40B4-BE49-F238E27FC236}">
                <a16:creationId xmlns:a16="http://schemas.microsoft.com/office/drawing/2014/main" id="{BF0405E8-FF28-457A-BFB7-8E9FCE5EFBCA}"/>
              </a:ext>
            </a:extLst>
          </p:cNvPr>
          <p:cNvSpPr txBox="1"/>
          <p:nvPr/>
        </p:nvSpPr>
        <p:spPr>
          <a:xfrm>
            <a:off x="5207056" y="4928551"/>
            <a:ext cx="2287863" cy="307777"/>
          </a:xfrm>
          <a:prstGeom prst="rect">
            <a:avLst/>
          </a:prstGeom>
          <a:noFill/>
        </p:spPr>
        <p:txBody>
          <a:bodyPr wrap="square" rtlCol="0">
            <a:spAutoFit/>
          </a:bodyPr>
          <a:lstStyle/>
          <a:p>
            <a:r>
              <a:rPr lang="en-US" sz="1400" b="1" dirty="0">
                <a:solidFill>
                  <a:schemeClr val="accent2"/>
                </a:solidFill>
              </a:rPr>
              <a:t>70 units @ $25=  $1,750</a:t>
            </a:r>
          </a:p>
        </p:txBody>
      </p:sp>
      <p:sp>
        <p:nvSpPr>
          <p:cNvPr id="10" name="TextBox 9">
            <a:extLst>
              <a:ext uri="{FF2B5EF4-FFF2-40B4-BE49-F238E27FC236}">
                <a16:creationId xmlns:a16="http://schemas.microsoft.com/office/drawing/2014/main" id="{5A421B49-7C4C-4D2F-8B6E-D72C95CE0A7C}"/>
              </a:ext>
            </a:extLst>
          </p:cNvPr>
          <p:cNvSpPr txBox="1"/>
          <p:nvPr/>
        </p:nvSpPr>
        <p:spPr>
          <a:xfrm>
            <a:off x="7628834" y="4726022"/>
            <a:ext cx="2287863" cy="307777"/>
          </a:xfrm>
          <a:prstGeom prst="rect">
            <a:avLst/>
          </a:prstGeom>
          <a:noFill/>
        </p:spPr>
        <p:txBody>
          <a:bodyPr wrap="square" rtlCol="0">
            <a:spAutoFit/>
          </a:bodyPr>
          <a:lstStyle/>
          <a:p>
            <a:r>
              <a:rPr lang="en-US" sz="1400" b="1" dirty="0">
                <a:solidFill>
                  <a:schemeClr val="accent2"/>
                </a:solidFill>
              </a:rPr>
              <a:t>110 units @ $25 =  $2,750</a:t>
            </a:r>
          </a:p>
        </p:txBody>
      </p:sp>
      <p:sp>
        <p:nvSpPr>
          <p:cNvPr id="11" name="TextBox 10">
            <a:extLst>
              <a:ext uri="{FF2B5EF4-FFF2-40B4-BE49-F238E27FC236}">
                <a16:creationId xmlns:a16="http://schemas.microsoft.com/office/drawing/2014/main" id="{0C2AB610-B878-4698-AE48-7126062576BD}"/>
              </a:ext>
            </a:extLst>
          </p:cNvPr>
          <p:cNvSpPr txBox="1"/>
          <p:nvPr/>
        </p:nvSpPr>
        <p:spPr>
          <a:xfrm>
            <a:off x="2470825" y="1253438"/>
            <a:ext cx="1322962"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80 units sold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16" name="Straight Arrow Connector 15">
            <a:extLst>
              <a:ext uri="{FF2B5EF4-FFF2-40B4-BE49-F238E27FC236}">
                <a16:creationId xmlns:a16="http://schemas.microsoft.com/office/drawing/2014/main" id="{4C50B334-8004-45EB-9F25-553B3A6F71DD}"/>
              </a:ext>
            </a:extLst>
          </p:cNvPr>
          <p:cNvCxnSpPr/>
          <p:nvPr/>
        </p:nvCxnSpPr>
        <p:spPr>
          <a:xfrm>
            <a:off x="3424136" y="1561215"/>
            <a:ext cx="1916349" cy="313342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95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ED229AB-D65A-46CF-A1F6-4400A11271F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BE83D8B-C467-4BF1-997C-04E2A36A30F5}"/>
              </a:ext>
            </a:extLst>
          </p:cNvPr>
          <p:cNvSpPr/>
          <p:nvPr/>
        </p:nvSpPr>
        <p:spPr>
          <a:xfrm>
            <a:off x="3437106" y="136525"/>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F4EFE46-039D-4602-96B9-6BDA6D682D6F}"/>
              </a:ext>
            </a:extLst>
          </p:cNvPr>
          <p:cNvGraphicFramePr>
            <a:graphicFrameLocks noGrp="1"/>
          </p:cNvGraphicFramePr>
          <p:nvPr>
            <p:extLst>
              <p:ext uri="{D42A27DB-BD31-4B8C-83A1-F6EECF244321}">
                <p14:modId xmlns:p14="http://schemas.microsoft.com/office/powerpoint/2010/main" val="1795655162"/>
              </p:ext>
            </p:extLst>
          </p:nvPr>
        </p:nvGraphicFramePr>
        <p:xfrm>
          <a:off x="2638505" y="1521520"/>
          <a:ext cx="7693202" cy="3413760"/>
        </p:xfrm>
        <a:graphic>
          <a:graphicData uri="http://schemas.openxmlformats.org/drawingml/2006/table">
            <a:tbl>
              <a:tblPr firstRow="1" firstCol="1" bandRow="1">
                <a:tableStyleId>{5940675A-B579-460E-94D1-54222C63F5DA}</a:tableStyleId>
              </a:tblPr>
              <a:tblGrid>
                <a:gridCol w="761165">
                  <a:extLst>
                    <a:ext uri="{9D8B030D-6E8A-4147-A177-3AD203B41FA5}">
                      <a16:colId xmlns:a16="http://schemas.microsoft.com/office/drawing/2014/main" val="1985932227"/>
                    </a:ext>
                  </a:extLst>
                </a:gridCol>
                <a:gridCol w="2242718">
                  <a:extLst>
                    <a:ext uri="{9D8B030D-6E8A-4147-A177-3AD203B41FA5}">
                      <a16:colId xmlns:a16="http://schemas.microsoft.com/office/drawing/2014/main" val="2330775259"/>
                    </a:ext>
                  </a:extLst>
                </a:gridCol>
                <a:gridCol w="2310679">
                  <a:extLst>
                    <a:ext uri="{9D8B030D-6E8A-4147-A177-3AD203B41FA5}">
                      <a16:colId xmlns:a16="http://schemas.microsoft.com/office/drawing/2014/main" val="4006893733"/>
                    </a:ext>
                  </a:extLst>
                </a:gridCol>
                <a:gridCol w="2378640">
                  <a:extLst>
                    <a:ext uri="{9D8B030D-6E8A-4147-A177-3AD203B41FA5}">
                      <a16:colId xmlns:a16="http://schemas.microsoft.com/office/drawing/2014/main" val="3212484378"/>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661742"/>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24865958"/>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40482764"/>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5628595"/>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77303139"/>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30 units @ $21 = $   630</a:t>
                      </a:r>
                    </a:p>
                    <a:p>
                      <a:pPr marL="0" marR="0">
                        <a:spcBef>
                          <a:spcPts val="0"/>
                        </a:spcBef>
                        <a:spcAft>
                          <a:spcPts val="0"/>
                        </a:spcAft>
                      </a:pPr>
                      <a:r>
                        <a:rPr lang="en-US" sz="1400">
                          <a:effectLst/>
                        </a:rPr>
                        <a:t>50 units @ $23 = $ 1,150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10 units @ $23 = $ 1,380</a:t>
                      </a:r>
                    </a:p>
                    <a:p>
                      <a:pPr marL="0" marR="0">
                        <a:spcBef>
                          <a:spcPts val="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0391170"/>
                  </a:ext>
                </a:extLst>
              </a:tr>
              <a:tr h="0">
                <a:tc>
                  <a:txBody>
                    <a:bodyPr/>
                    <a:lstStyle/>
                    <a:p>
                      <a:pPr marL="0" marR="0" algn="ctr">
                        <a:spcBef>
                          <a:spcPts val="12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10 units @ $23 =    $   230</a:t>
                      </a:r>
                    </a:p>
                    <a:p>
                      <a:pPr marL="0" marR="0">
                        <a:spcBef>
                          <a:spcPts val="0"/>
                        </a:spcBef>
                        <a:spcAft>
                          <a:spcPts val="0"/>
                        </a:spcAft>
                      </a:pPr>
                      <a:r>
                        <a:rPr lang="en-US" sz="1400">
                          <a:effectLst/>
                        </a:rPr>
                        <a:t>180 units @ $25  = $ 4,500</a:t>
                      </a:r>
                    </a:p>
                    <a:p>
                      <a:pPr marL="0" marR="0">
                        <a:spcBef>
                          <a:spcPts val="0"/>
                        </a:spcBef>
                        <a:spcAft>
                          <a:spcPts val="0"/>
                        </a:spcAft>
                      </a:pPr>
                      <a:r>
                        <a:rPr lang="en-US" sz="1400">
                          <a:effectLst/>
                        </a:rPr>
                        <a:t>  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66446112"/>
                  </a:ext>
                </a:extLst>
              </a:tr>
              <a:tr h="0">
                <a:tc>
                  <a:txBody>
                    <a:bodyPr/>
                    <a:lstStyle/>
                    <a:p>
                      <a:pPr marL="0" marR="0" algn="ctr">
                        <a:spcBef>
                          <a:spcPts val="1200"/>
                        </a:spcBef>
                        <a:spcAft>
                          <a:spcPts val="0"/>
                        </a:spcAft>
                      </a:pPr>
                      <a:r>
                        <a:rPr lang="en-US" sz="1400">
                          <a:effectLst/>
                        </a:rPr>
                        <a:t>29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 units @ $23 =  $  230</a:t>
                      </a:r>
                    </a:p>
                    <a:p>
                      <a:pPr marL="0" marR="0">
                        <a:spcBef>
                          <a:spcPts val="0"/>
                        </a:spcBef>
                        <a:spcAft>
                          <a:spcPts val="0"/>
                        </a:spcAft>
                      </a:pPr>
                      <a:r>
                        <a:rPr lang="en-US" sz="1400">
                          <a:effectLst/>
                        </a:rPr>
                        <a:t>70 units @ $25 =  $ 1,750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110 units @ $25  = $ 2,750</a:t>
                      </a:r>
                    </a:p>
                    <a:p>
                      <a:pPr marL="0" marR="0">
                        <a:spcBef>
                          <a:spcPts val="0"/>
                        </a:spcBef>
                        <a:spcAft>
                          <a:spcPts val="0"/>
                        </a:spcAft>
                      </a:pPr>
                      <a:r>
                        <a:rPr lang="en-US" sz="1400">
                          <a:effectLst/>
                        </a:rPr>
                        <a:t>  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76607016"/>
                  </a:ext>
                </a:extLst>
              </a:tr>
              <a:tr h="0">
                <a:tc>
                  <a:txBody>
                    <a:bodyPr/>
                    <a:lstStyle/>
                    <a:p>
                      <a:pPr marL="0" marR="0" algn="ctr">
                        <a:spcBef>
                          <a:spcPts val="600"/>
                        </a:spcBef>
                        <a:spcAft>
                          <a:spcPts val="0"/>
                        </a:spcAft>
                      </a:pPr>
                      <a:r>
                        <a:rPr lang="en-US" sz="1400">
                          <a:effectLst/>
                        </a:rPr>
                        <a:t>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$7,080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$4,180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dirty="0">
                          <a:effectLst/>
                        </a:rPr>
                        <a:t>$3,950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82728170"/>
                  </a:ext>
                </a:extLst>
              </a:tr>
            </a:tbl>
          </a:graphicData>
        </a:graphic>
      </p:graphicFrame>
    </p:spTree>
    <p:extLst>
      <p:ext uri="{BB962C8B-B14F-4D97-AF65-F5344CB8AC3E}">
        <p14:creationId xmlns:p14="http://schemas.microsoft.com/office/powerpoint/2010/main" val="41423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AF36030-36D1-485A-B4FB-FF4C3E974DDD}"/>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4C255ADF-EBF0-40EE-BFF3-1CF022851289}"/>
              </a:ext>
            </a:extLst>
          </p:cNvPr>
          <p:cNvSpPr/>
          <p:nvPr/>
        </p:nvSpPr>
        <p:spPr>
          <a:xfrm>
            <a:off x="3300918" y="379716"/>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925D85E2-1BE9-4262-8F17-DD63A1B16B08}"/>
              </a:ext>
            </a:extLst>
          </p:cNvPr>
          <p:cNvGraphicFramePr>
            <a:graphicFrameLocks noGrp="1"/>
          </p:cNvGraphicFramePr>
          <p:nvPr>
            <p:extLst>
              <p:ext uri="{D42A27DB-BD31-4B8C-83A1-F6EECF244321}">
                <p14:modId xmlns:p14="http://schemas.microsoft.com/office/powerpoint/2010/main" val="1146825973"/>
              </p:ext>
            </p:extLst>
          </p:nvPr>
        </p:nvGraphicFramePr>
        <p:xfrm>
          <a:off x="2899327" y="3108960"/>
          <a:ext cx="6899181" cy="640080"/>
        </p:xfrm>
        <a:graphic>
          <a:graphicData uri="http://schemas.openxmlformats.org/drawingml/2006/table">
            <a:tbl>
              <a:tblPr firstRow="1" firstCol="1" bandRow="1">
                <a:tableStyleId>{5940675A-B579-460E-94D1-54222C63F5DA}</a:tableStyleId>
              </a:tblPr>
              <a:tblGrid>
                <a:gridCol w="720810">
                  <a:extLst>
                    <a:ext uri="{9D8B030D-6E8A-4147-A177-3AD203B41FA5}">
                      <a16:colId xmlns:a16="http://schemas.microsoft.com/office/drawing/2014/main" val="33689609"/>
                    </a:ext>
                  </a:extLst>
                </a:gridCol>
                <a:gridCol w="2123815">
                  <a:extLst>
                    <a:ext uri="{9D8B030D-6E8A-4147-A177-3AD203B41FA5}">
                      <a16:colId xmlns:a16="http://schemas.microsoft.com/office/drawing/2014/main" val="1928983109"/>
                    </a:ext>
                  </a:extLst>
                </a:gridCol>
                <a:gridCol w="1995099">
                  <a:extLst>
                    <a:ext uri="{9D8B030D-6E8A-4147-A177-3AD203B41FA5}">
                      <a16:colId xmlns:a16="http://schemas.microsoft.com/office/drawing/2014/main" val="709172365"/>
                    </a:ext>
                  </a:extLst>
                </a:gridCol>
                <a:gridCol w="2059457">
                  <a:extLst>
                    <a:ext uri="{9D8B030D-6E8A-4147-A177-3AD203B41FA5}">
                      <a16:colId xmlns:a16="http://schemas.microsoft.com/office/drawing/2014/main" val="4008763258"/>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2191563"/>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47138655"/>
                  </a:ext>
                </a:extLst>
              </a:tr>
              <a:tr h="0">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26916754"/>
                  </a:ext>
                </a:extLst>
              </a:tr>
            </a:tbl>
          </a:graphicData>
        </a:graphic>
      </p:graphicFrame>
      <p:sp>
        <p:nvSpPr>
          <p:cNvPr id="5" name="TextBox 4">
            <a:extLst>
              <a:ext uri="{FF2B5EF4-FFF2-40B4-BE49-F238E27FC236}">
                <a16:creationId xmlns:a16="http://schemas.microsoft.com/office/drawing/2014/main" id="{60A51893-56FC-4388-BC39-FCD2B1016FF8}"/>
              </a:ext>
            </a:extLst>
          </p:cNvPr>
          <p:cNvSpPr txBox="1"/>
          <p:nvPr/>
        </p:nvSpPr>
        <p:spPr>
          <a:xfrm>
            <a:off x="5751805" y="3489902"/>
            <a:ext cx="2287863" cy="307777"/>
          </a:xfrm>
          <a:prstGeom prst="rect">
            <a:avLst/>
          </a:prstGeom>
          <a:noFill/>
        </p:spPr>
        <p:txBody>
          <a:bodyPr wrap="square" rtlCol="0">
            <a:spAutoFit/>
          </a:bodyPr>
          <a:lstStyle/>
          <a:p>
            <a:r>
              <a:rPr lang="en-US" sz="1400" b="1" dirty="0">
                <a:solidFill>
                  <a:schemeClr val="accent2"/>
                </a:solidFill>
              </a:rPr>
              <a:t>20 units @ $21=  $  420</a:t>
            </a:r>
          </a:p>
        </p:txBody>
      </p:sp>
      <p:sp>
        <p:nvSpPr>
          <p:cNvPr id="6" name="TextBox 5">
            <a:extLst>
              <a:ext uri="{FF2B5EF4-FFF2-40B4-BE49-F238E27FC236}">
                <a16:creationId xmlns:a16="http://schemas.microsoft.com/office/drawing/2014/main" id="{011D04B0-3F1E-47FA-8089-7EF0D77E1C52}"/>
              </a:ext>
            </a:extLst>
          </p:cNvPr>
          <p:cNvSpPr txBox="1"/>
          <p:nvPr/>
        </p:nvSpPr>
        <p:spPr>
          <a:xfrm>
            <a:off x="7716405" y="3489901"/>
            <a:ext cx="2287863" cy="307777"/>
          </a:xfrm>
          <a:prstGeom prst="rect">
            <a:avLst/>
          </a:prstGeom>
          <a:noFill/>
        </p:spPr>
        <p:txBody>
          <a:bodyPr wrap="square" rtlCol="0">
            <a:spAutoFit/>
          </a:bodyPr>
          <a:lstStyle/>
          <a:p>
            <a:r>
              <a:rPr lang="en-US" sz="1400" b="1" dirty="0">
                <a:solidFill>
                  <a:schemeClr val="accent2"/>
                </a:solidFill>
              </a:rPr>
              <a:t>30 units @ $21=  $   630</a:t>
            </a:r>
          </a:p>
        </p:txBody>
      </p:sp>
      <p:sp>
        <p:nvSpPr>
          <p:cNvPr id="7" name="TextBox 6">
            <a:extLst>
              <a:ext uri="{FF2B5EF4-FFF2-40B4-BE49-F238E27FC236}">
                <a16:creationId xmlns:a16="http://schemas.microsoft.com/office/drawing/2014/main" id="{C1BB731A-EC85-4FE2-8D7F-6BADA291C7FD}"/>
              </a:ext>
            </a:extLst>
          </p:cNvPr>
          <p:cNvSpPr txBox="1"/>
          <p:nvPr/>
        </p:nvSpPr>
        <p:spPr>
          <a:xfrm>
            <a:off x="3105087" y="3489903"/>
            <a:ext cx="391661" cy="307777"/>
          </a:xfrm>
          <a:prstGeom prst="rect">
            <a:avLst/>
          </a:prstGeom>
          <a:noFill/>
        </p:spPr>
        <p:txBody>
          <a:bodyPr wrap="square" rtlCol="0">
            <a:spAutoFit/>
          </a:bodyPr>
          <a:lstStyle/>
          <a:p>
            <a:r>
              <a:rPr lang="en-US" sz="1400" b="1" dirty="0">
                <a:solidFill>
                  <a:schemeClr val="accent2"/>
                </a:solidFill>
              </a:rPr>
              <a:t>8</a:t>
            </a:r>
          </a:p>
        </p:txBody>
      </p:sp>
      <p:sp>
        <p:nvSpPr>
          <p:cNvPr id="8" name="TextBox 7">
            <a:extLst>
              <a:ext uri="{FF2B5EF4-FFF2-40B4-BE49-F238E27FC236}">
                <a16:creationId xmlns:a16="http://schemas.microsoft.com/office/drawing/2014/main" id="{8300C923-CB31-4027-8DCD-16146C8C5682}"/>
              </a:ext>
            </a:extLst>
          </p:cNvPr>
          <p:cNvSpPr txBox="1"/>
          <p:nvPr/>
        </p:nvSpPr>
        <p:spPr>
          <a:xfrm>
            <a:off x="3105087" y="1838528"/>
            <a:ext cx="1955260"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20 units sold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91F358C1-14E8-4D2C-8310-DC9FAF7C16DF}"/>
              </a:ext>
            </a:extLst>
          </p:cNvPr>
          <p:cNvCxnSpPr/>
          <p:nvPr/>
        </p:nvCxnSpPr>
        <p:spPr>
          <a:xfrm>
            <a:off x="3900791" y="2146305"/>
            <a:ext cx="1955260" cy="134359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79818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2E7683-96D5-453B-96D5-B3D37650ED61}"/>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4DCC319-18FA-4FE8-85F9-DCC104560138}"/>
              </a:ext>
            </a:extLst>
          </p:cNvPr>
          <p:cNvSpPr/>
          <p:nvPr/>
        </p:nvSpPr>
        <p:spPr>
          <a:xfrm>
            <a:off x="3145276" y="206993"/>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1AB82F3-7314-4177-A927-49B5CD549C4F}"/>
              </a:ext>
            </a:extLst>
          </p:cNvPr>
          <p:cNvGraphicFramePr>
            <a:graphicFrameLocks noGrp="1"/>
          </p:cNvGraphicFramePr>
          <p:nvPr>
            <p:extLst/>
          </p:nvPr>
        </p:nvGraphicFramePr>
        <p:xfrm>
          <a:off x="2662521" y="1774471"/>
          <a:ext cx="7061510" cy="1066800"/>
        </p:xfrm>
        <a:graphic>
          <a:graphicData uri="http://schemas.openxmlformats.org/drawingml/2006/table">
            <a:tbl>
              <a:tblPr firstRow="1" firstCol="1" bandRow="1">
                <a:tableStyleId>{5940675A-B579-460E-94D1-54222C63F5DA}</a:tableStyleId>
              </a:tblPr>
              <a:tblGrid>
                <a:gridCol w="704892">
                  <a:extLst>
                    <a:ext uri="{9D8B030D-6E8A-4147-A177-3AD203B41FA5}">
                      <a16:colId xmlns:a16="http://schemas.microsoft.com/office/drawing/2014/main" val="104581159"/>
                    </a:ext>
                  </a:extLst>
                </a:gridCol>
                <a:gridCol w="2265725">
                  <a:extLst>
                    <a:ext uri="{9D8B030D-6E8A-4147-A177-3AD203B41FA5}">
                      <a16:colId xmlns:a16="http://schemas.microsoft.com/office/drawing/2014/main" val="1816495100"/>
                    </a:ext>
                  </a:extLst>
                </a:gridCol>
                <a:gridCol w="1951041">
                  <a:extLst>
                    <a:ext uri="{9D8B030D-6E8A-4147-A177-3AD203B41FA5}">
                      <a16:colId xmlns:a16="http://schemas.microsoft.com/office/drawing/2014/main" val="947867026"/>
                    </a:ext>
                  </a:extLst>
                </a:gridCol>
                <a:gridCol w="2139852">
                  <a:extLst>
                    <a:ext uri="{9D8B030D-6E8A-4147-A177-3AD203B41FA5}">
                      <a16:colId xmlns:a16="http://schemas.microsoft.com/office/drawing/2014/main" val="1438732534"/>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86601664"/>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94494072"/>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46050920"/>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endParaRPr lang="en-US" sz="1400" dirty="0">
                        <a:effectLst/>
                      </a:endParaRPr>
                    </a:p>
                  </a:txBody>
                  <a:tcPr marL="68580" marR="68580" marT="0" marB="0"/>
                </a:tc>
                <a:extLst>
                  <a:ext uri="{0D108BD9-81ED-4DB2-BD59-A6C34878D82A}">
                    <a16:rowId xmlns:a16="http://schemas.microsoft.com/office/drawing/2014/main" val="1488780616"/>
                  </a:ext>
                </a:extLst>
              </a:tr>
            </a:tbl>
          </a:graphicData>
        </a:graphic>
      </p:graphicFrame>
      <p:graphicFrame>
        <p:nvGraphicFramePr>
          <p:cNvPr id="5" name="Table 4">
            <a:extLst>
              <a:ext uri="{FF2B5EF4-FFF2-40B4-BE49-F238E27FC236}">
                <a16:creationId xmlns:a16="http://schemas.microsoft.com/office/drawing/2014/main" id="{C6AF5793-5C06-4727-A2EB-918597E14BFB}"/>
              </a:ext>
            </a:extLst>
          </p:cNvPr>
          <p:cNvGraphicFramePr>
            <a:graphicFrameLocks noGrp="1"/>
          </p:cNvGraphicFramePr>
          <p:nvPr>
            <p:extLst/>
          </p:nvPr>
        </p:nvGraphicFramePr>
        <p:xfrm>
          <a:off x="2740342" y="4308039"/>
          <a:ext cx="7061510" cy="1706880"/>
        </p:xfrm>
        <a:graphic>
          <a:graphicData uri="http://schemas.openxmlformats.org/drawingml/2006/table">
            <a:tbl>
              <a:tblPr firstRow="1" firstCol="1" bandRow="1">
                <a:tableStyleId>{5940675A-B579-460E-94D1-54222C63F5DA}</a:tableStyleId>
              </a:tblPr>
              <a:tblGrid>
                <a:gridCol w="698665">
                  <a:extLst>
                    <a:ext uri="{9D8B030D-6E8A-4147-A177-3AD203B41FA5}">
                      <a16:colId xmlns:a16="http://schemas.microsoft.com/office/drawing/2014/main" val="3653759784"/>
                    </a:ext>
                  </a:extLst>
                </a:gridCol>
                <a:gridCol w="2245710">
                  <a:extLst>
                    <a:ext uri="{9D8B030D-6E8A-4147-A177-3AD203B41FA5}">
                      <a16:colId xmlns:a16="http://schemas.microsoft.com/office/drawing/2014/main" val="2871536095"/>
                    </a:ext>
                  </a:extLst>
                </a:gridCol>
                <a:gridCol w="1933806">
                  <a:extLst>
                    <a:ext uri="{9D8B030D-6E8A-4147-A177-3AD203B41FA5}">
                      <a16:colId xmlns:a16="http://schemas.microsoft.com/office/drawing/2014/main" val="1112745212"/>
                    </a:ext>
                  </a:extLst>
                </a:gridCol>
                <a:gridCol w="2183329">
                  <a:extLst>
                    <a:ext uri="{9D8B030D-6E8A-4147-A177-3AD203B41FA5}">
                      <a16:colId xmlns:a16="http://schemas.microsoft.com/office/drawing/2014/main" val="1931171010"/>
                    </a:ext>
                  </a:extLst>
                </a:gridCol>
              </a:tblGrid>
              <a:tr h="0">
                <a:tc>
                  <a:txBody>
                    <a:bodyPr/>
                    <a:lstStyle/>
                    <a:p>
                      <a:pPr marL="0" marR="0" algn="ctr">
                        <a:spcBef>
                          <a:spcPts val="0"/>
                        </a:spcBef>
                        <a:spcAft>
                          <a:spcPts val="0"/>
                        </a:spcAft>
                      </a:pPr>
                      <a:r>
                        <a:rPr lang="en-US" sz="1400" b="1" dirty="0">
                          <a:effectLst/>
                        </a:rPr>
                        <a:t>Date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26061664"/>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88961453"/>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1115508"/>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29953954"/>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endParaRPr lang="en-US" sz="1400" dirty="0">
                        <a:effectLst/>
                      </a:endParaRPr>
                    </a:p>
                  </a:txBody>
                  <a:tcPr marL="68580" marR="68580" marT="0" marB="0"/>
                </a:tc>
                <a:extLst>
                  <a:ext uri="{0D108BD9-81ED-4DB2-BD59-A6C34878D82A}">
                    <a16:rowId xmlns:a16="http://schemas.microsoft.com/office/drawing/2014/main" val="4065547522"/>
                  </a:ext>
                </a:extLst>
              </a:tr>
            </a:tbl>
          </a:graphicData>
        </a:graphic>
      </p:graphicFrame>
      <p:sp>
        <p:nvSpPr>
          <p:cNvPr id="6" name="TextBox 5">
            <a:extLst>
              <a:ext uri="{FF2B5EF4-FFF2-40B4-BE49-F238E27FC236}">
                <a16:creationId xmlns:a16="http://schemas.microsoft.com/office/drawing/2014/main" id="{C5062FD6-D778-4961-9407-1F405005BD39}"/>
              </a:ext>
            </a:extLst>
          </p:cNvPr>
          <p:cNvSpPr txBox="1"/>
          <p:nvPr/>
        </p:nvSpPr>
        <p:spPr>
          <a:xfrm>
            <a:off x="3382046" y="2419598"/>
            <a:ext cx="2297084" cy="307777"/>
          </a:xfrm>
          <a:prstGeom prst="rect">
            <a:avLst/>
          </a:prstGeom>
          <a:noFill/>
        </p:spPr>
        <p:txBody>
          <a:bodyPr wrap="square" rtlCol="0">
            <a:spAutoFit/>
          </a:bodyPr>
          <a:lstStyle/>
          <a:p>
            <a:r>
              <a:rPr lang="en-US" sz="1400" b="1" dirty="0">
                <a:solidFill>
                  <a:schemeClr val="accent2"/>
                </a:solidFill>
              </a:rPr>
              <a:t>60 units @ $23 = $1,380</a:t>
            </a:r>
          </a:p>
        </p:txBody>
      </p:sp>
      <p:sp>
        <p:nvSpPr>
          <p:cNvPr id="7" name="TextBox 6">
            <a:extLst>
              <a:ext uri="{FF2B5EF4-FFF2-40B4-BE49-F238E27FC236}">
                <a16:creationId xmlns:a16="http://schemas.microsoft.com/office/drawing/2014/main" id="{05772974-615F-4FAE-9DD3-E451B926A664}"/>
              </a:ext>
            </a:extLst>
          </p:cNvPr>
          <p:cNvSpPr txBox="1"/>
          <p:nvPr/>
        </p:nvSpPr>
        <p:spPr>
          <a:xfrm>
            <a:off x="7557925" y="2550321"/>
            <a:ext cx="2297084" cy="307777"/>
          </a:xfrm>
          <a:prstGeom prst="rect">
            <a:avLst/>
          </a:prstGeom>
          <a:noFill/>
        </p:spPr>
        <p:txBody>
          <a:bodyPr wrap="square" rtlCol="0">
            <a:spAutoFit/>
          </a:bodyPr>
          <a:lstStyle/>
          <a:p>
            <a:r>
              <a:rPr lang="en-US" sz="1400" b="1" dirty="0">
                <a:solidFill>
                  <a:schemeClr val="accent2"/>
                </a:solidFill>
              </a:rPr>
              <a:t>60 units @ $23 = $ 1,380</a:t>
            </a:r>
          </a:p>
        </p:txBody>
      </p:sp>
      <p:sp>
        <p:nvSpPr>
          <p:cNvPr id="8" name="TextBox 7">
            <a:extLst>
              <a:ext uri="{FF2B5EF4-FFF2-40B4-BE49-F238E27FC236}">
                <a16:creationId xmlns:a16="http://schemas.microsoft.com/office/drawing/2014/main" id="{697B6F1E-AE38-4F25-A829-3C78A27F5D77}"/>
              </a:ext>
            </a:extLst>
          </p:cNvPr>
          <p:cNvSpPr txBox="1"/>
          <p:nvPr/>
        </p:nvSpPr>
        <p:spPr>
          <a:xfrm>
            <a:off x="2853843" y="2396432"/>
            <a:ext cx="703553" cy="307777"/>
          </a:xfrm>
          <a:prstGeom prst="rect">
            <a:avLst/>
          </a:prstGeom>
          <a:noFill/>
        </p:spPr>
        <p:txBody>
          <a:bodyPr wrap="square" rtlCol="0">
            <a:spAutoFit/>
          </a:bodyPr>
          <a:lstStyle/>
          <a:p>
            <a:r>
              <a:rPr lang="en-US" sz="1400" b="1" dirty="0">
                <a:solidFill>
                  <a:schemeClr val="accent2"/>
                </a:solidFill>
              </a:rPr>
              <a:t>12</a:t>
            </a:r>
          </a:p>
        </p:txBody>
      </p:sp>
      <p:sp>
        <p:nvSpPr>
          <p:cNvPr id="9" name="TextBox 8">
            <a:extLst>
              <a:ext uri="{FF2B5EF4-FFF2-40B4-BE49-F238E27FC236}">
                <a16:creationId xmlns:a16="http://schemas.microsoft.com/office/drawing/2014/main" id="{7ABF40C9-D3A4-401C-B37A-E948BC1183ED}"/>
              </a:ext>
            </a:extLst>
          </p:cNvPr>
          <p:cNvSpPr txBox="1"/>
          <p:nvPr/>
        </p:nvSpPr>
        <p:spPr>
          <a:xfrm>
            <a:off x="2793499" y="684046"/>
            <a:ext cx="1643975"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60 units purchased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11" name="Straight Arrow Connector 10">
            <a:extLst>
              <a:ext uri="{FF2B5EF4-FFF2-40B4-BE49-F238E27FC236}">
                <a16:creationId xmlns:a16="http://schemas.microsoft.com/office/drawing/2014/main" id="{5C36F0DC-FB85-4315-AC42-89134BFE81FE}"/>
              </a:ext>
            </a:extLst>
          </p:cNvPr>
          <p:cNvCxnSpPr>
            <a:cxnSpLocks/>
          </p:cNvCxnSpPr>
          <p:nvPr/>
        </p:nvCxnSpPr>
        <p:spPr>
          <a:xfrm>
            <a:off x="3573396" y="982301"/>
            <a:ext cx="0" cy="141018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5C25007A-3ECF-4B21-AA6F-DB3F6AE07E26}"/>
              </a:ext>
            </a:extLst>
          </p:cNvPr>
          <p:cNvSpPr txBox="1"/>
          <p:nvPr/>
        </p:nvSpPr>
        <p:spPr>
          <a:xfrm>
            <a:off x="2911933" y="5374321"/>
            <a:ext cx="703553" cy="307777"/>
          </a:xfrm>
          <a:prstGeom prst="rect">
            <a:avLst/>
          </a:prstGeom>
          <a:noFill/>
        </p:spPr>
        <p:txBody>
          <a:bodyPr wrap="square" rtlCol="0">
            <a:spAutoFit/>
          </a:bodyPr>
          <a:lstStyle/>
          <a:p>
            <a:r>
              <a:rPr lang="en-US" sz="1400" b="1" dirty="0">
                <a:solidFill>
                  <a:schemeClr val="accent2"/>
                </a:solidFill>
              </a:rPr>
              <a:t>19</a:t>
            </a:r>
          </a:p>
        </p:txBody>
      </p:sp>
      <p:sp>
        <p:nvSpPr>
          <p:cNvPr id="14" name="TextBox 13">
            <a:extLst>
              <a:ext uri="{FF2B5EF4-FFF2-40B4-BE49-F238E27FC236}">
                <a16:creationId xmlns:a16="http://schemas.microsoft.com/office/drawing/2014/main" id="{02917052-8F19-4632-96CB-77A4595A12BC}"/>
              </a:ext>
            </a:extLst>
          </p:cNvPr>
          <p:cNvSpPr txBox="1"/>
          <p:nvPr/>
        </p:nvSpPr>
        <p:spPr>
          <a:xfrm>
            <a:off x="3382046" y="5372250"/>
            <a:ext cx="2297084" cy="307777"/>
          </a:xfrm>
          <a:prstGeom prst="rect">
            <a:avLst/>
          </a:prstGeom>
          <a:noFill/>
        </p:spPr>
        <p:txBody>
          <a:bodyPr wrap="square" rtlCol="0">
            <a:spAutoFit/>
          </a:bodyPr>
          <a:lstStyle/>
          <a:p>
            <a:r>
              <a:rPr lang="en-US" sz="1400" b="1" dirty="0">
                <a:solidFill>
                  <a:schemeClr val="accent2"/>
                </a:solidFill>
              </a:rPr>
              <a:t>180 units @ $25 = $4,500</a:t>
            </a:r>
          </a:p>
        </p:txBody>
      </p:sp>
      <p:sp>
        <p:nvSpPr>
          <p:cNvPr id="15" name="TextBox 14">
            <a:extLst>
              <a:ext uri="{FF2B5EF4-FFF2-40B4-BE49-F238E27FC236}">
                <a16:creationId xmlns:a16="http://schemas.microsoft.com/office/drawing/2014/main" id="{0C8A89A3-2E39-4FD5-BD44-8BDA226DC565}"/>
              </a:ext>
            </a:extLst>
          </p:cNvPr>
          <p:cNvSpPr txBox="1"/>
          <p:nvPr/>
        </p:nvSpPr>
        <p:spPr>
          <a:xfrm>
            <a:off x="7557925" y="5723126"/>
            <a:ext cx="2297084" cy="307777"/>
          </a:xfrm>
          <a:prstGeom prst="rect">
            <a:avLst/>
          </a:prstGeom>
          <a:noFill/>
        </p:spPr>
        <p:txBody>
          <a:bodyPr wrap="square" rtlCol="0">
            <a:spAutoFit/>
          </a:bodyPr>
          <a:lstStyle/>
          <a:p>
            <a:r>
              <a:rPr lang="en-US" sz="1400" b="1" dirty="0">
                <a:solidFill>
                  <a:schemeClr val="accent2"/>
                </a:solidFill>
              </a:rPr>
              <a:t>180 units @ $25 = $ 4,500</a:t>
            </a:r>
          </a:p>
        </p:txBody>
      </p:sp>
      <p:sp>
        <p:nvSpPr>
          <p:cNvPr id="16" name="TextBox 15">
            <a:extLst>
              <a:ext uri="{FF2B5EF4-FFF2-40B4-BE49-F238E27FC236}">
                <a16:creationId xmlns:a16="http://schemas.microsoft.com/office/drawing/2014/main" id="{A23A777D-B78D-42DD-AEF5-63BE7BEFD2FD}"/>
              </a:ext>
            </a:extLst>
          </p:cNvPr>
          <p:cNvSpPr txBox="1"/>
          <p:nvPr/>
        </p:nvSpPr>
        <p:spPr>
          <a:xfrm>
            <a:off x="2793499" y="3534649"/>
            <a:ext cx="1924416"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180 units purchased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17" name="Straight Arrow Connector 16">
            <a:extLst>
              <a:ext uri="{FF2B5EF4-FFF2-40B4-BE49-F238E27FC236}">
                <a16:creationId xmlns:a16="http://schemas.microsoft.com/office/drawing/2014/main" id="{066E97CB-E2D1-4584-B3E8-B382C1EEC325}"/>
              </a:ext>
            </a:extLst>
          </p:cNvPr>
          <p:cNvCxnSpPr>
            <a:cxnSpLocks/>
            <a:stCxn id="16" idx="2"/>
          </p:cNvCxnSpPr>
          <p:nvPr/>
        </p:nvCxnSpPr>
        <p:spPr>
          <a:xfrm flipH="1">
            <a:off x="3696613" y="3842426"/>
            <a:ext cx="59094" cy="150271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89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CFAA45-A421-40E1-8153-8B372E7DA7F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22F3E06-9C0B-43CB-AF74-2F534F70EBC6}"/>
              </a:ext>
            </a:extLst>
          </p:cNvPr>
          <p:cNvSpPr/>
          <p:nvPr/>
        </p:nvSpPr>
        <p:spPr>
          <a:xfrm>
            <a:off x="3281463" y="214407"/>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p>
          <a:p>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56488A0-5145-4C9F-B24A-138E9458A5A9}"/>
              </a:ext>
            </a:extLst>
          </p:cNvPr>
          <p:cNvGraphicFramePr>
            <a:graphicFrameLocks noGrp="1"/>
          </p:cNvGraphicFramePr>
          <p:nvPr>
            <p:extLst/>
          </p:nvPr>
        </p:nvGraphicFramePr>
        <p:xfrm>
          <a:off x="2633641" y="1938868"/>
          <a:ext cx="7391644" cy="2346960"/>
        </p:xfrm>
        <a:graphic>
          <a:graphicData uri="http://schemas.openxmlformats.org/drawingml/2006/table">
            <a:tbl>
              <a:tblPr firstRow="1" firstCol="1" bandRow="1">
                <a:tableStyleId>{5940675A-B579-460E-94D1-54222C63F5DA}</a:tableStyleId>
              </a:tblPr>
              <a:tblGrid>
                <a:gridCol w="731329">
                  <a:extLst>
                    <a:ext uri="{9D8B030D-6E8A-4147-A177-3AD203B41FA5}">
                      <a16:colId xmlns:a16="http://schemas.microsoft.com/office/drawing/2014/main" val="1199910249"/>
                    </a:ext>
                  </a:extLst>
                </a:gridCol>
                <a:gridCol w="2220105">
                  <a:extLst>
                    <a:ext uri="{9D8B030D-6E8A-4147-A177-3AD203B41FA5}">
                      <a16:colId xmlns:a16="http://schemas.microsoft.com/office/drawing/2014/main" val="3174529721"/>
                    </a:ext>
                  </a:extLst>
                </a:gridCol>
                <a:gridCol w="2154808">
                  <a:extLst>
                    <a:ext uri="{9D8B030D-6E8A-4147-A177-3AD203B41FA5}">
                      <a16:colId xmlns:a16="http://schemas.microsoft.com/office/drawing/2014/main" val="3586515357"/>
                    </a:ext>
                  </a:extLst>
                </a:gridCol>
                <a:gridCol w="2285402">
                  <a:extLst>
                    <a:ext uri="{9D8B030D-6E8A-4147-A177-3AD203B41FA5}">
                      <a16:colId xmlns:a16="http://schemas.microsoft.com/office/drawing/2014/main" val="474764340"/>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43268495"/>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44145203"/>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5096207"/>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24626548"/>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r>
                        <a:rPr lang="en-US" sz="1400" b="1" dirty="0">
                          <a:solidFill>
                            <a:schemeClr val="accent1"/>
                          </a:solidFill>
                          <a:effectLst/>
                        </a:rPr>
                        <a:t>180 units @ $25  = $ 4,500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29796312"/>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endParaRPr lang="en-US" sz="1400" dirty="0">
                        <a:effectLst/>
                      </a:endParaRPr>
                    </a:p>
                  </a:txBody>
                  <a:tcPr marL="68580" marR="68580" marT="0" marB="0"/>
                </a:tc>
                <a:extLst>
                  <a:ext uri="{0D108BD9-81ED-4DB2-BD59-A6C34878D82A}">
                    <a16:rowId xmlns:a16="http://schemas.microsoft.com/office/drawing/2014/main" val="958214877"/>
                  </a:ext>
                </a:extLst>
              </a:tr>
            </a:tbl>
          </a:graphicData>
        </a:graphic>
      </p:graphicFrame>
      <p:sp>
        <p:nvSpPr>
          <p:cNvPr id="5" name="TextBox 4">
            <a:extLst>
              <a:ext uri="{FF2B5EF4-FFF2-40B4-BE49-F238E27FC236}">
                <a16:creationId xmlns:a16="http://schemas.microsoft.com/office/drawing/2014/main" id="{426175E0-15CD-4F37-B313-CEBB05D6F0E2}"/>
              </a:ext>
            </a:extLst>
          </p:cNvPr>
          <p:cNvSpPr txBox="1"/>
          <p:nvPr/>
        </p:nvSpPr>
        <p:spPr>
          <a:xfrm>
            <a:off x="2795195" y="3635491"/>
            <a:ext cx="703553" cy="307777"/>
          </a:xfrm>
          <a:prstGeom prst="rect">
            <a:avLst/>
          </a:prstGeom>
          <a:noFill/>
        </p:spPr>
        <p:txBody>
          <a:bodyPr wrap="square" rtlCol="0">
            <a:spAutoFit/>
          </a:bodyPr>
          <a:lstStyle/>
          <a:p>
            <a:r>
              <a:rPr lang="en-US" sz="1400" b="1" dirty="0">
                <a:solidFill>
                  <a:schemeClr val="accent2"/>
                </a:solidFill>
              </a:rPr>
              <a:t>20</a:t>
            </a:r>
          </a:p>
        </p:txBody>
      </p:sp>
      <p:sp>
        <p:nvSpPr>
          <p:cNvPr id="6" name="TextBox 5">
            <a:extLst>
              <a:ext uri="{FF2B5EF4-FFF2-40B4-BE49-F238E27FC236}">
                <a16:creationId xmlns:a16="http://schemas.microsoft.com/office/drawing/2014/main" id="{9DF8ED95-40D5-4D15-9522-07E325338FBA}"/>
              </a:ext>
            </a:extLst>
          </p:cNvPr>
          <p:cNvSpPr txBox="1"/>
          <p:nvPr/>
        </p:nvSpPr>
        <p:spPr>
          <a:xfrm>
            <a:off x="5566169" y="3635490"/>
            <a:ext cx="2297084" cy="307777"/>
          </a:xfrm>
          <a:prstGeom prst="rect">
            <a:avLst/>
          </a:prstGeom>
          <a:noFill/>
        </p:spPr>
        <p:txBody>
          <a:bodyPr wrap="square" rtlCol="0">
            <a:spAutoFit/>
          </a:bodyPr>
          <a:lstStyle/>
          <a:p>
            <a:r>
              <a:rPr lang="en-US" sz="1400" b="1" dirty="0">
                <a:solidFill>
                  <a:schemeClr val="accent2"/>
                </a:solidFill>
              </a:rPr>
              <a:t>80 units @ $25 = $2,000</a:t>
            </a:r>
          </a:p>
        </p:txBody>
      </p:sp>
      <p:sp>
        <p:nvSpPr>
          <p:cNvPr id="7" name="TextBox 6">
            <a:extLst>
              <a:ext uri="{FF2B5EF4-FFF2-40B4-BE49-F238E27FC236}">
                <a16:creationId xmlns:a16="http://schemas.microsoft.com/office/drawing/2014/main" id="{1B8EA155-88FB-422A-8145-03E023B645DC}"/>
              </a:ext>
            </a:extLst>
          </p:cNvPr>
          <p:cNvSpPr txBox="1"/>
          <p:nvPr/>
        </p:nvSpPr>
        <p:spPr>
          <a:xfrm>
            <a:off x="7728201" y="4016711"/>
            <a:ext cx="2297084" cy="307777"/>
          </a:xfrm>
          <a:prstGeom prst="rect">
            <a:avLst/>
          </a:prstGeom>
          <a:noFill/>
        </p:spPr>
        <p:txBody>
          <a:bodyPr wrap="square" rtlCol="0">
            <a:spAutoFit/>
          </a:bodyPr>
          <a:lstStyle/>
          <a:p>
            <a:r>
              <a:rPr lang="en-US" sz="1400" b="1" dirty="0">
                <a:solidFill>
                  <a:schemeClr val="accent2"/>
                </a:solidFill>
              </a:rPr>
              <a:t>100 units @ $25 = $2,500</a:t>
            </a:r>
          </a:p>
        </p:txBody>
      </p:sp>
      <p:sp>
        <p:nvSpPr>
          <p:cNvPr id="8" name="TextBox 7">
            <a:extLst>
              <a:ext uri="{FF2B5EF4-FFF2-40B4-BE49-F238E27FC236}">
                <a16:creationId xmlns:a16="http://schemas.microsoft.com/office/drawing/2014/main" id="{BFCBF636-AD4C-43E6-8A26-8A3D6C841CD6}"/>
              </a:ext>
            </a:extLst>
          </p:cNvPr>
          <p:cNvSpPr txBox="1"/>
          <p:nvPr/>
        </p:nvSpPr>
        <p:spPr>
          <a:xfrm>
            <a:off x="3281463" y="1079887"/>
            <a:ext cx="1179493"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80 units sold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58BB3B52-8DA3-4377-BCAA-BB28CC8C99C9}"/>
              </a:ext>
            </a:extLst>
          </p:cNvPr>
          <p:cNvCxnSpPr>
            <a:cxnSpLocks/>
          </p:cNvCxnSpPr>
          <p:nvPr/>
        </p:nvCxnSpPr>
        <p:spPr>
          <a:xfrm>
            <a:off x="4273787" y="1387664"/>
            <a:ext cx="1455804" cy="224782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1391AFA-9086-4D46-A95F-C268CB7BA2F6}"/>
              </a:ext>
            </a:extLst>
          </p:cNvPr>
          <p:cNvSpPr/>
          <p:nvPr/>
        </p:nvSpPr>
        <p:spPr>
          <a:xfrm>
            <a:off x="2519485" y="4971087"/>
            <a:ext cx="5633915"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Because this is LIFO the last cost layers are used first.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05845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5ECC736-7CF9-49D1-B44F-C4537D7DEDF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2AEBFA4-6BAC-4B5F-871F-B77CD9338944}"/>
              </a:ext>
            </a:extLst>
          </p:cNvPr>
          <p:cNvSpPr/>
          <p:nvPr/>
        </p:nvSpPr>
        <p:spPr>
          <a:xfrm>
            <a:off x="3252281"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8FCCD3DE-A7AF-4EB6-994A-3CB877F890BD}"/>
              </a:ext>
            </a:extLst>
          </p:cNvPr>
          <p:cNvGraphicFramePr>
            <a:graphicFrameLocks noGrp="1"/>
          </p:cNvGraphicFramePr>
          <p:nvPr>
            <p:extLst>
              <p:ext uri="{D42A27DB-BD31-4B8C-83A1-F6EECF244321}">
                <p14:modId xmlns:p14="http://schemas.microsoft.com/office/powerpoint/2010/main" val="3433247622"/>
              </p:ext>
            </p:extLst>
          </p:nvPr>
        </p:nvGraphicFramePr>
        <p:xfrm>
          <a:off x="2490281" y="1523172"/>
          <a:ext cx="7910452" cy="3200400"/>
        </p:xfrm>
        <a:graphic>
          <a:graphicData uri="http://schemas.openxmlformats.org/drawingml/2006/table">
            <a:tbl>
              <a:tblPr firstRow="1" firstCol="1" bandRow="1">
                <a:tableStyleId>{5940675A-B579-460E-94D1-54222C63F5DA}</a:tableStyleId>
              </a:tblPr>
              <a:tblGrid>
                <a:gridCol w="782660">
                  <a:extLst>
                    <a:ext uri="{9D8B030D-6E8A-4147-A177-3AD203B41FA5}">
                      <a16:colId xmlns:a16="http://schemas.microsoft.com/office/drawing/2014/main" val="829169626"/>
                    </a:ext>
                  </a:extLst>
                </a:gridCol>
                <a:gridCol w="2375931">
                  <a:extLst>
                    <a:ext uri="{9D8B030D-6E8A-4147-A177-3AD203B41FA5}">
                      <a16:colId xmlns:a16="http://schemas.microsoft.com/office/drawing/2014/main" val="1291118227"/>
                    </a:ext>
                  </a:extLst>
                </a:gridCol>
                <a:gridCol w="2306050">
                  <a:extLst>
                    <a:ext uri="{9D8B030D-6E8A-4147-A177-3AD203B41FA5}">
                      <a16:colId xmlns:a16="http://schemas.microsoft.com/office/drawing/2014/main" val="4196738843"/>
                    </a:ext>
                  </a:extLst>
                </a:gridCol>
                <a:gridCol w="2445811">
                  <a:extLst>
                    <a:ext uri="{9D8B030D-6E8A-4147-A177-3AD203B41FA5}">
                      <a16:colId xmlns:a16="http://schemas.microsoft.com/office/drawing/2014/main" val="2651250030"/>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30439797"/>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54928913"/>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92337213"/>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28372485"/>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90942009"/>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80 units @ $25 = $ 2,000</a:t>
                      </a:r>
                    </a:p>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100 units @ $25  = $ 2,500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49251459"/>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r>
                        <a:rPr lang="en-US" sz="1400" dirty="0">
                          <a:effectLst/>
                        </a:rPr>
                        <a:t>100 units @ $25  = $ 2,500</a:t>
                      </a:r>
                    </a:p>
                    <a:p>
                      <a:pPr marL="0" marR="0">
                        <a:spcBef>
                          <a:spcPts val="0"/>
                        </a:spcBef>
                        <a:spcAft>
                          <a:spcPts val="0"/>
                        </a:spcAft>
                      </a:pPr>
                      <a:endParaRPr lang="en-US" sz="1400" dirty="0">
                        <a:effectLst/>
                      </a:endParaRPr>
                    </a:p>
                  </a:txBody>
                  <a:tcPr marL="68580" marR="68580" marT="0" marB="0"/>
                </a:tc>
                <a:extLst>
                  <a:ext uri="{0D108BD9-81ED-4DB2-BD59-A6C34878D82A}">
                    <a16:rowId xmlns:a16="http://schemas.microsoft.com/office/drawing/2014/main" val="2802324658"/>
                  </a:ext>
                </a:extLst>
              </a:tr>
            </a:tbl>
          </a:graphicData>
        </a:graphic>
      </p:graphicFrame>
      <p:sp>
        <p:nvSpPr>
          <p:cNvPr id="5" name="TextBox 4">
            <a:extLst>
              <a:ext uri="{FF2B5EF4-FFF2-40B4-BE49-F238E27FC236}">
                <a16:creationId xmlns:a16="http://schemas.microsoft.com/office/drawing/2014/main" id="{90D357F6-0C08-48E1-963C-A7F1D4B37899}"/>
              </a:ext>
            </a:extLst>
          </p:cNvPr>
          <p:cNvSpPr txBox="1"/>
          <p:nvPr/>
        </p:nvSpPr>
        <p:spPr>
          <a:xfrm>
            <a:off x="2707613" y="3880040"/>
            <a:ext cx="703553" cy="307777"/>
          </a:xfrm>
          <a:prstGeom prst="rect">
            <a:avLst/>
          </a:prstGeom>
          <a:noFill/>
        </p:spPr>
        <p:txBody>
          <a:bodyPr wrap="square" rtlCol="0">
            <a:spAutoFit/>
          </a:bodyPr>
          <a:lstStyle/>
          <a:p>
            <a:r>
              <a:rPr lang="en-US" sz="1400" b="1" dirty="0">
                <a:solidFill>
                  <a:schemeClr val="accent2"/>
                </a:solidFill>
              </a:rPr>
              <a:t>28</a:t>
            </a:r>
          </a:p>
        </p:txBody>
      </p:sp>
      <p:sp>
        <p:nvSpPr>
          <p:cNvPr id="6" name="TextBox 5">
            <a:extLst>
              <a:ext uri="{FF2B5EF4-FFF2-40B4-BE49-F238E27FC236}">
                <a16:creationId xmlns:a16="http://schemas.microsoft.com/office/drawing/2014/main" id="{DE28329A-CCF6-428F-9165-BE6853E48F04}"/>
              </a:ext>
            </a:extLst>
          </p:cNvPr>
          <p:cNvSpPr txBox="1"/>
          <p:nvPr/>
        </p:nvSpPr>
        <p:spPr>
          <a:xfrm>
            <a:off x="3338535" y="3871753"/>
            <a:ext cx="2297084" cy="307777"/>
          </a:xfrm>
          <a:prstGeom prst="rect">
            <a:avLst/>
          </a:prstGeom>
          <a:noFill/>
        </p:spPr>
        <p:txBody>
          <a:bodyPr wrap="square" rtlCol="0">
            <a:spAutoFit/>
          </a:bodyPr>
          <a:lstStyle/>
          <a:p>
            <a:r>
              <a:rPr lang="en-US" sz="1400" b="1" dirty="0">
                <a:solidFill>
                  <a:schemeClr val="accent2"/>
                </a:solidFill>
              </a:rPr>
              <a:t>40 units @ $30 = $ 1,200</a:t>
            </a:r>
          </a:p>
        </p:txBody>
      </p:sp>
      <p:sp>
        <p:nvSpPr>
          <p:cNvPr id="7" name="TextBox 6">
            <a:extLst>
              <a:ext uri="{FF2B5EF4-FFF2-40B4-BE49-F238E27FC236}">
                <a16:creationId xmlns:a16="http://schemas.microsoft.com/office/drawing/2014/main" id="{BDD3B1A8-A4E0-4AF4-8001-498F7DAED6A0}"/>
              </a:ext>
            </a:extLst>
          </p:cNvPr>
          <p:cNvSpPr txBox="1"/>
          <p:nvPr/>
        </p:nvSpPr>
        <p:spPr>
          <a:xfrm>
            <a:off x="7936476" y="4444979"/>
            <a:ext cx="2297084" cy="307777"/>
          </a:xfrm>
          <a:prstGeom prst="rect">
            <a:avLst/>
          </a:prstGeom>
          <a:noFill/>
        </p:spPr>
        <p:txBody>
          <a:bodyPr wrap="square" rtlCol="0">
            <a:spAutoFit/>
          </a:bodyPr>
          <a:lstStyle/>
          <a:p>
            <a:r>
              <a:rPr lang="en-US" sz="1400" b="1" dirty="0">
                <a:solidFill>
                  <a:schemeClr val="accent2"/>
                </a:solidFill>
              </a:rPr>
              <a:t>40 units @ $30 =  $ 1,200</a:t>
            </a:r>
          </a:p>
        </p:txBody>
      </p:sp>
      <p:sp>
        <p:nvSpPr>
          <p:cNvPr id="8" name="TextBox 7">
            <a:extLst>
              <a:ext uri="{FF2B5EF4-FFF2-40B4-BE49-F238E27FC236}">
                <a16:creationId xmlns:a16="http://schemas.microsoft.com/office/drawing/2014/main" id="{1523632C-6A8F-4275-B25A-083D5FE9EAEB}"/>
              </a:ext>
            </a:extLst>
          </p:cNvPr>
          <p:cNvSpPr txBox="1"/>
          <p:nvPr/>
        </p:nvSpPr>
        <p:spPr>
          <a:xfrm>
            <a:off x="2843719" y="1072965"/>
            <a:ext cx="1767192" cy="307777"/>
          </a:xfrm>
          <a:prstGeom prst="rect">
            <a:avLst/>
          </a:prstGeom>
          <a:noFill/>
          <a:ln>
            <a:solidFill>
              <a:schemeClr val="tx1"/>
            </a:solidFill>
          </a:ln>
        </p:spPr>
        <p:txBody>
          <a:bodyPr wrap="square" rtlCol="0">
            <a:spAutoFit/>
          </a:bodyPr>
          <a:lstStyle/>
          <a:p>
            <a:pPr algn="ctr"/>
            <a:r>
              <a:rPr lang="en-US" sz="1400" b="1" dirty="0">
                <a:solidFill>
                  <a:srgbClr val="0000FF"/>
                </a:solidFill>
                <a:latin typeface="Times" panose="02020603050405020304" pitchFamily="18" charset="0"/>
                <a:ea typeface="MS Mincho" panose="020B0400000000000000" pitchFamily="49" charset="-128"/>
                <a:cs typeface="Times New Roman" panose="02020603050405020304" pitchFamily="18" charset="0"/>
              </a:rPr>
              <a:t>40 units purchased</a:t>
            </a:r>
            <a:endParaRPr lang="en-US" sz="1200" dirty="0">
              <a:latin typeface="Times" panose="02020603050405020304" pitchFamily="18" charset="0"/>
              <a:ea typeface="MS Mincho" panose="020B0400000000000000"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53A3DBB9-9188-4CF2-AFA9-52CADBF84160}"/>
              </a:ext>
            </a:extLst>
          </p:cNvPr>
          <p:cNvCxnSpPr>
            <a:cxnSpLocks/>
          </p:cNvCxnSpPr>
          <p:nvPr/>
        </p:nvCxnSpPr>
        <p:spPr>
          <a:xfrm flipH="1">
            <a:off x="3589506" y="1380742"/>
            <a:ext cx="564205" cy="249101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DF11ACD-E87D-446F-BF90-7A90778C4D5B}"/>
              </a:ext>
            </a:extLst>
          </p:cNvPr>
          <p:cNvSpPr/>
          <p:nvPr/>
        </p:nvSpPr>
        <p:spPr>
          <a:xfrm>
            <a:off x="2367063" y="5013682"/>
            <a:ext cx="9169941" cy="923330"/>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Notice that inventory cost layers have a tendency to build up.  Older costs remain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in inventory.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738172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4937C3B-C393-4312-B36F-ADDF11441A9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7793E88-583C-4AE6-AF8B-CB41CF643E51}"/>
              </a:ext>
            </a:extLst>
          </p:cNvPr>
          <p:cNvSpPr/>
          <p:nvPr/>
        </p:nvSpPr>
        <p:spPr>
          <a:xfrm>
            <a:off x="3369013"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F7441D6E-A9FD-4A5A-B705-97ABC0C1FAB3}"/>
              </a:ext>
            </a:extLst>
          </p:cNvPr>
          <p:cNvGraphicFramePr>
            <a:graphicFrameLocks noGrp="1"/>
          </p:cNvGraphicFramePr>
          <p:nvPr>
            <p:extLst/>
          </p:nvPr>
        </p:nvGraphicFramePr>
        <p:xfrm>
          <a:off x="2256817" y="1803251"/>
          <a:ext cx="8007728" cy="3840480"/>
        </p:xfrm>
        <a:graphic>
          <a:graphicData uri="http://schemas.openxmlformats.org/drawingml/2006/table">
            <a:tbl>
              <a:tblPr firstRow="1" firstCol="1" bandRow="1">
                <a:tableStyleId>{5940675A-B579-460E-94D1-54222C63F5DA}</a:tableStyleId>
              </a:tblPr>
              <a:tblGrid>
                <a:gridCol w="792284">
                  <a:extLst>
                    <a:ext uri="{9D8B030D-6E8A-4147-A177-3AD203B41FA5}">
                      <a16:colId xmlns:a16="http://schemas.microsoft.com/office/drawing/2014/main" val="2683879545"/>
                    </a:ext>
                  </a:extLst>
                </a:gridCol>
                <a:gridCol w="2405148">
                  <a:extLst>
                    <a:ext uri="{9D8B030D-6E8A-4147-A177-3AD203B41FA5}">
                      <a16:colId xmlns:a16="http://schemas.microsoft.com/office/drawing/2014/main" val="1888023605"/>
                    </a:ext>
                  </a:extLst>
                </a:gridCol>
                <a:gridCol w="2334408">
                  <a:extLst>
                    <a:ext uri="{9D8B030D-6E8A-4147-A177-3AD203B41FA5}">
                      <a16:colId xmlns:a16="http://schemas.microsoft.com/office/drawing/2014/main" val="1048660025"/>
                    </a:ext>
                  </a:extLst>
                </a:gridCol>
                <a:gridCol w="2475888">
                  <a:extLst>
                    <a:ext uri="{9D8B030D-6E8A-4147-A177-3AD203B41FA5}">
                      <a16:colId xmlns:a16="http://schemas.microsoft.com/office/drawing/2014/main" val="2860407776"/>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68317715"/>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05732078"/>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2591399"/>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24857863"/>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05810535"/>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80 units @ $25 = $ 2,000</a:t>
                      </a:r>
                    </a:p>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100 units @ $25  = $ 2,500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475206982"/>
                  </a:ext>
                </a:extLst>
              </a:tr>
              <a:tr h="0">
                <a:tc>
                  <a:txBody>
                    <a:bodyPr/>
                    <a:lstStyle/>
                    <a:p>
                      <a:pPr marL="0" marR="0" algn="ctr">
                        <a:spcBef>
                          <a:spcPts val="6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r>
                        <a:rPr lang="en-US" sz="1400" b="1" dirty="0">
                          <a:solidFill>
                            <a:schemeClr val="accent1"/>
                          </a:solidFill>
                          <a:effectLst/>
                        </a:rPr>
                        <a:t>100 units @ $25  = $ 2,500</a:t>
                      </a:r>
                    </a:p>
                    <a:p>
                      <a:pPr marL="0" marR="0">
                        <a:spcBef>
                          <a:spcPts val="0"/>
                        </a:spcBef>
                        <a:spcAft>
                          <a:spcPts val="0"/>
                        </a:spcAft>
                      </a:pPr>
                      <a:r>
                        <a:rPr lang="en-US" sz="1400" b="1" dirty="0">
                          <a:solidFill>
                            <a:schemeClr val="accent1"/>
                          </a:solidFill>
                          <a:effectLst/>
                        </a:rPr>
                        <a:t>40 units @ $30 = $ 1,200</a:t>
                      </a:r>
                      <a:endParaRPr lang="en-US" sz="1400" b="1" dirty="0">
                        <a:solidFill>
                          <a:schemeClr val="accent1"/>
                        </a:solidFill>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14631735"/>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a:t>
                      </a:r>
                    </a:p>
                    <a:p>
                      <a:pPr marL="0" marR="0">
                        <a:spcBef>
                          <a:spcPts val="0"/>
                        </a:spcBef>
                        <a:spcAft>
                          <a:spcPts val="0"/>
                        </a:spcAft>
                      </a:pPr>
                      <a:r>
                        <a:rPr lang="en-US" sz="1400" dirty="0">
                          <a:effectLst/>
                        </a:rPr>
                        <a:t>60 units @ $23 = $ 1,380</a:t>
                      </a:r>
                    </a:p>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30920824"/>
                  </a:ext>
                </a:extLst>
              </a:tr>
            </a:tbl>
          </a:graphicData>
        </a:graphic>
      </p:graphicFrame>
      <p:sp>
        <p:nvSpPr>
          <p:cNvPr id="5" name="TextBox 4">
            <a:extLst>
              <a:ext uri="{FF2B5EF4-FFF2-40B4-BE49-F238E27FC236}">
                <a16:creationId xmlns:a16="http://schemas.microsoft.com/office/drawing/2014/main" id="{C276B123-F2DD-496C-8891-95F77A8F1BDC}"/>
              </a:ext>
            </a:extLst>
          </p:cNvPr>
          <p:cNvSpPr txBox="1"/>
          <p:nvPr/>
        </p:nvSpPr>
        <p:spPr>
          <a:xfrm>
            <a:off x="5485552" y="4955379"/>
            <a:ext cx="2297084" cy="307777"/>
          </a:xfrm>
          <a:prstGeom prst="rect">
            <a:avLst/>
          </a:prstGeom>
          <a:noFill/>
        </p:spPr>
        <p:txBody>
          <a:bodyPr wrap="square" rtlCol="0">
            <a:spAutoFit/>
          </a:bodyPr>
          <a:lstStyle/>
          <a:p>
            <a:r>
              <a:rPr lang="en-US" sz="1400" b="1" dirty="0">
                <a:solidFill>
                  <a:schemeClr val="accent2"/>
                </a:solidFill>
              </a:rPr>
              <a:t>40 units @ $30 =  $ 1,200</a:t>
            </a:r>
          </a:p>
        </p:txBody>
      </p:sp>
      <p:sp>
        <p:nvSpPr>
          <p:cNvPr id="6" name="TextBox 5">
            <a:extLst>
              <a:ext uri="{FF2B5EF4-FFF2-40B4-BE49-F238E27FC236}">
                <a16:creationId xmlns:a16="http://schemas.microsoft.com/office/drawing/2014/main" id="{A25D567B-A4E6-4B49-A3AB-FC31AF6EC163}"/>
              </a:ext>
            </a:extLst>
          </p:cNvPr>
          <p:cNvSpPr txBox="1"/>
          <p:nvPr/>
        </p:nvSpPr>
        <p:spPr>
          <a:xfrm>
            <a:off x="5495280" y="5263156"/>
            <a:ext cx="2297084" cy="307777"/>
          </a:xfrm>
          <a:prstGeom prst="rect">
            <a:avLst/>
          </a:prstGeom>
          <a:noFill/>
        </p:spPr>
        <p:txBody>
          <a:bodyPr wrap="square" rtlCol="0">
            <a:spAutoFit/>
          </a:bodyPr>
          <a:lstStyle/>
          <a:p>
            <a:r>
              <a:rPr lang="en-US" sz="1400" b="1" dirty="0">
                <a:solidFill>
                  <a:schemeClr val="accent2"/>
                </a:solidFill>
              </a:rPr>
              <a:t>40 units @ $25 =  $ 1,000</a:t>
            </a:r>
          </a:p>
        </p:txBody>
      </p:sp>
      <p:sp>
        <p:nvSpPr>
          <p:cNvPr id="7" name="TextBox 6">
            <a:extLst>
              <a:ext uri="{FF2B5EF4-FFF2-40B4-BE49-F238E27FC236}">
                <a16:creationId xmlns:a16="http://schemas.microsoft.com/office/drawing/2014/main" id="{F93E0B10-8FCF-47E2-A723-1A5B5A51F60D}"/>
              </a:ext>
            </a:extLst>
          </p:cNvPr>
          <p:cNvSpPr txBox="1"/>
          <p:nvPr/>
        </p:nvSpPr>
        <p:spPr>
          <a:xfrm>
            <a:off x="7782636" y="5360220"/>
            <a:ext cx="2297084" cy="307777"/>
          </a:xfrm>
          <a:prstGeom prst="rect">
            <a:avLst/>
          </a:prstGeom>
          <a:noFill/>
        </p:spPr>
        <p:txBody>
          <a:bodyPr wrap="square" rtlCol="0">
            <a:spAutoFit/>
          </a:bodyPr>
          <a:lstStyle/>
          <a:p>
            <a:r>
              <a:rPr lang="en-US" sz="1400" b="1" dirty="0">
                <a:solidFill>
                  <a:schemeClr val="accent2"/>
                </a:solidFill>
              </a:rPr>
              <a:t>60 units @ $25 =  $ 1,500</a:t>
            </a:r>
          </a:p>
        </p:txBody>
      </p:sp>
      <p:sp>
        <p:nvSpPr>
          <p:cNvPr id="8" name="TextBox 7">
            <a:extLst>
              <a:ext uri="{FF2B5EF4-FFF2-40B4-BE49-F238E27FC236}">
                <a16:creationId xmlns:a16="http://schemas.microsoft.com/office/drawing/2014/main" id="{4BAC4038-202D-48B3-AD93-685072452E5B}"/>
              </a:ext>
            </a:extLst>
          </p:cNvPr>
          <p:cNvSpPr txBox="1"/>
          <p:nvPr/>
        </p:nvSpPr>
        <p:spPr>
          <a:xfrm>
            <a:off x="2457855" y="5009745"/>
            <a:ext cx="515566" cy="307777"/>
          </a:xfrm>
          <a:prstGeom prst="rect">
            <a:avLst/>
          </a:prstGeom>
          <a:noFill/>
        </p:spPr>
        <p:txBody>
          <a:bodyPr wrap="square" rtlCol="0">
            <a:spAutoFit/>
          </a:bodyPr>
          <a:lstStyle/>
          <a:p>
            <a:r>
              <a:rPr lang="en-US" sz="1400" b="1" dirty="0">
                <a:solidFill>
                  <a:schemeClr val="accent2"/>
                </a:solidFill>
              </a:rPr>
              <a:t>29</a:t>
            </a:r>
          </a:p>
        </p:txBody>
      </p:sp>
      <p:sp>
        <p:nvSpPr>
          <p:cNvPr id="9" name="Text Box 35">
            <a:extLst>
              <a:ext uri="{FF2B5EF4-FFF2-40B4-BE49-F238E27FC236}">
                <a16:creationId xmlns:a16="http://schemas.microsoft.com/office/drawing/2014/main" id="{A24A8A89-478B-44FF-A6A5-E6059C107A17}"/>
              </a:ext>
            </a:extLst>
          </p:cNvPr>
          <p:cNvSpPr txBox="1"/>
          <p:nvPr/>
        </p:nvSpPr>
        <p:spPr>
          <a:xfrm>
            <a:off x="2726987" y="853950"/>
            <a:ext cx="1793875" cy="292735"/>
          </a:xfrm>
          <a:prstGeom prst="rect">
            <a:avLst/>
          </a:prstGeom>
          <a:noFill/>
          <a:ln>
            <a:solidFill>
              <a:schemeClr val="tx1"/>
            </a:solid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80 units sold</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C5F45FEB-2470-473A-8293-11C4462F36CA}"/>
              </a:ext>
            </a:extLst>
          </p:cNvPr>
          <p:cNvCxnSpPr>
            <a:cxnSpLocks/>
          </p:cNvCxnSpPr>
          <p:nvPr/>
        </p:nvCxnSpPr>
        <p:spPr>
          <a:xfrm>
            <a:off x="3735421" y="1146685"/>
            <a:ext cx="1838528" cy="386306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0957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38006D-E9F0-4BA3-A4E9-9F5A2187344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74E5D01-A2B9-423D-BFFF-745E67B8F38E}"/>
              </a:ext>
            </a:extLst>
          </p:cNvPr>
          <p:cNvSpPr/>
          <p:nvPr/>
        </p:nvSpPr>
        <p:spPr>
          <a:xfrm>
            <a:off x="3174459" y="352907"/>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D3284727-E7CD-4685-9169-26D84A0C56B2}"/>
              </a:ext>
            </a:extLst>
          </p:cNvPr>
          <p:cNvGraphicFramePr>
            <a:graphicFrameLocks noGrp="1"/>
          </p:cNvGraphicFramePr>
          <p:nvPr>
            <p:extLst>
              <p:ext uri="{D42A27DB-BD31-4B8C-83A1-F6EECF244321}">
                <p14:modId xmlns:p14="http://schemas.microsoft.com/office/powerpoint/2010/main" val="2178272717"/>
              </p:ext>
            </p:extLst>
          </p:nvPr>
        </p:nvGraphicFramePr>
        <p:xfrm>
          <a:off x="2218595" y="1603588"/>
          <a:ext cx="7754809" cy="4053840"/>
        </p:xfrm>
        <a:graphic>
          <a:graphicData uri="http://schemas.openxmlformats.org/drawingml/2006/table">
            <a:tbl>
              <a:tblPr firstRow="1" firstCol="1" bandRow="1">
                <a:tableStyleId>{5940675A-B579-460E-94D1-54222C63F5DA}</a:tableStyleId>
              </a:tblPr>
              <a:tblGrid>
                <a:gridCol w="767260">
                  <a:extLst>
                    <a:ext uri="{9D8B030D-6E8A-4147-A177-3AD203B41FA5}">
                      <a16:colId xmlns:a16="http://schemas.microsoft.com/office/drawing/2014/main" val="4051506835"/>
                    </a:ext>
                  </a:extLst>
                </a:gridCol>
                <a:gridCol w="2329183">
                  <a:extLst>
                    <a:ext uri="{9D8B030D-6E8A-4147-A177-3AD203B41FA5}">
                      <a16:colId xmlns:a16="http://schemas.microsoft.com/office/drawing/2014/main" val="2877613689"/>
                    </a:ext>
                  </a:extLst>
                </a:gridCol>
                <a:gridCol w="2260678">
                  <a:extLst>
                    <a:ext uri="{9D8B030D-6E8A-4147-A177-3AD203B41FA5}">
                      <a16:colId xmlns:a16="http://schemas.microsoft.com/office/drawing/2014/main" val="632777912"/>
                    </a:ext>
                  </a:extLst>
                </a:gridCol>
                <a:gridCol w="2397688">
                  <a:extLst>
                    <a:ext uri="{9D8B030D-6E8A-4147-A177-3AD203B41FA5}">
                      <a16:colId xmlns:a16="http://schemas.microsoft.com/office/drawing/2014/main" val="2137125884"/>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54783278"/>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2335129"/>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23524453"/>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99983619"/>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03956369"/>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80 units @ $25 = $ 2,000</a:t>
                      </a:r>
                    </a:p>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100 units @ $25  = $ 2,500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3129556"/>
                  </a:ext>
                </a:extLst>
              </a:tr>
              <a:tr h="0">
                <a:tc>
                  <a:txBody>
                    <a:bodyPr/>
                    <a:lstStyle/>
                    <a:p>
                      <a:pPr marL="0" marR="0" algn="ctr">
                        <a:spcBef>
                          <a:spcPts val="600"/>
                        </a:spcBef>
                        <a:spcAft>
                          <a:spcPts val="0"/>
                        </a:spcAft>
                      </a:pPr>
                      <a:r>
                        <a:rPr lang="en-US" sz="1400">
                          <a:effectLst/>
                        </a:rPr>
                        <a:t>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100 units @ $25  = $ 2,500</a:t>
                      </a:r>
                    </a:p>
                    <a:p>
                      <a:pPr marL="0" marR="0">
                        <a:spcBef>
                          <a:spcPts val="0"/>
                        </a:spcBef>
                        <a:spcAft>
                          <a:spcPts val="0"/>
                        </a:spcAft>
                      </a:pPr>
                      <a:r>
                        <a:rPr lang="en-US" sz="1400">
                          <a:effectLst/>
                        </a:rPr>
                        <a:t>40 units @ $30 = $ 1,200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3310550"/>
                  </a:ext>
                </a:extLst>
              </a:tr>
              <a:tr h="0">
                <a:tc>
                  <a:txBody>
                    <a:bodyPr/>
                    <a:lstStyle/>
                    <a:p>
                      <a:pPr marL="0" marR="0" algn="ctr">
                        <a:spcBef>
                          <a:spcPts val="600"/>
                        </a:spcBef>
                        <a:spcAft>
                          <a:spcPts val="0"/>
                        </a:spcAft>
                      </a:pPr>
                      <a:r>
                        <a:rPr lang="en-US" sz="1400">
                          <a:effectLst/>
                        </a:rPr>
                        <a:t>29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40 units @ $30 = $ 1,200</a:t>
                      </a:r>
                    </a:p>
                    <a:p>
                      <a:pPr marL="0" marR="0">
                        <a:spcBef>
                          <a:spcPts val="600"/>
                        </a:spcBef>
                        <a:spcAft>
                          <a:spcPts val="0"/>
                        </a:spcAft>
                      </a:pPr>
                      <a:r>
                        <a:rPr lang="en-US" sz="1400">
                          <a:effectLst/>
                        </a:rPr>
                        <a:t>40 units @ $25 = $ 1,000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30 units @ $21 = $    630</a:t>
                      </a:r>
                    </a:p>
                    <a:p>
                      <a:pPr marL="0" marR="0">
                        <a:spcBef>
                          <a:spcPts val="0"/>
                        </a:spcBef>
                        <a:spcAft>
                          <a:spcPts val="0"/>
                        </a:spcAft>
                      </a:pPr>
                      <a:r>
                        <a:rPr lang="en-US" sz="1400">
                          <a:effectLst/>
                        </a:rPr>
                        <a:t>60 units @ $23 = $ 1,380</a:t>
                      </a:r>
                    </a:p>
                    <a:p>
                      <a:pPr marL="0" marR="0">
                        <a:spcBef>
                          <a:spcPts val="0"/>
                        </a:spcBef>
                        <a:spcAft>
                          <a:spcPts val="0"/>
                        </a:spcAft>
                      </a:pPr>
                      <a:r>
                        <a:rPr lang="en-US" sz="1400">
                          <a:effectLst/>
                        </a:rPr>
                        <a:t>60 units @ $25  = $ 1,500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4604853"/>
                  </a:ext>
                </a:extLst>
              </a:tr>
              <a:tr h="0">
                <a:tc>
                  <a:txBody>
                    <a:bodyPr/>
                    <a:lstStyle/>
                    <a:p>
                      <a:pPr marL="0" marR="0" algn="ctr">
                        <a:spcBef>
                          <a:spcPts val="600"/>
                        </a:spcBef>
                        <a:spcAft>
                          <a:spcPts val="0"/>
                        </a:spcAft>
                      </a:pPr>
                      <a:r>
                        <a:rPr lang="en-US" sz="1400">
                          <a:effectLst/>
                        </a:rPr>
                        <a:t>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$7,080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$4,620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dirty="0">
                          <a:effectLst/>
                        </a:rPr>
                        <a:t>$3,510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566931043"/>
                  </a:ext>
                </a:extLst>
              </a:tr>
            </a:tbl>
          </a:graphicData>
        </a:graphic>
      </p:graphicFrame>
    </p:spTree>
    <p:extLst>
      <p:ext uri="{BB962C8B-B14F-4D97-AF65-F5344CB8AC3E}">
        <p14:creationId xmlns:p14="http://schemas.microsoft.com/office/powerpoint/2010/main" val="65753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275F11D7-657A-46DD-B99D-C327E060889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5C396347-69A2-4073-9953-0AD6D257C257}"/>
              </a:ext>
            </a:extLst>
          </p:cNvPr>
          <p:cNvSpPr/>
          <p:nvPr/>
        </p:nvSpPr>
        <p:spPr>
          <a:xfrm>
            <a:off x="3048000" y="272773"/>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B5504670-5DDE-40E0-96A2-4F7E6507525F}"/>
              </a:ext>
            </a:extLst>
          </p:cNvPr>
          <p:cNvSpPr/>
          <p:nvPr/>
        </p:nvSpPr>
        <p:spPr>
          <a:xfrm>
            <a:off x="1964987" y="1726423"/>
            <a:ext cx="9144000" cy="4247317"/>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When the average method is used with the perpetual method, the average is called a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moving average</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key point to remember with the moving average method is to </a:t>
            </a:r>
            <a:r>
              <a:rPr lang="en-US" b="1" dirty="0">
                <a:latin typeface="Times" panose="02020603050405020304" pitchFamily="18" charset="0"/>
                <a:ea typeface="MS Mincho" panose="02020609040205080304" pitchFamily="49" charset="-128"/>
                <a:cs typeface="Times New Roman" panose="02020603050405020304" pitchFamily="18" charset="0"/>
              </a:rPr>
              <a:t>recalculate the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average inventory cost with each new purchase</a:t>
            </a: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The new average cost is used for all the following sales until another purchase is made,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when the average is again recalculated.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754299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2D06BD8-9D03-45AF-AA67-ACBD200FC8F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9866CFD-AF35-41D0-88FA-B198D3348647}"/>
              </a:ext>
            </a:extLst>
          </p:cNvPr>
          <p:cNvSpPr/>
          <p:nvPr/>
        </p:nvSpPr>
        <p:spPr>
          <a:xfrm>
            <a:off x="3203643" y="382090"/>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65A9E0AB-7D70-4318-A0BF-56138D3E7B71}"/>
              </a:ext>
            </a:extLst>
          </p:cNvPr>
          <p:cNvGraphicFramePr>
            <a:graphicFrameLocks noGrp="1"/>
          </p:cNvGraphicFramePr>
          <p:nvPr>
            <p:extLst>
              <p:ext uri="{D42A27DB-BD31-4B8C-83A1-F6EECF244321}">
                <p14:modId xmlns:p14="http://schemas.microsoft.com/office/powerpoint/2010/main" val="3795005436"/>
              </p:ext>
            </p:extLst>
          </p:nvPr>
        </p:nvGraphicFramePr>
        <p:xfrm>
          <a:off x="2607499" y="2788920"/>
          <a:ext cx="6977002" cy="640080"/>
        </p:xfrm>
        <a:graphic>
          <a:graphicData uri="http://schemas.openxmlformats.org/drawingml/2006/table">
            <a:tbl>
              <a:tblPr firstRow="1" firstCol="1" bandRow="1">
                <a:tableStyleId>{5940675A-B579-460E-94D1-54222C63F5DA}</a:tableStyleId>
              </a:tblPr>
              <a:tblGrid>
                <a:gridCol w="728941">
                  <a:extLst>
                    <a:ext uri="{9D8B030D-6E8A-4147-A177-3AD203B41FA5}">
                      <a16:colId xmlns:a16="http://schemas.microsoft.com/office/drawing/2014/main" val="1214787119"/>
                    </a:ext>
                  </a:extLst>
                </a:gridCol>
                <a:gridCol w="2147771">
                  <a:extLst>
                    <a:ext uri="{9D8B030D-6E8A-4147-A177-3AD203B41FA5}">
                      <a16:colId xmlns:a16="http://schemas.microsoft.com/office/drawing/2014/main" val="2268158775"/>
                    </a:ext>
                  </a:extLst>
                </a:gridCol>
                <a:gridCol w="2017603">
                  <a:extLst>
                    <a:ext uri="{9D8B030D-6E8A-4147-A177-3AD203B41FA5}">
                      <a16:colId xmlns:a16="http://schemas.microsoft.com/office/drawing/2014/main" val="3249212155"/>
                    </a:ext>
                  </a:extLst>
                </a:gridCol>
                <a:gridCol w="2082687">
                  <a:extLst>
                    <a:ext uri="{9D8B030D-6E8A-4147-A177-3AD203B41FA5}">
                      <a16:colId xmlns:a16="http://schemas.microsoft.com/office/drawing/2014/main" val="3745602668"/>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02833692"/>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88165786"/>
                  </a:ext>
                </a:extLst>
              </a:tr>
              <a:tr h="0">
                <a:tc>
                  <a:txBody>
                    <a:bodyPr/>
                    <a:lstStyle/>
                    <a:p>
                      <a:pPr marL="0" marR="0" algn="ctr">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20820442"/>
                  </a:ext>
                </a:extLst>
              </a:tr>
            </a:tbl>
          </a:graphicData>
        </a:graphic>
      </p:graphicFrame>
      <p:sp>
        <p:nvSpPr>
          <p:cNvPr id="5" name="TextBox 4">
            <a:extLst>
              <a:ext uri="{FF2B5EF4-FFF2-40B4-BE49-F238E27FC236}">
                <a16:creationId xmlns:a16="http://schemas.microsoft.com/office/drawing/2014/main" id="{668356A4-2A79-4234-8394-15E69E94DF65}"/>
              </a:ext>
            </a:extLst>
          </p:cNvPr>
          <p:cNvSpPr txBox="1"/>
          <p:nvPr/>
        </p:nvSpPr>
        <p:spPr>
          <a:xfrm>
            <a:off x="2817779" y="3180266"/>
            <a:ext cx="515566" cy="307777"/>
          </a:xfrm>
          <a:prstGeom prst="rect">
            <a:avLst/>
          </a:prstGeom>
          <a:noFill/>
        </p:spPr>
        <p:txBody>
          <a:bodyPr wrap="square" rtlCol="0">
            <a:spAutoFit/>
          </a:bodyPr>
          <a:lstStyle/>
          <a:p>
            <a:r>
              <a:rPr lang="en-US" sz="1400" b="1" dirty="0">
                <a:solidFill>
                  <a:schemeClr val="accent2"/>
                </a:solidFill>
              </a:rPr>
              <a:t>8</a:t>
            </a:r>
          </a:p>
        </p:txBody>
      </p:sp>
      <p:sp>
        <p:nvSpPr>
          <p:cNvPr id="6" name="TextBox 5">
            <a:extLst>
              <a:ext uri="{FF2B5EF4-FFF2-40B4-BE49-F238E27FC236}">
                <a16:creationId xmlns:a16="http://schemas.microsoft.com/office/drawing/2014/main" id="{53DBF603-193F-4B64-9C85-B74AB0201A30}"/>
              </a:ext>
            </a:extLst>
          </p:cNvPr>
          <p:cNvSpPr txBox="1"/>
          <p:nvPr/>
        </p:nvSpPr>
        <p:spPr>
          <a:xfrm>
            <a:off x="5479239" y="3160132"/>
            <a:ext cx="2297084" cy="307777"/>
          </a:xfrm>
          <a:prstGeom prst="rect">
            <a:avLst/>
          </a:prstGeom>
          <a:noFill/>
        </p:spPr>
        <p:txBody>
          <a:bodyPr wrap="square" rtlCol="0">
            <a:spAutoFit/>
          </a:bodyPr>
          <a:lstStyle/>
          <a:p>
            <a:r>
              <a:rPr lang="en-US" sz="1400" b="1" dirty="0">
                <a:solidFill>
                  <a:schemeClr val="accent2"/>
                </a:solidFill>
              </a:rPr>
              <a:t>20 units @ $21 =  $ 420</a:t>
            </a:r>
          </a:p>
        </p:txBody>
      </p:sp>
      <p:sp>
        <p:nvSpPr>
          <p:cNvPr id="7" name="TextBox 6">
            <a:extLst>
              <a:ext uri="{FF2B5EF4-FFF2-40B4-BE49-F238E27FC236}">
                <a16:creationId xmlns:a16="http://schemas.microsoft.com/office/drawing/2014/main" id="{1A07D1A8-23A9-4FE6-8B45-3ED8282E5E86}"/>
              </a:ext>
            </a:extLst>
          </p:cNvPr>
          <p:cNvSpPr txBox="1"/>
          <p:nvPr/>
        </p:nvSpPr>
        <p:spPr>
          <a:xfrm>
            <a:off x="7497697" y="3160809"/>
            <a:ext cx="2297084" cy="307777"/>
          </a:xfrm>
          <a:prstGeom prst="rect">
            <a:avLst/>
          </a:prstGeom>
          <a:noFill/>
        </p:spPr>
        <p:txBody>
          <a:bodyPr wrap="square" rtlCol="0">
            <a:spAutoFit/>
          </a:bodyPr>
          <a:lstStyle/>
          <a:p>
            <a:r>
              <a:rPr lang="en-US" sz="1400" b="1" dirty="0">
                <a:solidFill>
                  <a:schemeClr val="accent2"/>
                </a:solidFill>
              </a:rPr>
              <a:t>30 units @ $21 =  $  630</a:t>
            </a:r>
          </a:p>
        </p:txBody>
      </p:sp>
      <p:sp>
        <p:nvSpPr>
          <p:cNvPr id="8" name="Text Box 35">
            <a:extLst>
              <a:ext uri="{FF2B5EF4-FFF2-40B4-BE49-F238E27FC236}">
                <a16:creationId xmlns:a16="http://schemas.microsoft.com/office/drawing/2014/main" id="{D36CB8FF-AA4D-461F-8368-748C3F99E914}"/>
              </a:ext>
            </a:extLst>
          </p:cNvPr>
          <p:cNvSpPr txBox="1"/>
          <p:nvPr/>
        </p:nvSpPr>
        <p:spPr>
          <a:xfrm>
            <a:off x="2572595" y="1476485"/>
            <a:ext cx="1793875" cy="292735"/>
          </a:xfrm>
          <a:prstGeom prst="rect">
            <a:avLst/>
          </a:prstGeom>
          <a:noFill/>
          <a:ln>
            <a:solidFill>
              <a:schemeClr val="tx1"/>
            </a:solid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2</a:t>
            </a: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0 units sold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1B343926-04AE-4BDE-B830-A7E0E341E3C8}"/>
              </a:ext>
            </a:extLst>
          </p:cNvPr>
          <p:cNvCxnSpPr>
            <a:cxnSpLocks/>
          </p:cNvCxnSpPr>
          <p:nvPr/>
        </p:nvCxnSpPr>
        <p:spPr>
          <a:xfrm>
            <a:off x="3793787" y="1794189"/>
            <a:ext cx="1770434" cy="1396483"/>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1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EEB511E-343E-4F21-9378-A21BCFF2B76A}"/>
              </a:ext>
            </a:extLst>
          </p:cNvPr>
          <p:cNvSpPr>
            <a:spLocks noGrp="1"/>
          </p:cNvSpPr>
          <p:nvPr>
            <p:ph type="ftr" sz="quarter" idx="11"/>
          </p:nvPr>
        </p:nvSpPr>
        <p:spPr/>
        <p:txBody>
          <a:bodyPr/>
          <a:lstStyle/>
          <a:p>
            <a:r>
              <a:rPr lang="en-US"/>
              <a:t>© Copyright 2018 Worthy and James Publishing</a:t>
            </a:r>
          </a:p>
        </p:txBody>
      </p:sp>
      <p:sp>
        <p:nvSpPr>
          <p:cNvPr id="4" name="Rectangle 3">
            <a:extLst>
              <a:ext uri="{FF2B5EF4-FFF2-40B4-BE49-F238E27FC236}">
                <a16:creationId xmlns:a16="http://schemas.microsoft.com/office/drawing/2014/main" id="{F5864259-5BFE-4F05-BC2B-4829853F6F50}"/>
              </a:ext>
            </a:extLst>
          </p:cNvPr>
          <p:cNvSpPr/>
          <p:nvPr/>
        </p:nvSpPr>
        <p:spPr>
          <a:xfrm>
            <a:off x="1326174" y="467883"/>
            <a:ext cx="915340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More on How Cost of Goods Sold is Calculated </a:t>
            </a:r>
            <a:endParaRPr lang="en-US" sz="28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ADD4852-238B-4765-819F-F7F2FDEC8104}"/>
              </a:ext>
            </a:extLst>
          </p:cNvPr>
          <p:cNvSpPr/>
          <p:nvPr/>
        </p:nvSpPr>
        <p:spPr>
          <a:xfrm>
            <a:off x="1712422" y="1776442"/>
            <a:ext cx="8767156" cy="3693319"/>
          </a:xfrm>
          <a:prstGeom prst="rect">
            <a:avLst/>
          </a:prstGeom>
        </p:spPr>
        <p:txBody>
          <a:bodyPr wrap="square">
            <a:spAutoFit/>
          </a:bodyPr>
          <a:lstStyle/>
          <a:p>
            <a:r>
              <a:rPr lang="en-US">
                <a:latin typeface="Times" panose="02020603050405020304" pitchFamily="18" charset="0"/>
                <a:ea typeface="MS Mincho" panose="02020609040205080304" pitchFamily="49" charset="-128"/>
                <a:cs typeface="Times New Roman" panose="02020603050405020304" pitchFamily="18" charset="0"/>
              </a:rPr>
              <a:t>• There are two factors that determine the amount of 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first factor is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when</a:t>
            </a:r>
            <a:r>
              <a:rPr lang="en-US" dirty="0">
                <a:latin typeface="Times" panose="02020603050405020304" pitchFamily="18" charset="0"/>
                <a:ea typeface="MS Mincho" panose="02020609040205080304" pitchFamily="49" charset="-128"/>
                <a:cs typeface="Times New Roman" panose="02020603050405020304" pitchFamily="18" charset="0"/>
              </a:rPr>
              <a:t> cost of goods sold is calculated.  We discussed this in prior learning goals when we looked at the periodic and perpetual inventory methods.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second factor is deciding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which</a:t>
            </a:r>
            <a:r>
              <a:rPr lang="en-US" dirty="0">
                <a:latin typeface="Times" panose="02020603050405020304" pitchFamily="18" charset="0"/>
                <a:ea typeface="MS Mincho" panose="02020609040205080304" pitchFamily="49" charset="-128"/>
                <a:cs typeface="Times New Roman" panose="02020603050405020304" pitchFamily="18" charset="0"/>
              </a:rPr>
              <a:t> costs should be included in cost of goods sold.  Because inventory costs are usually changing, the manner in which the costs are assigned to cost of goods sold changes the amount.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357407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93D1BAD-C31A-4AD2-ACD4-8649A705435F}"/>
              </a:ext>
            </a:extLst>
          </p:cNvPr>
          <p:cNvSpPr>
            <a:spLocks noGrp="1"/>
          </p:cNvSpPr>
          <p:nvPr>
            <p:ph type="ftr" sz="quarter" idx="11"/>
          </p:nvPr>
        </p:nvSpPr>
        <p:spPr/>
        <p:txBody>
          <a:bodyPr/>
          <a:lstStyle/>
          <a:p>
            <a:r>
              <a:rPr lang="en-US" dirty="0"/>
              <a:t>© Copyright 2018 Worthy and James Publishing</a:t>
            </a:r>
          </a:p>
        </p:txBody>
      </p:sp>
      <p:sp>
        <p:nvSpPr>
          <p:cNvPr id="3" name="Rectangle 2">
            <a:extLst>
              <a:ext uri="{FF2B5EF4-FFF2-40B4-BE49-F238E27FC236}">
                <a16:creationId xmlns:a16="http://schemas.microsoft.com/office/drawing/2014/main" id="{FE1668BD-656D-4E31-984A-1A1EE18AAABE}"/>
              </a:ext>
            </a:extLst>
          </p:cNvPr>
          <p:cNvSpPr/>
          <p:nvPr/>
        </p:nvSpPr>
        <p:spPr>
          <a:xfrm>
            <a:off x="3155004"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51B295A8-E652-4D6B-8F46-0BC9B8B29F34}"/>
              </a:ext>
            </a:extLst>
          </p:cNvPr>
          <p:cNvGraphicFramePr>
            <a:graphicFrameLocks noGrp="1"/>
          </p:cNvGraphicFramePr>
          <p:nvPr>
            <p:extLst/>
          </p:nvPr>
        </p:nvGraphicFramePr>
        <p:xfrm>
          <a:off x="2208178" y="1823109"/>
          <a:ext cx="8210145" cy="853440"/>
        </p:xfrm>
        <a:graphic>
          <a:graphicData uri="http://schemas.openxmlformats.org/drawingml/2006/table">
            <a:tbl>
              <a:tblPr firstRow="1" firstCol="1" bandRow="1">
                <a:tableStyleId>{5940675A-B579-460E-94D1-54222C63F5DA}</a:tableStyleId>
              </a:tblPr>
              <a:tblGrid>
                <a:gridCol w="819551">
                  <a:extLst>
                    <a:ext uri="{9D8B030D-6E8A-4147-A177-3AD203B41FA5}">
                      <a16:colId xmlns:a16="http://schemas.microsoft.com/office/drawing/2014/main" val="2945799090"/>
                    </a:ext>
                  </a:extLst>
                </a:gridCol>
                <a:gridCol w="2634271">
                  <a:extLst>
                    <a:ext uri="{9D8B030D-6E8A-4147-A177-3AD203B41FA5}">
                      <a16:colId xmlns:a16="http://schemas.microsoft.com/office/drawing/2014/main" val="3541490137"/>
                    </a:ext>
                  </a:extLst>
                </a:gridCol>
                <a:gridCol w="2268400">
                  <a:extLst>
                    <a:ext uri="{9D8B030D-6E8A-4147-A177-3AD203B41FA5}">
                      <a16:colId xmlns:a16="http://schemas.microsoft.com/office/drawing/2014/main" val="254630906"/>
                    </a:ext>
                  </a:extLst>
                </a:gridCol>
                <a:gridCol w="2487923">
                  <a:extLst>
                    <a:ext uri="{9D8B030D-6E8A-4147-A177-3AD203B41FA5}">
                      <a16:colId xmlns:a16="http://schemas.microsoft.com/office/drawing/2014/main" val="1120043917"/>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25406514"/>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78639657"/>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65349432"/>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15955588"/>
                  </a:ext>
                </a:extLst>
              </a:tr>
            </a:tbl>
          </a:graphicData>
        </a:graphic>
      </p:graphicFrame>
      <p:graphicFrame>
        <p:nvGraphicFramePr>
          <p:cNvPr id="5" name="Table 4">
            <a:extLst>
              <a:ext uri="{FF2B5EF4-FFF2-40B4-BE49-F238E27FC236}">
                <a16:creationId xmlns:a16="http://schemas.microsoft.com/office/drawing/2014/main" id="{44416250-BAFC-4D6A-9AD7-8A45400A2CD8}"/>
              </a:ext>
            </a:extLst>
          </p:cNvPr>
          <p:cNvGraphicFramePr>
            <a:graphicFrameLocks noGrp="1"/>
          </p:cNvGraphicFramePr>
          <p:nvPr>
            <p:extLst/>
          </p:nvPr>
        </p:nvGraphicFramePr>
        <p:xfrm>
          <a:off x="2208178" y="4193091"/>
          <a:ext cx="8210146" cy="1066800"/>
        </p:xfrm>
        <a:graphic>
          <a:graphicData uri="http://schemas.openxmlformats.org/drawingml/2006/table">
            <a:tbl>
              <a:tblPr firstRow="1" firstCol="1" bandRow="1">
                <a:tableStyleId>{5940675A-B579-460E-94D1-54222C63F5DA}</a:tableStyleId>
              </a:tblPr>
              <a:tblGrid>
                <a:gridCol w="819551">
                  <a:extLst>
                    <a:ext uri="{9D8B030D-6E8A-4147-A177-3AD203B41FA5}">
                      <a16:colId xmlns:a16="http://schemas.microsoft.com/office/drawing/2014/main" val="3840169883"/>
                    </a:ext>
                  </a:extLst>
                </a:gridCol>
                <a:gridCol w="2634272">
                  <a:extLst>
                    <a:ext uri="{9D8B030D-6E8A-4147-A177-3AD203B41FA5}">
                      <a16:colId xmlns:a16="http://schemas.microsoft.com/office/drawing/2014/main" val="2039444716"/>
                    </a:ext>
                  </a:extLst>
                </a:gridCol>
                <a:gridCol w="2268400">
                  <a:extLst>
                    <a:ext uri="{9D8B030D-6E8A-4147-A177-3AD203B41FA5}">
                      <a16:colId xmlns:a16="http://schemas.microsoft.com/office/drawing/2014/main" val="2371707048"/>
                    </a:ext>
                  </a:extLst>
                </a:gridCol>
                <a:gridCol w="2487923">
                  <a:extLst>
                    <a:ext uri="{9D8B030D-6E8A-4147-A177-3AD203B41FA5}">
                      <a16:colId xmlns:a16="http://schemas.microsoft.com/office/drawing/2014/main" val="4034785557"/>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Purchase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02205771"/>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66989249"/>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479131591"/>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90 units @ $22.333 = $   2,010</a:t>
                      </a:r>
                    </a:p>
                  </a:txBody>
                  <a:tcPr marL="68580" marR="68580" marT="0" marB="0"/>
                </a:tc>
                <a:extLst>
                  <a:ext uri="{0D108BD9-81ED-4DB2-BD59-A6C34878D82A}">
                    <a16:rowId xmlns:a16="http://schemas.microsoft.com/office/drawing/2014/main" val="98788064"/>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03056316"/>
                  </a:ext>
                </a:extLst>
              </a:tr>
            </a:tbl>
          </a:graphicData>
        </a:graphic>
      </p:graphicFrame>
      <p:sp>
        <p:nvSpPr>
          <p:cNvPr id="6" name="TextBox 5">
            <a:extLst>
              <a:ext uri="{FF2B5EF4-FFF2-40B4-BE49-F238E27FC236}">
                <a16:creationId xmlns:a16="http://schemas.microsoft.com/office/drawing/2014/main" id="{F50A4AEE-AB77-429F-BBAD-2BCC2D78E960}"/>
              </a:ext>
            </a:extLst>
          </p:cNvPr>
          <p:cNvSpPr txBox="1"/>
          <p:nvPr/>
        </p:nvSpPr>
        <p:spPr>
          <a:xfrm>
            <a:off x="2414081" y="2411644"/>
            <a:ext cx="515566" cy="307777"/>
          </a:xfrm>
          <a:prstGeom prst="rect">
            <a:avLst/>
          </a:prstGeom>
          <a:noFill/>
        </p:spPr>
        <p:txBody>
          <a:bodyPr wrap="square" rtlCol="0">
            <a:spAutoFit/>
          </a:bodyPr>
          <a:lstStyle/>
          <a:p>
            <a:r>
              <a:rPr lang="en-US" sz="1400" b="1" dirty="0">
                <a:solidFill>
                  <a:schemeClr val="accent2"/>
                </a:solidFill>
              </a:rPr>
              <a:t>12</a:t>
            </a:r>
          </a:p>
        </p:txBody>
      </p:sp>
      <p:sp>
        <p:nvSpPr>
          <p:cNvPr id="7" name="TextBox 6">
            <a:extLst>
              <a:ext uri="{FF2B5EF4-FFF2-40B4-BE49-F238E27FC236}">
                <a16:creationId xmlns:a16="http://schemas.microsoft.com/office/drawing/2014/main" id="{A0BEB9C1-A86E-4403-847F-C06BA10F83AE}"/>
              </a:ext>
            </a:extLst>
          </p:cNvPr>
          <p:cNvSpPr txBox="1"/>
          <p:nvPr/>
        </p:nvSpPr>
        <p:spPr>
          <a:xfrm>
            <a:off x="2443265" y="4999818"/>
            <a:ext cx="515566" cy="307777"/>
          </a:xfrm>
          <a:prstGeom prst="rect">
            <a:avLst/>
          </a:prstGeom>
          <a:noFill/>
        </p:spPr>
        <p:txBody>
          <a:bodyPr wrap="square" rtlCol="0">
            <a:spAutoFit/>
          </a:bodyPr>
          <a:lstStyle/>
          <a:p>
            <a:r>
              <a:rPr lang="en-US" sz="1400" b="1" dirty="0">
                <a:solidFill>
                  <a:schemeClr val="accent2"/>
                </a:solidFill>
              </a:rPr>
              <a:t>19</a:t>
            </a:r>
          </a:p>
        </p:txBody>
      </p:sp>
      <p:sp>
        <p:nvSpPr>
          <p:cNvPr id="8" name="TextBox 7">
            <a:extLst>
              <a:ext uri="{FF2B5EF4-FFF2-40B4-BE49-F238E27FC236}">
                <a16:creationId xmlns:a16="http://schemas.microsoft.com/office/drawing/2014/main" id="{16E4D137-B39C-436D-A3F0-EF6151D50198}"/>
              </a:ext>
            </a:extLst>
          </p:cNvPr>
          <p:cNvSpPr txBox="1"/>
          <p:nvPr/>
        </p:nvSpPr>
        <p:spPr>
          <a:xfrm>
            <a:off x="3159868" y="2422661"/>
            <a:ext cx="2297084" cy="307777"/>
          </a:xfrm>
          <a:prstGeom prst="rect">
            <a:avLst/>
          </a:prstGeom>
          <a:noFill/>
        </p:spPr>
        <p:txBody>
          <a:bodyPr wrap="square" rtlCol="0">
            <a:spAutoFit/>
          </a:bodyPr>
          <a:lstStyle/>
          <a:p>
            <a:r>
              <a:rPr lang="en-US" sz="1400" b="1" dirty="0">
                <a:solidFill>
                  <a:schemeClr val="accent2"/>
                </a:solidFill>
              </a:rPr>
              <a:t>60 units @ $23 =  $ 1,380</a:t>
            </a:r>
          </a:p>
        </p:txBody>
      </p:sp>
      <p:sp>
        <p:nvSpPr>
          <p:cNvPr id="9" name="TextBox 8">
            <a:extLst>
              <a:ext uri="{FF2B5EF4-FFF2-40B4-BE49-F238E27FC236}">
                <a16:creationId xmlns:a16="http://schemas.microsoft.com/office/drawing/2014/main" id="{F8AF95EC-8AC0-49CF-A23C-58698E393E3F}"/>
              </a:ext>
            </a:extLst>
          </p:cNvPr>
          <p:cNvSpPr txBox="1"/>
          <p:nvPr/>
        </p:nvSpPr>
        <p:spPr>
          <a:xfrm>
            <a:off x="7890077" y="2411643"/>
            <a:ext cx="2646599" cy="307777"/>
          </a:xfrm>
          <a:prstGeom prst="rect">
            <a:avLst/>
          </a:prstGeom>
          <a:noFill/>
        </p:spPr>
        <p:txBody>
          <a:bodyPr wrap="square" rtlCol="0">
            <a:spAutoFit/>
          </a:bodyPr>
          <a:lstStyle/>
          <a:p>
            <a:r>
              <a:rPr lang="en-US" sz="1400" b="1" dirty="0">
                <a:solidFill>
                  <a:schemeClr val="accent2"/>
                </a:solidFill>
              </a:rPr>
              <a:t>90 units @ $22.333 =  $ 2,010</a:t>
            </a:r>
          </a:p>
        </p:txBody>
      </p:sp>
      <p:sp>
        <p:nvSpPr>
          <p:cNvPr id="10" name="TextBox 9">
            <a:extLst>
              <a:ext uri="{FF2B5EF4-FFF2-40B4-BE49-F238E27FC236}">
                <a16:creationId xmlns:a16="http://schemas.microsoft.com/office/drawing/2014/main" id="{21DFAD2E-0F06-4AD2-A399-693D21583606}"/>
              </a:ext>
            </a:extLst>
          </p:cNvPr>
          <p:cNvSpPr txBox="1"/>
          <p:nvPr/>
        </p:nvSpPr>
        <p:spPr>
          <a:xfrm>
            <a:off x="2982272" y="5003128"/>
            <a:ext cx="2297084" cy="307777"/>
          </a:xfrm>
          <a:prstGeom prst="rect">
            <a:avLst/>
          </a:prstGeom>
          <a:noFill/>
        </p:spPr>
        <p:txBody>
          <a:bodyPr wrap="square" rtlCol="0">
            <a:spAutoFit/>
          </a:bodyPr>
          <a:lstStyle/>
          <a:p>
            <a:r>
              <a:rPr lang="en-US" sz="1400" b="1" dirty="0">
                <a:solidFill>
                  <a:schemeClr val="accent2"/>
                </a:solidFill>
              </a:rPr>
              <a:t>180 units @ $25 =  $ 4,500</a:t>
            </a:r>
          </a:p>
        </p:txBody>
      </p:sp>
      <p:sp>
        <p:nvSpPr>
          <p:cNvPr id="11" name="TextBox 10">
            <a:extLst>
              <a:ext uri="{FF2B5EF4-FFF2-40B4-BE49-F238E27FC236}">
                <a16:creationId xmlns:a16="http://schemas.microsoft.com/office/drawing/2014/main" id="{2978954C-4BF8-4AE1-B57A-E7B9B144D737}"/>
              </a:ext>
            </a:extLst>
          </p:cNvPr>
          <p:cNvSpPr txBox="1"/>
          <p:nvPr/>
        </p:nvSpPr>
        <p:spPr>
          <a:xfrm>
            <a:off x="7890077" y="4999817"/>
            <a:ext cx="2763334" cy="307777"/>
          </a:xfrm>
          <a:prstGeom prst="rect">
            <a:avLst/>
          </a:prstGeom>
          <a:noFill/>
        </p:spPr>
        <p:txBody>
          <a:bodyPr wrap="square" rtlCol="0">
            <a:spAutoFit/>
          </a:bodyPr>
          <a:lstStyle/>
          <a:p>
            <a:r>
              <a:rPr lang="en-US" sz="1400" b="1" dirty="0">
                <a:solidFill>
                  <a:schemeClr val="accent2"/>
                </a:solidFill>
              </a:rPr>
              <a:t>270 units @ $24.111 =  $ 6,510</a:t>
            </a:r>
          </a:p>
        </p:txBody>
      </p:sp>
      <p:sp>
        <p:nvSpPr>
          <p:cNvPr id="12" name="Text Box 35">
            <a:extLst>
              <a:ext uri="{FF2B5EF4-FFF2-40B4-BE49-F238E27FC236}">
                <a16:creationId xmlns:a16="http://schemas.microsoft.com/office/drawing/2014/main" id="{E6F2598E-0276-4E54-92F5-9535DDFABFC8}"/>
              </a:ext>
            </a:extLst>
          </p:cNvPr>
          <p:cNvSpPr txBox="1"/>
          <p:nvPr/>
        </p:nvSpPr>
        <p:spPr>
          <a:xfrm>
            <a:off x="2562909" y="1292354"/>
            <a:ext cx="1793875" cy="292735"/>
          </a:xfrm>
          <a:prstGeom prst="rect">
            <a:avLst/>
          </a:prstGeom>
          <a:noFill/>
          <a:ln>
            <a:solidFill>
              <a:schemeClr val="tx1"/>
            </a:solid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6</a:t>
            </a: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0 units </a:t>
            </a: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purchased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13" name="Text Box 35">
            <a:extLst>
              <a:ext uri="{FF2B5EF4-FFF2-40B4-BE49-F238E27FC236}">
                <a16:creationId xmlns:a16="http://schemas.microsoft.com/office/drawing/2014/main" id="{2AE4B4E6-2695-4B08-AA0C-8E596181BA1C}"/>
              </a:ext>
            </a:extLst>
          </p:cNvPr>
          <p:cNvSpPr txBox="1"/>
          <p:nvPr/>
        </p:nvSpPr>
        <p:spPr>
          <a:xfrm>
            <a:off x="2561272" y="3658234"/>
            <a:ext cx="1793875" cy="292735"/>
          </a:xfrm>
          <a:prstGeom prst="rect">
            <a:avLst/>
          </a:prstGeom>
          <a:noFill/>
          <a:ln>
            <a:solidFill>
              <a:schemeClr val="tx1"/>
            </a:solid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18</a:t>
            </a: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0 units </a:t>
            </a: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purchased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4" name="Straight Arrow Connector 13">
            <a:extLst>
              <a:ext uri="{FF2B5EF4-FFF2-40B4-BE49-F238E27FC236}">
                <a16:creationId xmlns:a16="http://schemas.microsoft.com/office/drawing/2014/main" id="{069FB712-4E3F-41F4-85A2-0FCD707BF1A6}"/>
              </a:ext>
            </a:extLst>
          </p:cNvPr>
          <p:cNvCxnSpPr>
            <a:cxnSpLocks/>
          </p:cNvCxnSpPr>
          <p:nvPr/>
        </p:nvCxnSpPr>
        <p:spPr>
          <a:xfrm>
            <a:off x="3297339" y="1577195"/>
            <a:ext cx="94678" cy="88531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1C18FD29-6AFB-4753-A11C-ACBB44925122}"/>
              </a:ext>
            </a:extLst>
          </p:cNvPr>
          <p:cNvCxnSpPr>
            <a:cxnSpLocks/>
          </p:cNvCxnSpPr>
          <p:nvPr/>
        </p:nvCxnSpPr>
        <p:spPr>
          <a:xfrm flipH="1">
            <a:off x="3155004" y="3957683"/>
            <a:ext cx="531779" cy="108974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408F4BA9-F621-44A4-9083-4B02F171BFB4}"/>
              </a:ext>
            </a:extLst>
          </p:cNvPr>
          <p:cNvSpPr/>
          <p:nvPr/>
        </p:nvSpPr>
        <p:spPr>
          <a:xfrm>
            <a:off x="2139042" y="2747250"/>
            <a:ext cx="5676554"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New average cost:  ($630 + $1,380) / (30 + 60) = $22.333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20" name="Rectangle 19">
            <a:extLst>
              <a:ext uri="{FF2B5EF4-FFF2-40B4-BE49-F238E27FC236}">
                <a16:creationId xmlns:a16="http://schemas.microsoft.com/office/drawing/2014/main" id="{CFFBC2D8-CC0A-4DCB-8414-F2BEE134879A}"/>
              </a:ext>
            </a:extLst>
          </p:cNvPr>
          <p:cNvSpPr/>
          <p:nvPr/>
        </p:nvSpPr>
        <p:spPr>
          <a:xfrm>
            <a:off x="2139042" y="5369447"/>
            <a:ext cx="6096000" cy="646331"/>
          </a:xfrm>
          <a:prstGeom prst="rect">
            <a:avLst/>
          </a:prstGeom>
        </p:spPr>
        <p:txBody>
          <a:bodyPr>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New average cost:  ($2,010 + $4,500) / (90 + 180) = $24.111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479440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6102B0-13E8-4210-87EB-D56AFEF1032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3CE8BE6-6E1E-4CF2-AC14-59FD9EB3B774}"/>
              </a:ext>
            </a:extLst>
          </p:cNvPr>
          <p:cNvSpPr/>
          <p:nvPr/>
        </p:nvSpPr>
        <p:spPr>
          <a:xfrm>
            <a:off x="2979906" y="136525"/>
            <a:ext cx="6096000" cy="1384995"/>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594F4F1-EC0D-4F2D-9912-AC3351E01FD5}"/>
              </a:ext>
            </a:extLst>
          </p:cNvPr>
          <p:cNvGraphicFramePr>
            <a:graphicFrameLocks noGrp="1"/>
          </p:cNvGraphicFramePr>
          <p:nvPr>
            <p:extLst/>
          </p:nvPr>
        </p:nvGraphicFramePr>
        <p:xfrm>
          <a:off x="2205625" y="2271392"/>
          <a:ext cx="7644561" cy="1280160"/>
        </p:xfrm>
        <a:graphic>
          <a:graphicData uri="http://schemas.openxmlformats.org/drawingml/2006/table">
            <a:tbl>
              <a:tblPr firstRow="1" firstCol="1" bandRow="1">
                <a:tableStyleId>{5940675A-B579-460E-94D1-54222C63F5DA}</a:tableStyleId>
              </a:tblPr>
              <a:tblGrid>
                <a:gridCol w="756352">
                  <a:extLst>
                    <a:ext uri="{9D8B030D-6E8A-4147-A177-3AD203B41FA5}">
                      <a16:colId xmlns:a16="http://schemas.microsoft.com/office/drawing/2014/main" val="598444005"/>
                    </a:ext>
                  </a:extLst>
                </a:gridCol>
                <a:gridCol w="2296070">
                  <a:extLst>
                    <a:ext uri="{9D8B030D-6E8A-4147-A177-3AD203B41FA5}">
                      <a16:colId xmlns:a16="http://schemas.microsoft.com/office/drawing/2014/main" val="2699980341"/>
                    </a:ext>
                  </a:extLst>
                </a:gridCol>
                <a:gridCol w="2228538">
                  <a:extLst>
                    <a:ext uri="{9D8B030D-6E8A-4147-A177-3AD203B41FA5}">
                      <a16:colId xmlns:a16="http://schemas.microsoft.com/office/drawing/2014/main" val="720805958"/>
                    </a:ext>
                  </a:extLst>
                </a:gridCol>
                <a:gridCol w="2363601">
                  <a:extLst>
                    <a:ext uri="{9D8B030D-6E8A-4147-A177-3AD203B41FA5}">
                      <a16:colId xmlns:a16="http://schemas.microsoft.com/office/drawing/2014/main" val="2938187552"/>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700355438"/>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92244144"/>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46495328"/>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60 units @ $23  =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90 units @ $22.333 =   $2,010 </a:t>
                      </a:r>
                    </a:p>
                  </a:txBody>
                  <a:tcPr marL="68580" marR="68580" marT="0" marB="0"/>
                </a:tc>
                <a:extLst>
                  <a:ext uri="{0D108BD9-81ED-4DB2-BD59-A6C34878D82A}">
                    <a16:rowId xmlns:a16="http://schemas.microsoft.com/office/drawing/2014/main" val="2584299453"/>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270 units @ $24.111 = $6,510</a:t>
                      </a:r>
                    </a:p>
                  </a:txBody>
                  <a:tcPr marL="68580" marR="68580" marT="0" marB="0"/>
                </a:tc>
                <a:extLst>
                  <a:ext uri="{0D108BD9-81ED-4DB2-BD59-A6C34878D82A}">
                    <a16:rowId xmlns:a16="http://schemas.microsoft.com/office/drawing/2014/main" val="1502524415"/>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574836978"/>
                  </a:ext>
                </a:extLst>
              </a:tr>
            </a:tbl>
          </a:graphicData>
        </a:graphic>
      </p:graphicFrame>
      <p:sp>
        <p:nvSpPr>
          <p:cNvPr id="5" name="TextBox 4">
            <a:extLst>
              <a:ext uri="{FF2B5EF4-FFF2-40B4-BE49-F238E27FC236}">
                <a16:creationId xmlns:a16="http://schemas.microsoft.com/office/drawing/2014/main" id="{B5F4C431-CFDB-4D64-AEEC-EF4B853CA0A7}"/>
              </a:ext>
            </a:extLst>
          </p:cNvPr>
          <p:cNvSpPr txBox="1"/>
          <p:nvPr/>
        </p:nvSpPr>
        <p:spPr>
          <a:xfrm>
            <a:off x="5178357" y="3280454"/>
            <a:ext cx="2794881" cy="307777"/>
          </a:xfrm>
          <a:prstGeom prst="rect">
            <a:avLst/>
          </a:prstGeom>
          <a:noFill/>
        </p:spPr>
        <p:txBody>
          <a:bodyPr wrap="square" rtlCol="0">
            <a:spAutoFit/>
          </a:bodyPr>
          <a:lstStyle/>
          <a:p>
            <a:r>
              <a:rPr lang="en-US" sz="1400" b="1" dirty="0">
                <a:solidFill>
                  <a:schemeClr val="accent2"/>
                </a:solidFill>
              </a:rPr>
              <a:t>80 units @ $24.111 =  $ 1,929</a:t>
            </a:r>
          </a:p>
        </p:txBody>
      </p:sp>
      <p:sp>
        <p:nvSpPr>
          <p:cNvPr id="6" name="TextBox 5">
            <a:extLst>
              <a:ext uri="{FF2B5EF4-FFF2-40B4-BE49-F238E27FC236}">
                <a16:creationId xmlns:a16="http://schemas.microsoft.com/office/drawing/2014/main" id="{B02DA6E1-BCA1-44AD-A4AE-4BD2EC7C6D37}"/>
              </a:ext>
            </a:extLst>
          </p:cNvPr>
          <p:cNvSpPr txBox="1"/>
          <p:nvPr/>
        </p:nvSpPr>
        <p:spPr>
          <a:xfrm>
            <a:off x="7448454" y="3280454"/>
            <a:ext cx="2636874" cy="307777"/>
          </a:xfrm>
          <a:prstGeom prst="rect">
            <a:avLst/>
          </a:prstGeom>
          <a:noFill/>
        </p:spPr>
        <p:txBody>
          <a:bodyPr wrap="square" rtlCol="0">
            <a:spAutoFit/>
          </a:bodyPr>
          <a:lstStyle/>
          <a:p>
            <a:r>
              <a:rPr lang="en-US" sz="1400" b="1" dirty="0">
                <a:solidFill>
                  <a:schemeClr val="accent2"/>
                </a:solidFill>
              </a:rPr>
              <a:t>190 units @ $24.111 =  $4,581</a:t>
            </a:r>
          </a:p>
        </p:txBody>
      </p:sp>
      <p:sp>
        <p:nvSpPr>
          <p:cNvPr id="7" name="TextBox 6">
            <a:extLst>
              <a:ext uri="{FF2B5EF4-FFF2-40B4-BE49-F238E27FC236}">
                <a16:creationId xmlns:a16="http://schemas.microsoft.com/office/drawing/2014/main" id="{050A4B40-0B1A-412F-9597-E21C1AAF115D}"/>
              </a:ext>
            </a:extLst>
          </p:cNvPr>
          <p:cNvSpPr txBox="1"/>
          <p:nvPr/>
        </p:nvSpPr>
        <p:spPr>
          <a:xfrm>
            <a:off x="2411583" y="3297676"/>
            <a:ext cx="587779" cy="307777"/>
          </a:xfrm>
          <a:prstGeom prst="rect">
            <a:avLst/>
          </a:prstGeom>
          <a:noFill/>
        </p:spPr>
        <p:txBody>
          <a:bodyPr wrap="square" rtlCol="0">
            <a:spAutoFit/>
          </a:bodyPr>
          <a:lstStyle/>
          <a:p>
            <a:r>
              <a:rPr lang="en-US" sz="1400" b="1" dirty="0">
                <a:solidFill>
                  <a:schemeClr val="accent2"/>
                </a:solidFill>
              </a:rPr>
              <a:t>20</a:t>
            </a:r>
          </a:p>
        </p:txBody>
      </p:sp>
      <p:sp>
        <p:nvSpPr>
          <p:cNvPr id="8" name="Text Box 35">
            <a:extLst>
              <a:ext uri="{FF2B5EF4-FFF2-40B4-BE49-F238E27FC236}">
                <a16:creationId xmlns:a16="http://schemas.microsoft.com/office/drawing/2014/main" id="{137A468A-DC30-46E4-85A2-D43828813563}"/>
              </a:ext>
            </a:extLst>
          </p:cNvPr>
          <p:cNvSpPr txBox="1"/>
          <p:nvPr/>
        </p:nvSpPr>
        <p:spPr>
          <a:xfrm>
            <a:off x="2244725" y="1461393"/>
            <a:ext cx="1793875" cy="292735"/>
          </a:xfrm>
          <a:prstGeom prst="rect">
            <a:avLst/>
          </a:prstGeom>
          <a:noFill/>
          <a:ln>
            <a:solidFill>
              <a:schemeClr val="tx1"/>
            </a:solidFill>
          </a:ln>
          <a:effectLst/>
          <a:extLst>
            <a:ext uri="{C572A759-6A51-4108-AA02-DFA0A04FC94B}">
              <ma14:wrappingTextBoxFla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8</a:t>
            </a: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0 units sold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CB1C3070-3B79-4F4C-B6D7-6E6DC7FB46B4}"/>
              </a:ext>
            </a:extLst>
          </p:cNvPr>
          <p:cNvCxnSpPr>
            <a:cxnSpLocks/>
          </p:cNvCxnSpPr>
          <p:nvPr/>
        </p:nvCxnSpPr>
        <p:spPr>
          <a:xfrm>
            <a:off x="3647535" y="1754128"/>
            <a:ext cx="1692950" cy="156300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807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92D59C3-9E2E-40BC-91D8-615620760A5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CA6CBD21-7E21-4E89-AC1B-FCD1527E5DE2}"/>
              </a:ext>
            </a:extLst>
          </p:cNvPr>
          <p:cNvSpPr/>
          <p:nvPr/>
        </p:nvSpPr>
        <p:spPr>
          <a:xfrm>
            <a:off x="333983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067629CE-55AC-47E2-87FF-654961B393FF}"/>
              </a:ext>
            </a:extLst>
          </p:cNvPr>
          <p:cNvGraphicFramePr>
            <a:graphicFrameLocks noGrp="1"/>
          </p:cNvGraphicFramePr>
          <p:nvPr>
            <p:extLst>
              <p:ext uri="{D42A27DB-BD31-4B8C-83A1-F6EECF244321}">
                <p14:modId xmlns:p14="http://schemas.microsoft.com/office/powerpoint/2010/main" val="3199299617"/>
              </p:ext>
            </p:extLst>
          </p:nvPr>
        </p:nvGraphicFramePr>
        <p:xfrm>
          <a:off x="2488254" y="2656691"/>
          <a:ext cx="7686878" cy="1493520"/>
        </p:xfrm>
        <a:graphic>
          <a:graphicData uri="http://schemas.openxmlformats.org/drawingml/2006/table">
            <a:tbl>
              <a:tblPr firstRow="1" firstCol="1" bandRow="1">
                <a:tableStyleId>{5940675A-B579-460E-94D1-54222C63F5DA}</a:tableStyleId>
              </a:tblPr>
              <a:tblGrid>
                <a:gridCol w="827818">
                  <a:extLst>
                    <a:ext uri="{9D8B030D-6E8A-4147-A177-3AD203B41FA5}">
                      <a16:colId xmlns:a16="http://schemas.microsoft.com/office/drawing/2014/main" val="1484394093"/>
                    </a:ext>
                  </a:extLst>
                </a:gridCol>
                <a:gridCol w="2092507">
                  <a:extLst>
                    <a:ext uri="{9D8B030D-6E8A-4147-A177-3AD203B41FA5}">
                      <a16:colId xmlns:a16="http://schemas.microsoft.com/office/drawing/2014/main" val="979257044"/>
                    </a:ext>
                  </a:extLst>
                </a:gridCol>
                <a:gridCol w="2223970">
                  <a:extLst>
                    <a:ext uri="{9D8B030D-6E8A-4147-A177-3AD203B41FA5}">
                      <a16:colId xmlns:a16="http://schemas.microsoft.com/office/drawing/2014/main" val="1875494020"/>
                    </a:ext>
                  </a:extLst>
                </a:gridCol>
                <a:gridCol w="2542583">
                  <a:extLst>
                    <a:ext uri="{9D8B030D-6E8A-4147-A177-3AD203B41FA5}">
                      <a16:colId xmlns:a16="http://schemas.microsoft.com/office/drawing/2014/main" val="1349833"/>
                    </a:ext>
                  </a:extLst>
                </a:gridCol>
              </a:tblGrid>
              <a:tr h="0">
                <a:tc>
                  <a:txBody>
                    <a:bodyPr/>
                    <a:lstStyle/>
                    <a:p>
                      <a:pPr marL="0" marR="0" algn="ctr">
                        <a:spcBef>
                          <a:spcPts val="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60557205"/>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5378873"/>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20 units @ $21  =   $       420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53435662"/>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90 units @ $22.333 =   $2,010</a:t>
                      </a:r>
                    </a:p>
                  </a:txBody>
                  <a:tcPr marL="68580" marR="68580" marT="0" marB="0"/>
                </a:tc>
                <a:extLst>
                  <a:ext uri="{0D108BD9-81ED-4DB2-BD59-A6C34878D82A}">
                    <a16:rowId xmlns:a16="http://schemas.microsoft.com/office/drawing/2014/main" val="3222149672"/>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270 units @ $24.111 = $6,510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76712241"/>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80 units @ $24.111 = $1,929</a:t>
                      </a:r>
                    </a:p>
                  </a:txBody>
                  <a:tcPr marL="68580" marR="68580" marT="0" marB="0"/>
                </a:tc>
                <a:tc>
                  <a:txBody>
                    <a:bodyPr/>
                    <a:lstStyle/>
                    <a:p>
                      <a:pPr marL="0" marR="0">
                        <a:spcBef>
                          <a:spcPts val="0"/>
                        </a:spcBef>
                        <a:spcAft>
                          <a:spcPts val="0"/>
                        </a:spcAft>
                      </a:pPr>
                      <a:r>
                        <a:rPr lang="en-US" sz="1400" dirty="0">
                          <a:effectLst/>
                        </a:rPr>
                        <a:t>190 units @ $24.111 = $4,581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69854767"/>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66311703"/>
                  </a:ext>
                </a:extLst>
              </a:tr>
            </a:tbl>
          </a:graphicData>
        </a:graphic>
      </p:graphicFrame>
      <p:sp>
        <p:nvSpPr>
          <p:cNvPr id="5" name="Rectangle 4">
            <a:extLst>
              <a:ext uri="{FF2B5EF4-FFF2-40B4-BE49-F238E27FC236}">
                <a16:creationId xmlns:a16="http://schemas.microsoft.com/office/drawing/2014/main" id="{CD884BFF-9A24-4D13-B86B-5A77C9B5203A}"/>
              </a:ext>
            </a:extLst>
          </p:cNvPr>
          <p:cNvSpPr/>
          <p:nvPr/>
        </p:nvSpPr>
        <p:spPr>
          <a:xfrm>
            <a:off x="2488254" y="4586751"/>
            <a:ext cx="5965095"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New average cost:  ($4,581 + $1,200) / (190 + 40) = $25.135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6" name="TextBox 5">
            <a:extLst>
              <a:ext uri="{FF2B5EF4-FFF2-40B4-BE49-F238E27FC236}">
                <a16:creationId xmlns:a16="http://schemas.microsoft.com/office/drawing/2014/main" id="{F2D0A064-6C34-49BD-9C2B-DC321B58C27A}"/>
              </a:ext>
            </a:extLst>
          </p:cNvPr>
          <p:cNvSpPr txBox="1"/>
          <p:nvPr/>
        </p:nvSpPr>
        <p:spPr>
          <a:xfrm>
            <a:off x="3301119" y="3886368"/>
            <a:ext cx="2794881" cy="307777"/>
          </a:xfrm>
          <a:prstGeom prst="rect">
            <a:avLst/>
          </a:prstGeom>
          <a:noFill/>
        </p:spPr>
        <p:txBody>
          <a:bodyPr wrap="square" rtlCol="0">
            <a:spAutoFit/>
          </a:bodyPr>
          <a:lstStyle/>
          <a:p>
            <a:r>
              <a:rPr lang="en-US" sz="1400" b="1" dirty="0">
                <a:solidFill>
                  <a:schemeClr val="accent2"/>
                </a:solidFill>
              </a:rPr>
              <a:t>40 units @ $30 =  $ 1,200</a:t>
            </a:r>
          </a:p>
        </p:txBody>
      </p:sp>
      <p:sp>
        <p:nvSpPr>
          <p:cNvPr id="7" name="TextBox 6">
            <a:extLst>
              <a:ext uri="{FF2B5EF4-FFF2-40B4-BE49-F238E27FC236}">
                <a16:creationId xmlns:a16="http://schemas.microsoft.com/office/drawing/2014/main" id="{B5126A10-9FB6-451F-AF01-F98B3C238069}"/>
              </a:ext>
            </a:extLst>
          </p:cNvPr>
          <p:cNvSpPr txBox="1"/>
          <p:nvPr/>
        </p:nvSpPr>
        <p:spPr>
          <a:xfrm>
            <a:off x="7613617" y="3905822"/>
            <a:ext cx="2794881" cy="307777"/>
          </a:xfrm>
          <a:prstGeom prst="rect">
            <a:avLst/>
          </a:prstGeom>
          <a:noFill/>
        </p:spPr>
        <p:txBody>
          <a:bodyPr wrap="square" rtlCol="0">
            <a:spAutoFit/>
          </a:bodyPr>
          <a:lstStyle/>
          <a:p>
            <a:r>
              <a:rPr lang="en-US" sz="1400" b="1" dirty="0">
                <a:solidFill>
                  <a:schemeClr val="accent2"/>
                </a:solidFill>
              </a:rPr>
              <a:t>230 units @ $25.135 =  $5,781</a:t>
            </a:r>
          </a:p>
        </p:txBody>
      </p:sp>
      <p:sp>
        <p:nvSpPr>
          <p:cNvPr id="8" name="TextBox 7">
            <a:extLst>
              <a:ext uri="{FF2B5EF4-FFF2-40B4-BE49-F238E27FC236}">
                <a16:creationId xmlns:a16="http://schemas.microsoft.com/office/drawing/2014/main" id="{9125005B-FC57-4905-AC74-2B7D6BE3F652}"/>
              </a:ext>
            </a:extLst>
          </p:cNvPr>
          <p:cNvSpPr txBox="1"/>
          <p:nvPr/>
        </p:nvSpPr>
        <p:spPr>
          <a:xfrm>
            <a:off x="2733673" y="3905822"/>
            <a:ext cx="456999" cy="307777"/>
          </a:xfrm>
          <a:prstGeom prst="rect">
            <a:avLst/>
          </a:prstGeom>
          <a:noFill/>
        </p:spPr>
        <p:txBody>
          <a:bodyPr wrap="square" rtlCol="0">
            <a:spAutoFit/>
          </a:bodyPr>
          <a:lstStyle/>
          <a:p>
            <a:r>
              <a:rPr lang="en-US" sz="1400" b="1" dirty="0">
                <a:solidFill>
                  <a:schemeClr val="accent2"/>
                </a:solidFill>
              </a:rPr>
              <a:t>28</a:t>
            </a:r>
          </a:p>
        </p:txBody>
      </p:sp>
      <p:sp>
        <p:nvSpPr>
          <p:cNvPr id="9" name="Text Box 35">
            <a:extLst>
              <a:ext uri="{FF2B5EF4-FFF2-40B4-BE49-F238E27FC236}">
                <a16:creationId xmlns:a16="http://schemas.microsoft.com/office/drawing/2014/main" id="{76C478A3-2E8D-4C52-9A1D-DCC38D39777C}"/>
              </a:ext>
            </a:extLst>
          </p:cNvPr>
          <p:cNvSpPr txBox="1"/>
          <p:nvPr/>
        </p:nvSpPr>
        <p:spPr>
          <a:xfrm>
            <a:off x="2488254" y="1447436"/>
            <a:ext cx="1793875" cy="292735"/>
          </a:xfrm>
          <a:prstGeom prst="rect">
            <a:avLst/>
          </a:prstGeom>
          <a:noFill/>
          <a:ln>
            <a:solidFill>
              <a:schemeClr val="tx1"/>
            </a:solid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40 units </a:t>
            </a: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purchased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9B8D03E8-D2F4-4474-9EBE-31F7DBE1565D}"/>
              </a:ext>
            </a:extLst>
          </p:cNvPr>
          <p:cNvCxnSpPr>
            <a:cxnSpLocks/>
          </p:cNvCxnSpPr>
          <p:nvPr/>
        </p:nvCxnSpPr>
        <p:spPr>
          <a:xfrm flipH="1">
            <a:off x="3472774" y="1754128"/>
            <a:ext cx="501579" cy="215169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70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174BC93-B8D8-49AE-891D-5E56C0B16B9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116C701-ED51-40BD-AFB1-13254CB5C988}"/>
              </a:ext>
            </a:extLst>
          </p:cNvPr>
          <p:cNvSpPr/>
          <p:nvPr/>
        </p:nvSpPr>
        <p:spPr>
          <a:xfrm>
            <a:off x="3252281" y="265358"/>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1098B72-DBFF-4EA3-9142-F3EB80EC32E1}"/>
              </a:ext>
            </a:extLst>
          </p:cNvPr>
          <p:cNvGraphicFramePr>
            <a:graphicFrameLocks noGrp="1"/>
          </p:cNvGraphicFramePr>
          <p:nvPr>
            <p:extLst>
              <p:ext uri="{D42A27DB-BD31-4B8C-83A1-F6EECF244321}">
                <p14:modId xmlns:p14="http://schemas.microsoft.com/office/powerpoint/2010/main" val="3414829802"/>
              </p:ext>
            </p:extLst>
          </p:nvPr>
        </p:nvGraphicFramePr>
        <p:xfrm>
          <a:off x="2488254" y="2656691"/>
          <a:ext cx="7686878" cy="1706880"/>
        </p:xfrm>
        <a:graphic>
          <a:graphicData uri="http://schemas.openxmlformats.org/drawingml/2006/table">
            <a:tbl>
              <a:tblPr firstRow="1" firstCol="1" bandRow="1">
                <a:tableStyleId>{5940675A-B579-460E-94D1-54222C63F5DA}</a:tableStyleId>
              </a:tblPr>
              <a:tblGrid>
                <a:gridCol w="827818">
                  <a:extLst>
                    <a:ext uri="{9D8B030D-6E8A-4147-A177-3AD203B41FA5}">
                      <a16:colId xmlns:a16="http://schemas.microsoft.com/office/drawing/2014/main" val="1484394093"/>
                    </a:ext>
                  </a:extLst>
                </a:gridCol>
                <a:gridCol w="2092507">
                  <a:extLst>
                    <a:ext uri="{9D8B030D-6E8A-4147-A177-3AD203B41FA5}">
                      <a16:colId xmlns:a16="http://schemas.microsoft.com/office/drawing/2014/main" val="979257044"/>
                    </a:ext>
                  </a:extLst>
                </a:gridCol>
                <a:gridCol w="2223970">
                  <a:extLst>
                    <a:ext uri="{9D8B030D-6E8A-4147-A177-3AD203B41FA5}">
                      <a16:colId xmlns:a16="http://schemas.microsoft.com/office/drawing/2014/main" val="1875494020"/>
                    </a:ext>
                  </a:extLst>
                </a:gridCol>
                <a:gridCol w="2542583">
                  <a:extLst>
                    <a:ext uri="{9D8B030D-6E8A-4147-A177-3AD203B41FA5}">
                      <a16:colId xmlns:a16="http://schemas.microsoft.com/office/drawing/2014/main" val="1349833"/>
                    </a:ext>
                  </a:extLst>
                </a:gridCol>
              </a:tblGrid>
              <a:tr h="0">
                <a:tc>
                  <a:txBody>
                    <a:bodyPr/>
                    <a:lstStyle/>
                    <a:p>
                      <a:pPr marL="0" marR="0" algn="ctr">
                        <a:spcBef>
                          <a:spcPts val="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60557205"/>
                  </a:ext>
                </a:extLst>
              </a:tr>
              <a:tr h="0">
                <a:tc>
                  <a:txBody>
                    <a:bodyPr/>
                    <a:lstStyle/>
                    <a:p>
                      <a:pPr marL="0" marR="0" algn="ctr">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50 units @ $21 = $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5378873"/>
                  </a:ext>
                </a:extLst>
              </a:tr>
              <a:tr h="0">
                <a:tc>
                  <a:txBody>
                    <a:bodyPr/>
                    <a:lstStyle/>
                    <a:p>
                      <a:pPr marL="0" marR="0" algn="ctr">
                        <a:spcBef>
                          <a:spcPts val="0"/>
                        </a:spcBef>
                        <a:spcAft>
                          <a:spcPts val="0"/>
                        </a:spcAft>
                      </a:pPr>
                      <a:r>
                        <a:rPr lang="en-US" sz="1400">
                          <a:effectLst/>
                        </a:rPr>
                        <a:t>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20 units @ $21  =   $       420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30 units @ $21 = $                630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53435662"/>
                  </a:ext>
                </a:extLst>
              </a:tr>
              <a:tr h="0">
                <a:tc>
                  <a:txBody>
                    <a:bodyPr/>
                    <a:lstStyle/>
                    <a:p>
                      <a:pPr marL="0" marR="0" algn="ctr">
                        <a:spcBef>
                          <a:spcPts val="600"/>
                        </a:spcBef>
                        <a:spcAft>
                          <a:spcPts val="0"/>
                        </a:spcAft>
                      </a:pPr>
                      <a:r>
                        <a:rPr lang="en-US" sz="1400">
                          <a:effectLst/>
                        </a:rPr>
                        <a:t>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60 units @ $23  = $ 1,380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90 units @ $22.333 =   $   2,010</a:t>
                      </a:r>
                    </a:p>
                  </a:txBody>
                  <a:tcPr marL="68580" marR="68580" marT="0" marB="0"/>
                </a:tc>
                <a:extLst>
                  <a:ext uri="{0D108BD9-81ED-4DB2-BD59-A6C34878D82A}">
                    <a16:rowId xmlns:a16="http://schemas.microsoft.com/office/drawing/2014/main" val="3222149672"/>
                  </a:ext>
                </a:extLst>
              </a:tr>
              <a:tr h="0">
                <a:tc>
                  <a:txBody>
                    <a:bodyPr/>
                    <a:lstStyle/>
                    <a:p>
                      <a:pPr marL="0" marR="0" algn="ctr">
                        <a:spcBef>
                          <a:spcPts val="600"/>
                        </a:spcBef>
                        <a:spcAft>
                          <a:spcPts val="0"/>
                        </a:spcAft>
                      </a:pPr>
                      <a:r>
                        <a:rPr lang="en-US" sz="1400">
                          <a:effectLst/>
                        </a:rPr>
                        <a:t>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270 units @ $24.111 = $   6,510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676712241"/>
                  </a:ext>
                </a:extLst>
              </a:tr>
              <a:tr h="0">
                <a:tc>
                  <a:txBody>
                    <a:bodyPr/>
                    <a:lstStyle/>
                    <a:p>
                      <a:pPr marL="0" marR="0" algn="ctr">
                        <a:spcBef>
                          <a:spcPts val="600"/>
                        </a:spcBef>
                        <a:spcAft>
                          <a:spcPts val="0"/>
                        </a:spcAft>
                      </a:pPr>
                      <a:r>
                        <a:rPr lang="en-US" sz="1400">
                          <a:effectLst/>
                        </a:rPr>
                        <a:t>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80 units @ $24.111 = $1,929</a:t>
                      </a:r>
                    </a:p>
                  </a:txBody>
                  <a:tcPr marL="68580" marR="68580" marT="0" marB="0"/>
                </a:tc>
                <a:tc>
                  <a:txBody>
                    <a:bodyPr/>
                    <a:lstStyle/>
                    <a:p>
                      <a:pPr marL="0" marR="0">
                        <a:spcBef>
                          <a:spcPts val="0"/>
                        </a:spcBef>
                        <a:spcAft>
                          <a:spcPts val="0"/>
                        </a:spcAft>
                      </a:pPr>
                      <a:r>
                        <a:rPr lang="en-US" sz="1400" dirty="0">
                          <a:effectLst/>
                        </a:rPr>
                        <a:t>190 units @ $24.111 = $   4,581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69854767"/>
                  </a:ext>
                </a:extLst>
              </a:tr>
              <a:tr h="0">
                <a:tc>
                  <a:txBody>
                    <a:bodyPr/>
                    <a:lstStyle/>
                    <a:p>
                      <a:pPr marL="0" marR="0" algn="ctr">
                        <a:spcBef>
                          <a:spcPts val="60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28</a:t>
                      </a:r>
                    </a:p>
                  </a:txBody>
                  <a:tcPr marL="68580" marR="68580" marT="0" marB="0"/>
                </a:tc>
                <a:tc>
                  <a:txBody>
                    <a:bodyPr/>
                    <a:lstStyle/>
                    <a:p>
                      <a:pPr marL="0" marR="0">
                        <a:spcBef>
                          <a:spcPts val="60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40 units @ $30 = $ 1,200</a:t>
                      </a: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latin typeface="Times" panose="02020603050405020304" pitchFamily="18" charset="0"/>
                          <a:ea typeface="MS Mincho" panose="02020609040205080304" pitchFamily="49" charset="-128"/>
                          <a:cs typeface="Times New Roman" panose="02020603050405020304" pitchFamily="18" charset="0"/>
                        </a:rPr>
                        <a:t>230 units @ $25.135 = $   5,781</a:t>
                      </a:r>
                    </a:p>
                  </a:txBody>
                  <a:tcPr marL="68580" marR="68580" marT="0" marB="0"/>
                </a:tc>
                <a:extLst>
                  <a:ext uri="{0D108BD9-81ED-4DB2-BD59-A6C34878D82A}">
                    <a16:rowId xmlns:a16="http://schemas.microsoft.com/office/drawing/2014/main" val="2966311703"/>
                  </a:ext>
                </a:extLst>
              </a:tr>
              <a:tr h="0">
                <a:tc>
                  <a:txBody>
                    <a:bodyPr/>
                    <a:lstStyle/>
                    <a:p>
                      <a:pPr marL="0" marR="0" algn="ctr">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98858327"/>
                  </a:ext>
                </a:extLst>
              </a:tr>
            </a:tbl>
          </a:graphicData>
        </a:graphic>
      </p:graphicFrame>
      <p:sp>
        <p:nvSpPr>
          <p:cNvPr id="6" name="TextBox 5">
            <a:extLst>
              <a:ext uri="{FF2B5EF4-FFF2-40B4-BE49-F238E27FC236}">
                <a16:creationId xmlns:a16="http://schemas.microsoft.com/office/drawing/2014/main" id="{5F0632B6-6EF1-4BC0-A59A-77B28E0D0197}"/>
              </a:ext>
            </a:extLst>
          </p:cNvPr>
          <p:cNvSpPr txBox="1"/>
          <p:nvPr/>
        </p:nvSpPr>
        <p:spPr>
          <a:xfrm>
            <a:off x="2718523" y="4108895"/>
            <a:ext cx="456999" cy="307777"/>
          </a:xfrm>
          <a:prstGeom prst="rect">
            <a:avLst/>
          </a:prstGeom>
          <a:noFill/>
        </p:spPr>
        <p:txBody>
          <a:bodyPr wrap="square" rtlCol="0">
            <a:spAutoFit/>
          </a:bodyPr>
          <a:lstStyle/>
          <a:p>
            <a:r>
              <a:rPr lang="en-US" sz="1400" b="1" dirty="0">
                <a:solidFill>
                  <a:schemeClr val="accent2"/>
                </a:solidFill>
              </a:rPr>
              <a:t>29</a:t>
            </a:r>
          </a:p>
        </p:txBody>
      </p:sp>
      <p:sp>
        <p:nvSpPr>
          <p:cNvPr id="7" name="TextBox 6">
            <a:extLst>
              <a:ext uri="{FF2B5EF4-FFF2-40B4-BE49-F238E27FC236}">
                <a16:creationId xmlns:a16="http://schemas.microsoft.com/office/drawing/2014/main" id="{F6E4AE96-5B13-4E36-BCC5-ACD69965ECB9}"/>
              </a:ext>
            </a:extLst>
          </p:cNvPr>
          <p:cNvSpPr txBox="1"/>
          <p:nvPr/>
        </p:nvSpPr>
        <p:spPr>
          <a:xfrm>
            <a:off x="5358519" y="4111528"/>
            <a:ext cx="2794881" cy="307777"/>
          </a:xfrm>
          <a:prstGeom prst="rect">
            <a:avLst/>
          </a:prstGeom>
          <a:noFill/>
        </p:spPr>
        <p:txBody>
          <a:bodyPr wrap="square" rtlCol="0">
            <a:spAutoFit/>
          </a:bodyPr>
          <a:lstStyle/>
          <a:p>
            <a:r>
              <a:rPr lang="en-US" sz="1400" b="1" dirty="0">
                <a:solidFill>
                  <a:schemeClr val="accent2"/>
                </a:solidFill>
              </a:rPr>
              <a:t>80 units @ $25.135 =  $ 2,011</a:t>
            </a:r>
          </a:p>
        </p:txBody>
      </p:sp>
      <p:sp>
        <p:nvSpPr>
          <p:cNvPr id="8" name="TextBox 7">
            <a:extLst>
              <a:ext uri="{FF2B5EF4-FFF2-40B4-BE49-F238E27FC236}">
                <a16:creationId xmlns:a16="http://schemas.microsoft.com/office/drawing/2014/main" id="{BBC266CD-5003-4C29-8F11-30D642E897FA}"/>
              </a:ext>
            </a:extLst>
          </p:cNvPr>
          <p:cNvSpPr txBox="1"/>
          <p:nvPr/>
        </p:nvSpPr>
        <p:spPr>
          <a:xfrm>
            <a:off x="7610520" y="4108895"/>
            <a:ext cx="2794881" cy="307777"/>
          </a:xfrm>
          <a:prstGeom prst="rect">
            <a:avLst/>
          </a:prstGeom>
          <a:noFill/>
        </p:spPr>
        <p:txBody>
          <a:bodyPr wrap="square" rtlCol="0">
            <a:spAutoFit/>
          </a:bodyPr>
          <a:lstStyle/>
          <a:p>
            <a:r>
              <a:rPr lang="en-US" sz="1400" b="1" dirty="0">
                <a:solidFill>
                  <a:schemeClr val="accent2"/>
                </a:solidFill>
              </a:rPr>
              <a:t>150 units @ $ 25.135 =  $ 3,770</a:t>
            </a:r>
          </a:p>
        </p:txBody>
      </p:sp>
      <p:sp>
        <p:nvSpPr>
          <p:cNvPr id="9" name="Text Box 35">
            <a:extLst>
              <a:ext uri="{FF2B5EF4-FFF2-40B4-BE49-F238E27FC236}">
                <a16:creationId xmlns:a16="http://schemas.microsoft.com/office/drawing/2014/main" id="{F121A8C9-356F-4791-AD1D-650CBD39C4D6}"/>
              </a:ext>
            </a:extLst>
          </p:cNvPr>
          <p:cNvSpPr txBox="1"/>
          <p:nvPr/>
        </p:nvSpPr>
        <p:spPr>
          <a:xfrm>
            <a:off x="2488254" y="1447436"/>
            <a:ext cx="1793875" cy="292735"/>
          </a:xfrm>
          <a:prstGeom prst="rect">
            <a:avLst/>
          </a:prstGeom>
          <a:noFill/>
          <a:ln>
            <a:solidFill>
              <a:schemeClr val="tx1"/>
            </a:solidFill>
          </a:ln>
          <a:effectLst/>
          <a:extLst>
            <a:ext uri="{C572A759-6A51-4108-AA02-DFA0A04FC94B}">
              <ma14:wrappingTextBoxFlag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ma14="http://schemas.microsoft.com/office/mac/drawingml/2011/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12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8</a:t>
            </a:r>
            <a:r>
              <a:rPr lang="en-US" sz="1200" b="1" dirty="0">
                <a:solidFill>
                  <a:srgbClr val="0000FF"/>
                </a:solidFill>
                <a:effectLst/>
                <a:latin typeface="Times" panose="02020603050405020304" pitchFamily="18" charset="0"/>
                <a:ea typeface="MS Mincho" panose="02020609040205080304" pitchFamily="49" charset="-128"/>
                <a:cs typeface="Times New Roman" panose="02020603050405020304" pitchFamily="18" charset="0"/>
              </a:rPr>
              <a:t>0 units sold</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p:txBody>
      </p:sp>
      <p:cxnSp>
        <p:nvCxnSpPr>
          <p:cNvPr id="10" name="Straight Arrow Connector 9">
            <a:extLst>
              <a:ext uri="{FF2B5EF4-FFF2-40B4-BE49-F238E27FC236}">
                <a16:creationId xmlns:a16="http://schemas.microsoft.com/office/drawing/2014/main" id="{99AD0FA2-AF76-4BF8-834C-CDF21108CCFE}"/>
              </a:ext>
            </a:extLst>
          </p:cNvPr>
          <p:cNvCxnSpPr>
            <a:cxnSpLocks/>
          </p:cNvCxnSpPr>
          <p:nvPr/>
        </p:nvCxnSpPr>
        <p:spPr>
          <a:xfrm>
            <a:off x="3503071" y="1740171"/>
            <a:ext cx="2158427" cy="240381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0270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5B94820-EF26-4253-9B12-CD54678DC0B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35D105ED-8554-4839-8B1C-3EAC743E0218}"/>
              </a:ext>
            </a:extLst>
          </p:cNvPr>
          <p:cNvSpPr/>
          <p:nvPr/>
        </p:nvSpPr>
        <p:spPr>
          <a:xfrm>
            <a:off x="3048000"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Perpetual Method</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Moving Average</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4" name="Table 3">
            <a:extLst>
              <a:ext uri="{FF2B5EF4-FFF2-40B4-BE49-F238E27FC236}">
                <a16:creationId xmlns:a16="http://schemas.microsoft.com/office/drawing/2014/main" id="{04B2C95D-7270-43CF-B8BB-F925C32B12EE}"/>
              </a:ext>
            </a:extLst>
          </p:cNvPr>
          <p:cNvGraphicFramePr>
            <a:graphicFrameLocks noGrp="1"/>
          </p:cNvGraphicFramePr>
          <p:nvPr>
            <p:extLst>
              <p:ext uri="{D42A27DB-BD31-4B8C-83A1-F6EECF244321}">
                <p14:modId xmlns:p14="http://schemas.microsoft.com/office/powerpoint/2010/main" val="3933308689"/>
              </p:ext>
            </p:extLst>
          </p:nvPr>
        </p:nvGraphicFramePr>
        <p:xfrm>
          <a:off x="1721796" y="1972404"/>
          <a:ext cx="8288000" cy="1992644"/>
        </p:xfrm>
        <a:graphic>
          <a:graphicData uri="http://schemas.openxmlformats.org/drawingml/2006/table">
            <a:tbl>
              <a:tblPr firstRow="1" firstCol="1" bandRow="1">
                <a:tableStyleId>{5940675A-B579-460E-94D1-54222C63F5DA}</a:tableStyleId>
              </a:tblPr>
              <a:tblGrid>
                <a:gridCol w="682820">
                  <a:extLst>
                    <a:ext uri="{9D8B030D-6E8A-4147-A177-3AD203B41FA5}">
                      <a16:colId xmlns:a16="http://schemas.microsoft.com/office/drawing/2014/main" val="3197306940"/>
                    </a:ext>
                  </a:extLst>
                </a:gridCol>
                <a:gridCol w="2072847">
                  <a:extLst>
                    <a:ext uri="{9D8B030D-6E8A-4147-A177-3AD203B41FA5}">
                      <a16:colId xmlns:a16="http://schemas.microsoft.com/office/drawing/2014/main" val="586052820"/>
                    </a:ext>
                  </a:extLst>
                </a:gridCol>
                <a:gridCol w="2605961">
                  <a:extLst>
                    <a:ext uri="{9D8B030D-6E8A-4147-A177-3AD203B41FA5}">
                      <a16:colId xmlns:a16="http://schemas.microsoft.com/office/drawing/2014/main" val="2243576570"/>
                    </a:ext>
                  </a:extLst>
                </a:gridCol>
                <a:gridCol w="2926372">
                  <a:extLst>
                    <a:ext uri="{9D8B030D-6E8A-4147-A177-3AD203B41FA5}">
                      <a16:colId xmlns:a16="http://schemas.microsoft.com/office/drawing/2014/main" val="3607560319"/>
                    </a:ext>
                  </a:extLst>
                </a:gridCol>
              </a:tblGrid>
              <a:tr h="0">
                <a:tc>
                  <a:txBody>
                    <a:bodyPr/>
                    <a:lstStyle/>
                    <a:p>
                      <a:pPr marL="0" marR="0" algn="ctr">
                        <a:spcBef>
                          <a:spcPts val="0"/>
                        </a:spcBef>
                        <a:spcAft>
                          <a:spcPts val="0"/>
                        </a:spcAft>
                      </a:pPr>
                      <a:r>
                        <a:rPr lang="en-US" sz="1400" b="1">
                          <a:effectLst/>
                        </a:rPr>
                        <a:t>Date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Purchase</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Cost of Goods Sold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Inventory</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52733640"/>
                  </a:ext>
                </a:extLst>
              </a:tr>
              <a:tr h="285115">
                <a:tc>
                  <a:txBody>
                    <a:bodyPr/>
                    <a:lstStyle/>
                    <a:p>
                      <a:pPr marL="0" marR="0">
                        <a:spcBef>
                          <a:spcPts val="0"/>
                        </a:spcBef>
                        <a:spcAft>
                          <a:spcPts val="0"/>
                        </a:spcAft>
                      </a:pPr>
                      <a:r>
                        <a:rPr lang="en-US" sz="1400" dirty="0">
                          <a:effectLst/>
                        </a:rPr>
                        <a:t>May 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50 units @ $21 = $          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1504872481"/>
                  </a:ext>
                </a:extLst>
              </a:tr>
              <a:tr h="175044">
                <a:tc>
                  <a:txBody>
                    <a:bodyPr/>
                    <a:lstStyle/>
                    <a:p>
                      <a:pPr marL="0" marR="0">
                        <a:spcBef>
                          <a:spcPts val="0"/>
                        </a:spcBef>
                        <a:spcAft>
                          <a:spcPts val="0"/>
                        </a:spcAft>
                      </a:pPr>
                      <a:r>
                        <a:rPr lang="en-US" sz="1400" dirty="0">
                          <a:effectLst/>
                        </a:rPr>
                        <a:t>    8</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20 units @ $21  = $ 420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30 units @ $21 = $             630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4118895950"/>
                  </a:ext>
                </a:extLst>
              </a:tr>
              <a:tr h="186379">
                <a:tc>
                  <a:txBody>
                    <a:bodyPr/>
                    <a:lstStyle/>
                    <a:p>
                      <a:pPr marL="0" marR="0">
                        <a:spcBef>
                          <a:spcPts val="600"/>
                        </a:spcBef>
                        <a:spcAft>
                          <a:spcPts val="0"/>
                        </a:spcAft>
                      </a:pPr>
                      <a:r>
                        <a:rPr lang="en-US" sz="1400" dirty="0">
                          <a:effectLst/>
                        </a:rPr>
                        <a:t>    12</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1400" dirty="0">
                          <a:effectLst/>
                        </a:rPr>
                        <a:t>60 units   @ $23  = $ 1,380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90 units @ $22.333 =   $ 2,010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3217054661"/>
                  </a:ext>
                </a:extLst>
              </a:tr>
              <a:tr h="182880">
                <a:tc>
                  <a:txBody>
                    <a:bodyPr/>
                    <a:lstStyle/>
                    <a:p>
                      <a:pPr marL="0" marR="0">
                        <a:spcBef>
                          <a:spcPts val="600"/>
                        </a:spcBef>
                        <a:spcAft>
                          <a:spcPts val="0"/>
                        </a:spcAft>
                      </a:pPr>
                      <a:r>
                        <a:rPr lang="en-US" sz="1400" dirty="0">
                          <a:effectLst/>
                        </a:rPr>
                        <a:t>    19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lgn="ctr">
                        <a:spcBef>
                          <a:spcPts val="1200"/>
                        </a:spcBef>
                        <a:spcAft>
                          <a:spcPts val="0"/>
                        </a:spcAft>
                      </a:pPr>
                      <a:r>
                        <a:rPr lang="en-US" sz="1400">
                          <a:effectLst/>
                        </a:rPr>
                        <a:t>180 units @ $25  = $ 4,500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a:effectLst/>
                        </a:rPr>
                        <a:t>270 units @ $24.111 = $ 6,510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571612576"/>
                  </a:ext>
                </a:extLst>
              </a:tr>
              <a:tr h="212711">
                <a:tc>
                  <a:txBody>
                    <a:bodyPr/>
                    <a:lstStyle/>
                    <a:p>
                      <a:pPr marL="0" marR="0">
                        <a:spcBef>
                          <a:spcPts val="600"/>
                        </a:spcBef>
                        <a:spcAft>
                          <a:spcPts val="0"/>
                        </a:spcAft>
                      </a:pPr>
                      <a:r>
                        <a:rPr lang="en-US" sz="1400" dirty="0">
                          <a:effectLst/>
                        </a:rPr>
                        <a:t>    20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dirty="0">
                          <a:effectLst/>
                        </a:rPr>
                        <a:t>80 units @ $24.111 = $1,929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190 units @ $24.111 = $ 4,581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3476089278"/>
                  </a:ext>
                </a:extLst>
              </a:tr>
              <a:tr h="174449">
                <a:tc>
                  <a:txBody>
                    <a:bodyPr/>
                    <a:lstStyle/>
                    <a:p>
                      <a:pPr marL="0" marR="0">
                        <a:spcBef>
                          <a:spcPts val="600"/>
                        </a:spcBef>
                        <a:spcAft>
                          <a:spcPts val="0"/>
                        </a:spcAft>
                      </a:pPr>
                      <a:r>
                        <a:rPr lang="en-US" sz="1400" dirty="0">
                          <a:effectLst/>
                        </a:rPr>
                        <a:t>    28</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1400" dirty="0">
                          <a:effectLst/>
                        </a:rPr>
                        <a:t>40 units  @   $30 = $ 1,200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230 units @ $25.135 = $ 5,781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1601942997"/>
                  </a:ext>
                </a:extLst>
              </a:tr>
              <a:tr h="214009">
                <a:tc>
                  <a:txBody>
                    <a:bodyPr/>
                    <a:lstStyle/>
                    <a:p>
                      <a:pPr marL="0" marR="0">
                        <a:spcBef>
                          <a:spcPts val="600"/>
                        </a:spcBef>
                        <a:spcAft>
                          <a:spcPts val="0"/>
                        </a:spcAft>
                      </a:pPr>
                      <a:r>
                        <a:rPr lang="en-US" sz="1400" dirty="0">
                          <a:effectLst/>
                        </a:rPr>
                        <a:t>    29</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ctr"/>
                </a:tc>
                <a:tc>
                  <a:txBody>
                    <a:bodyPr/>
                    <a:lstStyle/>
                    <a:p>
                      <a:pPr marL="0" marR="0">
                        <a:spcBef>
                          <a:spcPts val="60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600"/>
                        </a:spcBef>
                        <a:spcAft>
                          <a:spcPts val="0"/>
                        </a:spcAft>
                      </a:pPr>
                      <a:r>
                        <a:rPr lang="en-US" sz="1400">
                          <a:effectLst/>
                        </a:rPr>
                        <a:t>80 units @ $25.135 = $2,011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spcBef>
                          <a:spcPts val="0"/>
                        </a:spcBef>
                        <a:spcAft>
                          <a:spcPts val="0"/>
                        </a:spcAft>
                      </a:pPr>
                      <a:r>
                        <a:rPr lang="en-US" sz="1400" dirty="0">
                          <a:effectLst/>
                        </a:rPr>
                        <a:t>150 units @ $25.135 = $ 3,770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601297447"/>
                  </a:ext>
                </a:extLst>
              </a:tr>
              <a:tr h="207469">
                <a:tc>
                  <a:txBody>
                    <a:bodyPr/>
                    <a:lstStyle/>
                    <a:p>
                      <a:pPr marL="0" marR="0">
                        <a:spcBef>
                          <a:spcPts val="600"/>
                        </a:spcBef>
                        <a:spcAft>
                          <a:spcPts val="0"/>
                        </a:spcAft>
                      </a:pPr>
                      <a:r>
                        <a:rPr lang="en-US" sz="1400">
                          <a:effectLst/>
                        </a:rPr>
                        <a:t>Totals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lgn="ctr">
                        <a:spcBef>
                          <a:spcPts val="600"/>
                        </a:spcBef>
                        <a:spcAft>
                          <a:spcPts val="0"/>
                        </a:spcAft>
                      </a:pPr>
                      <a:r>
                        <a:rPr lang="en-US" sz="1400">
                          <a:effectLst/>
                        </a:rPr>
                        <a:t>$7,080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lgn="ctr">
                        <a:spcBef>
                          <a:spcPts val="600"/>
                        </a:spcBef>
                        <a:spcAft>
                          <a:spcPts val="0"/>
                        </a:spcAft>
                      </a:pPr>
                      <a:r>
                        <a:rPr lang="en-US" sz="1400">
                          <a:effectLst/>
                        </a:rPr>
                        <a:t>$4,360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tc>
                  <a:txBody>
                    <a:bodyPr/>
                    <a:lstStyle/>
                    <a:p>
                      <a:pPr marL="0" marR="0" algn="ctr">
                        <a:spcBef>
                          <a:spcPts val="600"/>
                        </a:spcBef>
                        <a:spcAft>
                          <a:spcPts val="0"/>
                        </a:spcAft>
                      </a:pPr>
                      <a:r>
                        <a:rPr lang="en-US" sz="1400" dirty="0">
                          <a:effectLst/>
                        </a:rPr>
                        <a:t>$3,770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nchor="b"/>
                </a:tc>
                <a:extLst>
                  <a:ext uri="{0D108BD9-81ED-4DB2-BD59-A6C34878D82A}">
                    <a16:rowId xmlns:a16="http://schemas.microsoft.com/office/drawing/2014/main" val="3432645547"/>
                  </a:ext>
                </a:extLst>
              </a:tr>
            </a:tbl>
          </a:graphicData>
        </a:graphic>
      </p:graphicFrame>
    </p:spTree>
    <p:extLst>
      <p:ext uri="{BB962C8B-B14F-4D97-AF65-F5344CB8AC3E}">
        <p14:creationId xmlns:p14="http://schemas.microsoft.com/office/powerpoint/2010/main" val="1435938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326896E-6669-41E8-906E-4B937AAC3E3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D9A74EA8-1FA0-476D-AFA2-F8AF595FF5E7}"/>
              </a:ext>
            </a:extLst>
          </p:cNvPr>
          <p:cNvSpPr/>
          <p:nvPr/>
        </p:nvSpPr>
        <p:spPr>
          <a:xfrm>
            <a:off x="4648631" y="136525"/>
            <a:ext cx="3147658"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Comparison Tables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5D647AFD-791E-461A-A778-5B5DC5EB8746}"/>
              </a:ext>
            </a:extLst>
          </p:cNvPr>
          <p:cNvSpPr/>
          <p:nvPr/>
        </p:nvSpPr>
        <p:spPr>
          <a:xfrm>
            <a:off x="1916152" y="929151"/>
            <a:ext cx="2732479" cy="369332"/>
          </a:xfrm>
          <a:prstGeom prst="rect">
            <a:avLst/>
          </a:prstGeom>
        </p:spPr>
        <p:txBody>
          <a:bodyPr wrap="non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Perpetual method results: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11ED660F-6ECB-447C-A9A8-D76A5CEF75F5}"/>
              </a:ext>
            </a:extLst>
          </p:cNvPr>
          <p:cNvGraphicFramePr>
            <a:graphicFrameLocks noGrp="1"/>
          </p:cNvGraphicFramePr>
          <p:nvPr>
            <p:extLst>
              <p:ext uri="{D42A27DB-BD31-4B8C-83A1-F6EECF244321}">
                <p14:modId xmlns:p14="http://schemas.microsoft.com/office/powerpoint/2010/main" val="3996978751"/>
              </p:ext>
            </p:extLst>
          </p:nvPr>
        </p:nvGraphicFramePr>
        <p:xfrm>
          <a:off x="3282391" y="1567889"/>
          <a:ext cx="5497830" cy="640080"/>
        </p:xfrm>
        <a:graphic>
          <a:graphicData uri="http://schemas.openxmlformats.org/drawingml/2006/table">
            <a:tbl>
              <a:tblPr firstRow="1" firstCol="1" bandRow="1">
                <a:tableStyleId>{5940675A-B579-460E-94D1-54222C63F5DA}</a:tableStyleId>
              </a:tblPr>
              <a:tblGrid>
                <a:gridCol w="2868930">
                  <a:extLst>
                    <a:ext uri="{9D8B030D-6E8A-4147-A177-3AD203B41FA5}">
                      <a16:colId xmlns:a16="http://schemas.microsoft.com/office/drawing/2014/main" val="420204092"/>
                    </a:ext>
                  </a:extLst>
                </a:gridCol>
                <a:gridCol w="857250">
                  <a:extLst>
                    <a:ext uri="{9D8B030D-6E8A-4147-A177-3AD203B41FA5}">
                      <a16:colId xmlns:a16="http://schemas.microsoft.com/office/drawing/2014/main" val="3934391616"/>
                    </a:ext>
                  </a:extLst>
                </a:gridCol>
                <a:gridCol w="800100">
                  <a:extLst>
                    <a:ext uri="{9D8B030D-6E8A-4147-A177-3AD203B41FA5}">
                      <a16:colId xmlns:a16="http://schemas.microsoft.com/office/drawing/2014/main" val="692790821"/>
                    </a:ext>
                  </a:extLst>
                </a:gridCol>
                <a:gridCol w="971550">
                  <a:extLst>
                    <a:ext uri="{9D8B030D-6E8A-4147-A177-3AD203B41FA5}">
                      <a16:colId xmlns:a16="http://schemas.microsoft.com/office/drawing/2014/main" val="1238537117"/>
                    </a:ext>
                  </a:extLst>
                </a:gridCol>
              </a:tblGrid>
              <a:tr h="0">
                <a:tc>
                  <a:txBody>
                    <a:bodyPr/>
                    <a:lstStyle/>
                    <a:p>
                      <a:pPr marL="0" marR="0">
                        <a:spcBef>
                          <a:spcPts val="600"/>
                        </a:spcBef>
                        <a:spcAft>
                          <a:spcPts val="60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FIFO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LIFO</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Average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05550473"/>
                  </a:ext>
                </a:extLst>
              </a:tr>
              <a:tr h="0">
                <a:tc>
                  <a:txBody>
                    <a:bodyPr/>
                    <a:lstStyle/>
                    <a:p>
                      <a:pPr marL="0" marR="0">
                        <a:spcBef>
                          <a:spcPts val="600"/>
                        </a:spcBef>
                        <a:spcAft>
                          <a:spcPts val="600"/>
                        </a:spcAft>
                      </a:pPr>
                      <a:r>
                        <a:rPr lang="en-US" sz="1400">
                          <a:effectLst/>
                        </a:rPr>
                        <a:t>Cost of Goods Sold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$4,180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$4,620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$4,360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07664370"/>
                  </a:ext>
                </a:extLst>
              </a:tr>
              <a:tr h="0">
                <a:tc>
                  <a:txBody>
                    <a:bodyPr/>
                    <a:lstStyle/>
                    <a:p>
                      <a:pPr marL="0" marR="0">
                        <a:spcBef>
                          <a:spcPts val="600"/>
                        </a:spcBef>
                        <a:spcAft>
                          <a:spcPts val="600"/>
                        </a:spcAft>
                      </a:pPr>
                      <a:r>
                        <a:rPr lang="en-US" sz="1400">
                          <a:effectLst/>
                        </a:rPr>
                        <a:t>Ending Inventory</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$3,950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$3,510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dirty="0">
                          <a:effectLst/>
                        </a:rPr>
                        <a:t>$3,770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187032740"/>
                  </a:ext>
                </a:extLst>
              </a:tr>
            </a:tbl>
          </a:graphicData>
        </a:graphic>
      </p:graphicFrame>
      <p:sp>
        <p:nvSpPr>
          <p:cNvPr id="6" name="Rectangle 5">
            <a:extLst>
              <a:ext uri="{FF2B5EF4-FFF2-40B4-BE49-F238E27FC236}">
                <a16:creationId xmlns:a16="http://schemas.microsoft.com/office/drawing/2014/main" id="{5BFEEA30-1CDF-4456-8F57-18C28CE4BD55}"/>
              </a:ext>
            </a:extLst>
          </p:cNvPr>
          <p:cNvSpPr/>
          <p:nvPr/>
        </p:nvSpPr>
        <p:spPr>
          <a:xfrm>
            <a:off x="1916152" y="2411414"/>
            <a:ext cx="7156315" cy="369332"/>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For comparison, these were the results with the periodic method: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4872C322-CC96-4276-BA85-6E710C7E273E}"/>
              </a:ext>
            </a:extLst>
          </p:cNvPr>
          <p:cNvGraphicFramePr>
            <a:graphicFrameLocks noGrp="1"/>
          </p:cNvGraphicFramePr>
          <p:nvPr>
            <p:extLst>
              <p:ext uri="{D42A27DB-BD31-4B8C-83A1-F6EECF244321}">
                <p14:modId xmlns:p14="http://schemas.microsoft.com/office/powerpoint/2010/main" val="2111029329"/>
              </p:ext>
            </p:extLst>
          </p:nvPr>
        </p:nvGraphicFramePr>
        <p:xfrm>
          <a:off x="3282391" y="3050641"/>
          <a:ext cx="5497830" cy="756718"/>
        </p:xfrm>
        <a:graphic>
          <a:graphicData uri="http://schemas.openxmlformats.org/drawingml/2006/table">
            <a:tbl>
              <a:tblPr firstRow="1" firstCol="1" bandRow="1">
                <a:tableStyleId>{5940675A-B579-460E-94D1-54222C63F5DA}</a:tableStyleId>
              </a:tblPr>
              <a:tblGrid>
                <a:gridCol w="2868930">
                  <a:extLst>
                    <a:ext uri="{9D8B030D-6E8A-4147-A177-3AD203B41FA5}">
                      <a16:colId xmlns:a16="http://schemas.microsoft.com/office/drawing/2014/main" val="783347350"/>
                    </a:ext>
                  </a:extLst>
                </a:gridCol>
                <a:gridCol w="857250">
                  <a:extLst>
                    <a:ext uri="{9D8B030D-6E8A-4147-A177-3AD203B41FA5}">
                      <a16:colId xmlns:a16="http://schemas.microsoft.com/office/drawing/2014/main" val="1881600309"/>
                    </a:ext>
                  </a:extLst>
                </a:gridCol>
                <a:gridCol w="800100">
                  <a:extLst>
                    <a:ext uri="{9D8B030D-6E8A-4147-A177-3AD203B41FA5}">
                      <a16:colId xmlns:a16="http://schemas.microsoft.com/office/drawing/2014/main" val="2116536309"/>
                    </a:ext>
                  </a:extLst>
                </a:gridCol>
                <a:gridCol w="971550">
                  <a:extLst>
                    <a:ext uri="{9D8B030D-6E8A-4147-A177-3AD203B41FA5}">
                      <a16:colId xmlns:a16="http://schemas.microsoft.com/office/drawing/2014/main" val="1462493550"/>
                    </a:ext>
                  </a:extLst>
                </a:gridCol>
              </a:tblGrid>
              <a:tr h="329998">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FIFO</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LIFO</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0"/>
                        </a:spcAft>
                      </a:pPr>
                      <a:r>
                        <a:rPr lang="en-US" sz="1400">
                          <a:effectLst/>
                        </a:rPr>
                        <a:t>Average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65172373"/>
                  </a:ext>
                </a:extLst>
              </a:tr>
              <a:tr h="0">
                <a:tc>
                  <a:txBody>
                    <a:bodyPr/>
                    <a:lstStyle/>
                    <a:p>
                      <a:pPr marL="0" marR="0">
                        <a:spcBef>
                          <a:spcPts val="600"/>
                        </a:spcBef>
                        <a:spcAft>
                          <a:spcPts val="600"/>
                        </a:spcAft>
                      </a:pPr>
                      <a:r>
                        <a:rPr lang="en-US" sz="1400">
                          <a:effectLst/>
                        </a:rPr>
                        <a:t>Cost of Goods Sold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$4,180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$4,700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$4,436</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35445519"/>
                  </a:ext>
                </a:extLst>
              </a:tr>
              <a:tr h="0">
                <a:tc>
                  <a:txBody>
                    <a:bodyPr/>
                    <a:lstStyle/>
                    <a:p>
                      <a:pPr marL="0" marR="0">
                        <a:spcBef>
                          <a:spcPts val="600"/>
                        </a:spcBef>
                        <a:spcAft>
                          <a:spcPts val="600"/>
                        </a:spcAft>
                      </a:pPr>
                      <a:r>
                        <a:rPr lang="en-US" sz="1400">
                          <a:effectLst/>
                        </a:rPr>
                        <a:t>Ending Inventory</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$3,950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a:effectLst/>
                        </a:rPr>
                        <a:t>$3,430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600"/>
                        </a:spcBef>
                        <a:spcAft>
                          <a:spcPts val="600"/>
                        </a:spcAft>
                      </a:pPr>
                      <a:r>
                        <a:rPr lang="en-US" sz="1400" dirty="0">
                          <a:effectLst/>
                        </a:rPr>
                        <a:t>$3,694</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01963615"/>
                  </a:ext>
                </a:extLst>
              </a:tr>
            </a:tbl>
          </a:graphicData>
        </a:graphic>
      </p:graphicFrame>
      <p:sp>
        <p:nvSpPr>
          <p:cNvPr id="8" name="Rectangle 7">
            <a:extLst>
              <a:ext uri="{FF2B5EF4-FFF2-40B4-BE49-F238E27FC236}">
                <a16:creationId xmlns:a16="http://schemas.microsoft.com/office/drawing/2014/main" id="{F50B9865-FABA-4D39-9B77-328F333B11AC}"/>
              </a:ext>
            </a:extLst>
          </p:cNvPr>
          <p:cNvSpPr/>
          <p:nvPr/>
        </p:nvSpPr>
        <p:spPr>
          <a:xfrm>
            <a:off x="1916152" y="4135949"/>
            <a:ext cx="8920264" cy="2308324"/>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Questions: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Why would FIFO periodic and perpetual give the same results?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a period of rising prices, as in our example, periodic will result in a higher cost of goods sold and lower ending inventory.  Why does that happen?</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All of our examples are in a period of rising prices.  What would happen in a period of declining prices?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20337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C31BBC1-79CA-43EC-960B-0A95B966370D}"/>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1A2618A-C81A-4F10-8011-6D6A70DF70F7}"/>
              </a:ext>
            </a:extLst>
          </p:cNvPr>
          <p:cNvSpPr/>
          <p:nvPr/>
        </p:nvSpPr>
        <p:spPr>
          <a:xfrm>
            <a:off x="4939896" y="219032"/>
            <a:ext cx="2565126"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Practical Issues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DFAC051-9A90-4098-A7B5-1D9AC6F5B12E}"/>
              </a:ext>
            </a:extLst>
          </p:cNvPr>
          <p:cNvSpPr/>
          <p:nvPr/>
        </p:nvSpPr>
        <p:spPr>
          <a:xfrm>
            <a:off x="1382948" y="1559376"/>
            <a:ext cx="9679021" cy="4524315"/>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Is there one best inventory method?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LIFO puts the most recent merchandise costs into cost of goods sold.  The old (sometimes very old) costs are in the balance sheet inventory.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FIFO follows the usual physical flow of merchandise.  The most recent costs are in the balance sheet inventory.  Earlier costs are in cost of goods sold.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LIFO can be subject to more manipulation than FIFO by accelerating or deferring near year-end purchases.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In a period of rising prices LIFO will result in lower income (and lower income tax)</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 In a period of rising prices FIFO will result in higher income (and more profitable-looking income statement) and higher current assets on the balance sheet.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8931004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A5A1D6A-FD9A-4589-94E7-4ABAF8EEAA0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B19D1EAE-018C-4111-B5F8-F412839B4261}"/>
              </a:ext>
            </a:extLst>
          </p:cNvPr>
          <p:cNvSpPr/>
          <p:nvPr/>
        </p:nvSpPr>
        <p:spPr>
          <a:xfrm>
            <a:off x="4038600" y="248215"/>
            <a:ext cx="4262706"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Practical Issues,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D409CBDA-5C7A-4A02-B46F-86844C64D6F3}"/>
              </a:ext>
            </a:extLst>
          </p:cNvPr>
          <p:cNvSpPr/>
          <p:nvPr/>
        </p:nvSpPr>
        <p:spPr>
          <a:xfrm>
            <a:off x="2178997" y="1509623"/>
            <a:ext cx="8929991" cy="341632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LIFO is not acceptable in many countries outside of the United States.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Consistency is required.  GAAP will not permit changes back and forth between methods (generally only a one-time change that can be reasonably justified.)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Internal Revenue Service allows LIFO adoption by a special one-time election.  LIFO conformity rule will require LIFO on financial statements as long as LIFO is used on tax returns.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428611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F768AA7-48BD-4526-BCE9-37DFCD29D4B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1E9AE0E-819A-4241-8A2F-D52019D7912E}"/>
              </a:ext>
            </a:extLst>
          </p:cNvPr>
          <p:cNvSpPr/>
          <p:nvPr/>
        </p:nvSpPr>
        <p:spPr>
          <a:xfrm>
            <a:off x="3223098" y="136525"/>
            <a:ext cx="6096000" cy="800219"/>
          </a:xfrm>
          <a:prstGeom prst="rect">
            <a:avLst/>
          </a:prstGeom>
        </p:spPr>
        <p:txBody>
          <a:bodyPr>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Revaluing Inventory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0E3176AF-382D-4EB2-9CAD-D7B574DA942F}"/>
              </a:ext>
            </a:extLst>
          </p:cNvPr>
          <p:cNvSpPr/>
          <p:nvPr/>
        </p:nvSpPr>
        <p:spPr>
          <a:xfrm>
            <a:off x="1314855" y="1048111"/>
            <a:ext cx="9912485" cy="5355312"/>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As with other assets except cash, GAAP requires the revaluation of merchandise inventory under certain circumstances.  This would require an adjusting entry.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Revaluation rule: </a:t>
            </a:r>
            <a:r>
              <a:rPr lang="en-US" dirty="0">
                <a:latin typeface="Times" panose="02020603050405020304" pitchFamily="18" charset="0"/>
                <a:ea typeface="MS Mincho" panose="02020609040205080304" pitchFamily="49" charset="-128"/>
                <a:cs typeface="Times New Roman" panose="02020603050405020304" pitchFamily="18" charset="0"/>
              </a:rPr>
              <a:t>The rule for revaluing inventory is called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lower of cost or market (LCM)</a:t>
            </a:r>
            <a:r>
              <a:rPr lang="en-US" dirty="0">
                <a:latin typeface="Times" panose="02020603050405020304" pitchFamily="18" charset="0"/>
                <a:ea typeface="MS Mincho" panose="02020609040205080304" pitchFamily="49" charset="-128"/>
                <a:cs typeface="Times New Roman" panose="02020603050405020304" pitchFamily="18" charset="0"/>
              </a:rPr>
              <a:t>”.  The rule must be applied each time financial statements are prepared.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Lower of cost or market requires that the cost of inventory (as determined by FIFO, LIFO, average, etc.) be compared to an alternate amount: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For FIFO and average methods: current inventory selling price</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For LIFO method: current replacement cost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The cost of the inventory must be the lower of the cost or the alternate amount.  </a:t>
            </a:r>
            <a:r>
              <a:rPr lang="en-US" dirty="0">
                <a:latin typeface="Times" panose="02020603050405020304" pitchFamily="18" charset="0"/>
                <a:ea typeface="MS Mincho" panose="02020609040205080304" pitchFamily="49" charset="-128"/>
                <a:cs typeface="Times New Roman" panose="02020603050405020304" pitchFamily="18" charset="0"/>
              </a:rPr>
              <a:t>If the alternate amount is lower, the inventory cost is adjusted to the lower alternate amount.</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The comparison can be made item-by-item or by major similar category basis.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117695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F578364-4AA4-4A1E-B059-6FA8D2B7210E}"/>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936646FD-4CA0-4441-8162-A8BC41B9C42C}"/>
              </a:ext>
            </a:extLst>
          </p:cNvPr>
          <p:cNvSpPr/>
          <p:nvPr/>
        </p:nvSpPr>
        <p:spPr>
          <a:xfrm>
            <a:off x="4038600" y="219032"/>
            <a:ext cx="4770793" cy="523220"/>
          </a:xfrm>
          <a:prstGeom prst="rect">
            <a:avLst/>
          </a:prstGeom>
        </p:spPr>
        <p:txBody>
          <a:bodyPr wrap="non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of Inventory Errors</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2281A90-6D1E-49A1-83CD-F2D9E2F79C7D}"/>
              </a:ext>
            </a:extLst>
          </p:cNvPr>
          <p:cNvSpPr/>
          <p:nvPr/>
        </p:nvSpPr>
        <p:spPr>
          <a:xfrm>
            <a:off x="2003898" y="1166842"/>
            <a:ext cx="8998085" cy="4524315"/>
          </a:xfrm>
          <a:prstGeom prst="rect">
            <a:avLst/>
          </a:prstGeom>
        </p:spPr>
        <p:txBody>
          <a:bodyPr wrap="square">
            <a:spAutoFit/>
          </a:bodyPr>
          <a:lstStyle/>
          <a:p>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Errors in recording inventory have significant effects on both the income statement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(cost of goods sold) and balance sheet (current assets).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Because merchandise inventory is usually a large amount, errors potentially can have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significant effects on financial statements.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 order analyze the effects of errors more carefully, we will look at the three elements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of beginning inventory, purchases, and ending inventory individually.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57572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52DB05-B938-4C06-A8C3-7D6223E63CAF}"/>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C35ECFE-6023-4863-BF7E-56B2DE994752}"/>
              </a:ext>
            </a:extLst>
          </p:cNvPr>
          <p:cNvSpPr/>
          <p:nvPr/>
        </p:nvSpPr>
        <p:spPr>
          <a:xfrm>
            <a:off x="2582487" y="312759"/>
            <a:ext cx="7353993" cy="954107"/>
          </a:xfrm>
          <a:prstGeom prst="rect">
            <a:avLst/>
          </a:prstGeom>
        </p:spPr>
        <p:txBody>
          <a:bodyPr wrap="squar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More on How Cost of Goods Sold is Calculated,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6CE91B54-B531-4CC1-B7A2-98DCFAB9CCB5}"/>
              </a:ext>
            </a:extLst>
          </p:cNvPr>
          <p:cNvSpPr/>
          <p:nvPr/>
        </p:nvSpPr>
        <p:spPr>
          <a:xfrm>
            <a:off x="1557250" y="2022541"/>
            <a:ext cx="9631680" cy="4801314"/>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first, most students assume that costs are assigned into cost of goods sold in the same order as the purchase of the merchandise inventory.  This is very logical, and is one method that is used.  It is called </a:t>
            </a:r>
            <a:r>
              <a:rPr lang="en-US" i="1" dirty="0">
                <a:latin typeface="Times" panose="02020603050405020304" pitchFamily="18" charset="0"/>
                <a:ea typeface="MS Mincho" panose="02020609040205080304" pitchFamily="49" charset="-128"/>
                <a:cs typeface="Times New Roman" panose="02020603050405020304" pitchFamily="18" charset="0"/>
              </a:rPr>
              <a:t>first-in, first-out</a:t>
            </a:r>
            <a:r>
              <a:rPr lang="en-US" dirty="0">
                <a:latin typeface="Times" panose="02020603050405020304" pitchFamily="18" charset="0"/>
                <a:ea typeface="MS Mincho" panose="02020609040205080304" pitchFamily="49" charset="-128"/>
                <a:cs typeface="Times New Roman" panose="02020603050405020304" pitchFamily="18" charset="0"/>
              </a:rPr>
              <a: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However, GAAP allows inventory costs to be assigned into cost of goods sold in other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ways, as well.  The most common cost assignment methods that we will study are the following:</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FIFO: First-in, first-out (“out” to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LIFO: Last-in, first-out (“out” to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Average cost (to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285750" marR="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Specific identification (to cost of goods sold)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Deciding which costs go into cost of goods sold also affects which costs remain in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2344549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A46AF1C-00B2-43DF-A477-740DFDD1F22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73D38EF-C23E-469A-B838-86D594EDC616}"/>
              </a:ext>
            </a:extLst>
          </p:cNvPr>
          <p:cNvSpPr/>
          <p:nvPr/>
        </p:nvSpPr>
        <p:spPr>
          <a:xfrm>
            <a:off x="2075234" y="245903"/>
            <a:ext cx="7837251" cy="800219"/>
          </a:xfrm>
          <a:prstGeom prst="rect">
            <a:avLst/>
          </a:prstGeom>
        </p:spPr>
        <p:txBody>
          <a:bodyPr wrap="square">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Errors in Beginning Inventory and Purchases</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1C445D8B-B73D-42C7-9386-CBC2629B87F4}"/>
              </a:ext>
            </a:extLst>
          </p:cNvPr>
          <p:cNvSpPr/>
          <p:nvPr/>
        </p:nvSpPr>
        <p:spPr>
          <a:xfrm>
            <a:off x="828472" y="1365733"/>
            <a:ext cx="10535055" cy="2031325"/>
          </a:xfrm>
          <a:prstGeom prst="rect">
            <a:avLst/>
          </a:prstGeom>
        </p:spPr>
        <p:txBody>
          <a:bodyPr wrap="square">
            <a:spAutoFit/>
          </a:bodyPr>
          <a:lstStyle/>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While thinking about the effects of inventory errors keep the following equation in  mind.  Visualizing overstating or understanding each element may help you remember better.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BI  + P  –  EI  =  Cost of Goods Sold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 Because beginning inventory and purchases are both positive items in the calculation, errors in either one of these items will have the same effect on cost of goods sold in the current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3D4BCAEA-00A2-4B2E-BD8C-B78A0DB03040}"/>
              </a:ext>
            </a:extLst>
          </p:cNvPr>
          <p:cNvGraphicFramePr>
            <a:graphicFrameLocks noGrp="1"/>
          </p:cNvGraphicFramePr>
          <p:nvPr>
            <p:extLst>
              <p:ext uri="{D42A27DB-BD31-4B8C-83A1-F6EECF244321}">
                <p14:modId xmlns:p14="http://schemas.microsoft.com/office/powerpoint/2010/main" val="3281775155"/>
              </p:ext>
            </p:extLst>
          </p:nvPr>
        </p:nvGraphicFramePr>
        <p:xfrm>
          <a:off x="1952867" y="3954276"/>
          <a:ext cx="7959618" cy="1066800"/>
        </p:xfrm>
        <a:graphic>
          <a:graphicData uri="http://schemas.openxmlformats.org/drawingml/2006/table">
            <a:tbl>
              <a:tblPr firstRow="1" firstCol="1" bandRow="1">
                <a:tableStyleId>{5940675A-B579-460E-94D1-54222C63F5DA}</a:tableStyleId>
              </a:tblPr>
              <a:tblGrid>
                <a:gridCol w="2292484">
                  <a:extLst>
                    <a:ext uri="{9D8B030D-6E8A-4147-A177-3AD203B41FA5}">
                      <a16:colId xmlns:a16="http://schemas.microsoft.com/office/drawing/2014/main" val="2265849042"/>
                    </a:ext>
                  </a:extLst>
                </a:gridCol>
                <a:gridCol w="2007703">
                  <a:extLst>
                    <a:ext uri="{9D8B030D-6E8A-4147-A177-3AD203B41FA5}">
                      <a16:colId xmlns:a16="http://schemas.microsoft.com/office/drawing/2014/main" val="3133680403"/>
                    </a:ext>
                  </a:extLst>
                </a:gridCol>
                <a:gridCol w="1694444">
                  <a:extLst>
                    <a:ext uri="{9D8B030D-6E8A-4147-A177-3AD203B41FA5}">
                      <a16:colId xmlns:a16="http://schemas.microsoft.com/office/drawing/2014/main" val="769315418"/>
                    </a:ext>
                  </a:extLst>
                </a:gridCol>
                <a:gridCol w="1964987">
                  <a:extLst>
                    <a:ext uri="{9D8B030D-6E8A-4147-A177-3AD203B41FA5}">
                      <a16:colId xmlns:a16="http://schemas.microsoft.com/office/drawing/2014/main" val="4031205715"/>
                    </a:ext>
                  </a:extLst>
                </a:gridCol>
              </a:tblGrid>
              <a:tr h="0">
                <a:tc gridSpan="3">
                  <a:txBody>
                    <a:bodyPr/>
                    <a:lstStyle/>
                    <a:p>
                      <a:pPr marL="0" marR="0" algn="ctr">
                        <a:spcBef>
                          <a:spcPts val="0"/>
                        </a:spcBef>
                        <a:spcAft>
                          <a:spcPts val="0"/>
                        </a:spcAft>
                      </a:pPr>
                      <a:r>
                        <a:rPr lang="en-US" sz="1400" b="1">
                          <a:effectLst/>
                        </a:rPr>
                        <a:t>In this accounting period...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In next period...</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656258216"/>
                  </a:ext>
                </a:extLst>
              </a:tr>
              <a:tr h="0">
                <a:tc>
                  <a:txBody>
                    <a:bodyPr/>
                    <a:lstStyle/>
                    <a:p>
                      <a:pPr marL="0" marR="0">
                        <a:spcBef>
                          <a:spcPts val="0"/>
                        </a:spcBef>
                        <a:spcAft>
                          <a:spcPts val="0"/>
                        </a:spcAft>
                      </a:pPr>
                      <a:r>
                        <a:rPr lang="en-US" sz="1400">
                          <a:effectLst/>
                        </a:rPr>
                        <a:t>If beginning inventory or purchases is...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then cost of goods sold will be...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and current assets will be...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rowSpan="3">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No effect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772380619"/>
                  </a:ext>
                </a:extLst>
              </a:tr>
              <a:tr h="0">
                <a:tc>
                  <a:txBody>
                    <a:bodyPr/>
                    <a:lstStyle/>
                    <a:p>
                      <a:pPr marL="0" marR="0" algn="ctr">
                        <a:spcBef>
                          <a:spcPts val="0"/>
                        </a:spcBef>
                        <a:spcAft>
                          <a:spcPts val="0"/>
                        </a:spcAft>
                      </a:pPr>
                      <a:r>
                        <a:rPr lang="en-US" sz="1400">
                          <a:effectLst/>
                        </a:rPr>
                        <a:t>Overstated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Overstated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Overstated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678524944"/>
                  </a:ext>
                </a:extLst>
              </a:tr>
              <a:tr h="0">
                <a:tc>
                  <a:txBody>
                    <a:bodyPr/>
                    <a:lstStyle/>
                    <a:p>
                      <a:pPr marL="0" marR="0" algn="ctr">
                        <a:spcBef>
                          <a:spcPts val="0"/>
                        </a:spcBef>
                        <a:spcAft>
                          <a:spcPts val="0"/>
                        </a:spcAft>
                      </a:pPr>
                      <a:r>
                        <a:rPr lang="en-US" sz="1400">
                          <a:effectLst/>
                        </a:rPr>
                        <a:t>Understated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Understated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Understated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2378750778"/>
                  </a:ext>
                </a:extLst>
              </a:tr>
            </a:tbl>
          </a:graphicData>
        </a:graphic>
      </p:graphicFrame>
    </p:spTree>
    <p:extLst>
      <p:ext uri="{BB962C8B-B14F-4D97-AF65-F5344CB8AC3E}">
        <p14:creationId xmlns:p14="http://schemas.microsoft.com/office/powerpoint/2010/main" val="10300585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750B752-D09A-4041-9FD0-EF60C96E74A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388C2BC-D68C-4260-B4F5-63205C3CA853}"/>
              </a:ext>
            </a:extLst>
          </p:cNvPr>
          <p:cNvSpPr/>
          <p:nvPr/>
        </p:nvSpPr>
        <p:spPr>
          <a:xfrm>
            <a:off x="3252281" y="313997"/>
            <a:ext cx="6096000" cy="800219"/>
          </a:xfrm>
          <a:prstGeom prst="rect">
            <a:avLst/>
          </a:prstGeom>
        </p:spPr>
        <p:txBody>
          <a:bodyPr>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Errors in Ending Inventory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55B42DA-44B7-40D7-ABD2-E9FE882F8833}"/>
              </a:ext>
            </a:extLst>
          </p:cNvPr>
          <p:cNvSpPr/>
          <p:nvPr/>
        </p:nvSpPr>
        <p:spPr>
          <a:xfrm>
            <a:off x="954932" y="1285408"/>
            <a:ext cx="10282136" cy="2031325"/>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While thinking about the effects of inventory errors, keep the following equation in mind.  Visualizing overstating or understanding each element may help you remember better.</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BI  + P  –  EI  =  Cost of Goods Sold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Because ending inventory is a negative item in the calculation, errors in ending inventory will have the opposite effect on cost of goods sold in the current period. </a:t>
            </a:r>
            <a:endParaRPr lang="en-US" dirty="0"/>
          </a:p>
        </p:txBody>
      </p:sp>
      <p:graphicFrame>
        <p:nvGraphicFramePr>
          <p:cNvPr id="5" name="Table 4">
            <a:extLst>
              <a:ext uri="{FF2B5EF4-FFF2-40B4-BE49-F238E27FC236}">
                <a16:creationId xmlns:a16="http://schemas.microsoft.com/office/drawing/2014/main" id="{CC85D4A6-501C-4D38-80A9-4AE103843609}"/>
              </a:ext>
            </a:extLst>
          </p:cNvPr>
          <p:cNvGraphicFramePr>
            <a:graphicFrameLocks noGrp="1"/>
          </p:cNvGraphicFramePr>
          <p:nvPr>
            <p:extLst>
              <p:ext uri="{D42A27DB-BD31-4B8C-83A1-F6EECF244321}">
                <p14:modId xmlns:p14="http://schemas.microsoft.com/office/powerpoint/2010/main" val="3685142118"/>
              </p:ext>
            </p:extLst>
          </p:nvPr>
        </p:nvGraphicFramePr>
        <p:xfrm>
          <a:off x="2901315" y="3616895"/>
          <a:ext cx="6389370" cy="1066800"/>
        </p:xfrm>
        <a:graphic>
          <a:graphicData uri="http://schemas.openxmlformats.org/drawingml/2006/table">
            <a:tbl>
              <a:tblPr firstRow="1" firstCol="1" bandRow="1">
                <a:tableStyleId>{5940675A-B579-460E-94D1-54222C63F5DA}</a:tableStyleId>
              </a:tblPr>
              <a:tblGrid>
                <a:gridCol w="1840230">
                  <a:extLst>
                    <a:ext uri="{9D8B030D-6E8A-4147-A177-3AD203B41FA5}">
                      <a16:colId xmlns:a16="http://schemas.microsoft.com/office/drawing/2014/main" val="192648502"/>
                    </a:ext>
                  </a:extLst>
                </a:gridCol>
                <a:gridCol w="1611630">
                  <a:extLst>
                    <a:ext uri="{9D8B030D-6E8A-4147-A177-3AD203B41FA5}">
                      <a16:colId xmlns:a16="http://schemas.microsoft.com/office/drawing/2014/main" val="1443647046"/>
                    </a:ext>
                  </a:extLst>
                </a:gridCol>
                <a:gridCol w="1360170">
                  <a:extLst>
                    <a:ext uri="{9D8B030D-6E8A-4147-A177-3AD203B41FA5}">
                      <a16:colId xmlns:a16="http://schemas.microsoft.com/office/drawing/2014/main" val="2835971090"/>
                    </a:ext>
                  </a:extLst>
                </a:gridCol>
                <a:gridCol w="1577340">
                  <a:extLst>
                    <a:ext uri="{9D8B030D-6E8A-4147-A177-3AD203B41FA5}">
                      <a16:colId xmlns:a16="http://schemas.microsoft.com/office/drawing/2014/main" val="1675705510"/>
                    </a:ext>
                  </a:extLst>
                </a:gridCol>
              </a:tblGrid>
              <a:tr h="0">
                <a:tc gridSpan="3">
                  <a:txBody>
                    <a:bodyPr/>
                    <a:lstStyle/>
                    <a:p>
                      <a:pPr marL="0" marR="0" algn="ctr">
                        <a:spcBef>
                          <a:spcPts val="0"/>
                        </a:spcBef>
                        <a:spcAft>
                          <a:spcPts val="0"/>
                        </a:spcAft>
                      </a:pPr>
                      <a:r>
                        <a:rPr lang="en-US" sz="1400" b="1">
                          <a:effectLst/>
                        </a:rPr>
                        <a:t>In this accounting period...</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US" sz="1400" b="1" dirty="0">
                          <a:effectLst/>
                        </a:rPr>
                        <a:t>In next period...</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629887737"/>
                  </a:ext>
                </a:extLst>
              </a:tr>
              <a:tr h="0">
                <a:tc>
                  <a:txBody>
                    <a:bodyPr/>
                    <a:lstStyle/>
                    <a:p>
                      <a:pPr marL="0" marR="0">
                        <a:spcBef>
                          <a:spcPts val="0"/>
                        </a:spcBef>
                        <a:spcAft>
                          <a:spcPts val="0"/>
                        </a:spcAft>
                      </a:pPr>
                      <a:r>
                        <a:rPr lang="en-US" sz="1400">
                          <a:effectLst/>
                        </a:rPr>
                        <a:t>If ending inventory  is...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then cost of goods sold will be...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and current assets will be...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rowSpan="3">
                  <a:txBody>
                    <a:bodyPr/>
                    <a:lstStyle/>
                    <a:p>
                      <a:pPr marL="0" marR="0" algn="ctr">
                        <a:spcBef>
                          <a:spcPts val="0"/>
                        </a:spcBef>
                        <a:spcAft>
                          <a:spcPts val="0"/>
                        </a:spcAft>
                      </a:pPr>
                      <a:r>
                        <a:rPr lang="en-US" sz="1400">
                          <a:effectLst/>
                        </a:rPr>
                        <a:t> </a:t>
                      </a:r>
                    </a:p>
                    <a:p>
                      <a:pPr marL="0" marR="0" algn="ctr">
                        <a:spcBef>
                          <a:spcPts val="0"/>
                        </a:spcBef>
                        <a:spcAft>
                          <a:spcPts val="0"/>
                        </a:spcAft>
                      </a:pPr>
                      <a:r>
                        <a:rPr lang="en-US" sz="1400">
                          <a:effectLst/>
                        </a:rPr>
                        <a:t>See below</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67586227"/>
                  </a:ext>
                </a:extLst>
              </a:tr>
              <a:tr h="0">
                <a:tc>
                  <a:txBody>
                    <a:bodyPr/>
                    <a:lstStyle/>
                    <a:p>
                      <a:pPr marL="0" marR="0" algn="ctr">
                        <a:spcBef>
                          <a:spcPts val="0"/>
                        </a:spcBef>
                        <a:spcAft>
                          <a:spcPts val="0"/>
                        </a:spcAft>
                      </a:pPr>
                      <a:r>
                        <a:rPr lang="en-US" sz="1400">
                          <a:effectLst/>
                        </a:rPr>
                        <a:t>Overstated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Understated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Overstated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361745679"/>
                  </a:ext>
                </a:extLst>
              </a:tr>
              <a:tr h="0">
                <a:tc>
                  <a:txBody>
                    <a:bodyPr/>
                    <a:lstStyle/>
                    <a:p>
                      <a:pPr marL="0" marR="0" algn="ctr">
                        <a:spcBef>
                          <a:spcPts val="0"/>
                        </a:spcBef>
                        <a:spcAft>
                          <a:spcPts val="0"/>
                        </a:spcAft>
                      </a:pPr>
                      <a:r>
                        <a:rPr lang="en-US" sz="1400">
                          <a:effectLst/>
                        </a:rPr>
                        <a:t>Understated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Overstated</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Understated</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907061199"/>
                  </a:ext>
                </a:extLst>
              </a:tr>
            </a:tbl>
          </a:graphicData>
        </a:graphic>
      </p:graphicFrame>
      <p:sp>
        <p:nvSpPr>
          <p:cNvPr id="6" name="Rectangle 5">
            <a:extLst>
              <a:ext uri="{FF2B5EF4-FFF2-40B4-BE49-F238E27FC236}">
                <a16:creationId xmlns:a16="http://schemas.microsoft.com/office/drawing/2014/main" id="{42CF6643-328A-47E1-BCDE-0EF7D14EDB96}"/>
              </a:ext>
            </a:extLst>
          </p:cNvPr>
          <p:cNvSpPr/>
          <p:nvPr/>
        </p:nvSpPr>
        <p:spPr>
          <a:xfrm>
            <a:off x="954932" y="4983857"/>
            <a:ext cx="9764949" cy="923330"/>
          </a:xfrm>
          <a:prstGeom prst="rect">
            <a:avLst/>
          </a:prstGeom>
        </p:spPr>
        <p:txBody>
          <a:bodyPr wrap="square">
            <a:spAutoFit/>
          </a:bodyPr>
          <a:lstStyle/>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Next period: The ending inventory of one period becomes the beginning inventory of the next period. Therefore the effects of the error in the next period will be the same as shown on the previous slide for beginning inventory .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9365536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066C0C7-9C1C-4159-B96C-F1AE125DF1A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05757497-B0E1-4FCB-B35B-6C742F22C82E}"/>
              </a:ext>
            </a:extLst>
          </p:cNvPr>
          <p:cNvSpPr/>
          <p:nvPr/>
        </p:nvSpPr>
        <p:spPr>
          <a:xfrm>
            <a:off x="3048000" y="136525"/>
            <a:ext cx="6096000" cy="954107"/>
          </a:xfrm>
          <a:prstGeom prst="rect">
            <a:avLst/>
          </a:prstGeom>
        </p:spPr>
        <p:txBody>
          <a:bodyPr>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Inventory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Profit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7EBA77FC-95E0-4812-A4F1-1EC374A23368}"/>
              </a:ext>
            </a:extLst>
          </p:cNvPr>
          <p:cNvSpPr/>
          <p:nvPr/>
        </p:nvSpPr>
        <p:spPr>
          <a:xfrm>
            <a:off x="1381326" y="1497584"/>
            <a:ext cx="9961123" cy="3693319"/>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dirty="0">
                <a:latin typeface="Times" panose="02020603050405020304" pitchFamily="18" charset="0"/>
                <a:ea typeface="MS Mincho" panose="02020609040205080304" pitchFamily="49" charset="-128"/>
                <a:cs typeface="Times New Roman" panose="02020603050405020304" pitchFamily="18" charset="0"/>
              </a:rPr>
              <a:t>At times circumstances may arise when it becomes necessary to estimate ending inventory.  This would most often happen when inventory is destroyed and a company has not used a perpetual inventory method.</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a:t>
            </a:r>
            <a:r>
              <a:rPr lang="en-US"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gross profit method</a:t>
            </a:r>
            <a:r>
              <a:rPr lang="en-US" dirty="0">
                <a:latin typeface="Times" panose="02020603050405020304" pitchFamily="18" charset="0"/>
                <a:ea typeface="MS Mincho" panose="02020609040205080304" pitchFamily="49" charset="-128"/>
                <a:cs typeface="Times New Roman" panose="02020603050405020304" pitchFamily="18" charset="0"/>
              </a:rPr>
              <a:t> is a common method used to estimate ending inventory.</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The gross profit method estimates ending inventory by applying the recent historical gross profit percentage.   Calculate an average over several recent periods.</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latin typeface="Times" panose="02020603050405020304" pitchFamily="18" charset="0"/>
              <a:ea typeface="MS Mincho" panose="02020609040205080304" pitchFamily="49" charset="-128"/>
              <a:cs typeface="Times New Roman" panose="02020603050405020304" pitchFamily="18" charset="0"/>
            </a:endParaRPr>
          </a:p>
          <a:p>
            <a:r>
              <a:rPr lang="en-US" b="1" dirty="0">
                <a:latin typeface="Times" panose="02020603050405020304" pitchFamily="18" charset="0"/>
                <a:ea typeface="MS Mincho" panose="02020609040205080304" pitchFamily="49" charset="-128"/>
                <a:cs typeface="Times New Roman" panose="02020603050405020304" pitchFamily="18" charset="0"/>
              </a:rPr>
              <a:t>   Gross Profit / Net Sales = Gross Profit Percentage</a:t>
            </a:r>
            <a:endParaRPr lang="en-US" dirty="0"/>
          </a:p>
        </p:txBody>
      </p:sp>
    </p:spTree>
    <p:extLst>
      <p:ext uri="{BB962C8B-B14F-4D97-AF65-F5344CB8AC3E}">
        <p14:creationId xmlns:p14="http://schemas.microsoft.com/office/powerpoint/2010/main" val="151640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7387374-0E92-4547-BEAC-E780A4A90E8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43535CCE-01AD-462D-8066-297766D932FB}"/>
              </a:ext>
            </a:extLst>
          </p:cNvPr>
          <p:cNvSpPr/>
          <p:nvPr/>
        </p:nvSpPr>
        <p:spPr>
          <a:xfrm>
            <a:off x="3213370" y="206992"/>
            <a:ext cx="6096000" cy="954107"/>
          </a:xfrm>
          <a:prstGeom prst="rect">
            <a:avLst/>
          </a:prstGeom>
        </p:spPr>
        <p:txBody>
          <a:bodyPr>
            <a:spAutoFit/>
          </a:bodyPr>
          <a:lstStyle/>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Estimating Inventory</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marL="114300" marR="0" indent="-114300" algn="ctr">
              <a:spcBef>
                <a:spcPts val="0"/>
              </a:spcBef>
              <a:spcAft>
                <a:spcPts val="0"/>
              </a:spcAft>
            </a:pP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Gross Profit Method,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9CAF8956-5FDD-44AF-8C26-5067246EA221}"/>
              </a:ext>
            </a:extLst>
          </p:cNvPr>
          <p:cNvSpPr/>
          <p:nvPr/>
        </p:nvSpPr>
        <p:spPr>
          <a:xfrm>
            <a:off x="2153055" y="1529954"/>
            <a:ext cx="7477328" cy="369332"/>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Procedure: </a:t>
            </a:r>
            <a:r>
              <a:rPr lang="en-US" dirty="0">
                <a:latin typeface="Times" panose="02020603050405020304" pitchFamily="18" charset="0"/>
                <a:ea typeface="MS Mincho" panose="02020609040205080304" pitchFamily="49" charset="-128"/>
                <a:cs typeface="Times New Roman" panose="02020603050405020304" pitchFamily="18" charset="0"/>
              </a:rPr>
              <a:t>(Assume the average historical gross profit percentage is 30%.)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12AE313-4FEE-4596-A7FC-C3CC9CCA256F}"/>
              </a:ext>
            </a:extLst>
          </p:cNvPr>
          <p:cNvGraphicFramePr>
            <a:graphicFrameLocks noGrp="1"/>
          </p:cNvGraphicFramePr>
          <p:nvPr>
            <p:extLst>
              <p:ext uri="{D42A27DB-BD31-4B8C-83A1-F6EECF244321}">
                <p14:modId xmlns:p14="http://schemas.microsoft.com/office/powerpoint/2010/main" val="359751083"/>
              </p:ext>
            </p:extLst>
          </p:nvPr>
        </p:nvGraphicFramePr>
        <p:xfrm>
          <a:off x="3261360" y="2614454"/>
          <a:ext cx="5669280" cy="2773680"/>
        </p:xfrm>
        <a:graphic>
          <a:graphicData uri="http://schemas.openxmlformats.org/drawingml/2006/table">
            <a:tbl>
              <a:tblPr firstRow="1" firstCol="1" bandRow="1">
                <a:tableStyleId>{5940675A-B579-460E-94D1-54222C63F5DA}</a:tableStyleId>
              </a:tblPr>
              <a:tblGrid>
                <a:gridCol w="531495">
                  <a:extLst>
                    <a:ext uri="{9D8B030D-6E8A-4147-A177-3AD203B41FA5}">
                      <a16:colId xmlns:a16="http://schemas.microsoft.com/office/drawing/2014/main" val="2075967706"/>
                    </a:ext>
                  </a:extLst>
                </a:gridCol>
                <a:gridCol w="2110740">
                  <a:extLst>
                    <a:ext uri="{9D8B030D-6E8A-4147-A177-3AD203B41FA5}">
                      <a16:colId xmlns:a16="http://schemas.microsoft.com/office/drawing/2014/main" val="1441189019"/>
                    </a:ext>
                  </a:extLst>
                </a:gridCol>
                <a:gridCol w="3027045">
                  <a:extLst>
                    <a:ext uri="{9D8B030D-6E8A-4147-A177-3AD203B41FA5}">
                      <a16:colId xmlns:a16="http://schemas.microsoft.com/office/drawing/2014/main" val="2000595537"/>
                    </a:ext>
                  </a:extLst>
                </a:gridCol>
              </a:tblGrid>
              <a:tr h="0">
                <a:tc>
                  <a:txBody>
                    <a:bodyPr/>
                    <a:lstStyle/>
                    <a:p>
                      <a:pPr marL="0" marR="0" algn="ctr">
                        <a:spcBef>
                          <a:spcPts val="0"/>
                        </a:spcBef>
                        <a:spcAft>
                          <a:spcPts val="0"/>
                        </a:spcAft>
                      </a:pPr>
                      <a:r>
                        <a:rPr lang="en-US" sz="1400" b="1">
                          <a:effectLst/>
                        </a:rPr>
                        <a:t>Step</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Action</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Example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958672061"/>
                  </a:ext>
                </a:extLst>
              </a:tr>
              <a:tr h="0">
                <a:tc>
                  <a:txBody>
                    <a:bodyPr/>
                    <a:lstStyle/>
                    <a:p>
                      <a:pPr marL="0" marR="0" algn="ctr">
                        <a:spcBef>
                          <a:spcPts val="600"/>
                        </a:spcBef>
                        <a:spcAft>
                          <a:spcPts val="0"/>
                        </a:spcAft>
                      </a:pPr>
                      <a:r>
                        <a:rPr lang="en-US" sz="1400">
                          <a:effectLst/>
                        </a:rPr>
                        <a:t>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Calculate cost of goods available for sale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Beginning inventory: $  10,000</a:t>
                      </a:r>
                    </a:p>
                    <a:p>
                      <a:pPr marL="0" marR="0">
                        <a:spcBef>
                          <a:spcPts val="0"/>
                        </a:spcBef>
                        <a:spcAft>
                          <a:spcPts val="0"/>
                        </a:spcAft>
                      </a:pPr>
                      <a:r>
                        <a:rPr lang="en-US" sz="1400" dirty="0">
                          <a:effectLst/>
                        </a:rPr>
                        <a:t>Purchases:                     </a:t>
                      </a:r>
                      <a:r>
                        <a:rPr lang="en-US" sz="1400" u="sng" dirty="0">
                          <a:effectLst/>
                        </a:rPr>
                        <a:t>170,000</a:t>
                      </a:r>
                      <a:endParaRPr lang="en-US" sz="1400" dirty="0">
                        <a:effectLst/>
                      </a:endParaRPr>
                    </a:p>
                    <a:p>
                      <a:pPr marL="0" marR="0">
                        <a:spcBef>
                          <a:spcPts val="0"/>
                        </a:spcBef>
                        <a:spcAft>
                          <a:spcPts val="0"/>
                        </a:spcAft>
                      </a:pPr>
                      <a:r>
                        <a:rPr lang="en-US" sz="1400" dirty="0">
                          <a:effectLst/>
                        </a:rPr>
                        <a:t>                                      $180,000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95378516"/>
                  </a:ext>
                </a:extLst>
              </a:tr>
              <a:tr h="0">
                <a:tc>
                  <a:txBody>
                    <a:bodyPr/>
                    <a:lstStyle/>
                    <a:p>
                      <a:pPr marL="0" marR="0" algn="ctr">
                        <a:spcBef>
                          <a:spcPts val="600"/>
                        </a:spcBef>
                        <a:spcAft>
                          <a:spcPts val="0"/>
                        </a:spcAft>
                      </a:pPr>
                      <a:r>
                        <a:rPr lang="en-US" sz="1400">
                          <a:effectLst/>
                        </a:rPr>
                        <a:t>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Calculate historical cost of goods sold percentage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100% - gross profit percentage 30%</a:t>
                      </a:r>
                    </a:p>
                    <a:p>
                      <a:pPr marL="0" marR="0">
                        <a:spcBef>
                          <a:spcPts val="0"/>
                        </a:spcBef>
                        <a:spcAft>
                          <a:spcPts val="0"/>
                        </a:spcAft>
                      </a:pPr>
                      <a:r>
                        <a:rPr lang="en-US" sz="1400">
                          <a:effectLst/>
                        </a:rPr>
                        <a:t>100% – 30% = 70%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13800673"/>
                  </a:ext>
                </a:extLst>
              </a:tr>
              <a:tr h="0">
                <a:tc>
                  <a:txBody>
                    <a:bodyPr/>
                    <a:lstStyle/>
                    <a:p>
                      <a:pPr marL="0" marR="0" algn="ctr">
                        <a:spcBef>
                          <a:spcPts val="600"/>
                        </a:spcBef>
                        <a:spcAft>
                          <a:spcPts val="0"/>
                        </a:spcAft>
                      </a:pPr>
                      <a:r>
                        <a:rPr lang="en-US" sz="1400">
                          <a:effectLst/>
                        </a:rPr>
                        <a:t>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Estimate cost of goods sold: Multiply cost of goods sold percentage by net sales.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p>
                    <a:p>
                      <a:pPr marL="0" marR="0">
                        <a:spcBef>
                          <a:spcPts val="0"/>
                        </a:spcBef>
                        <a:spcAft>
                          <a:spcPts val="0"/>
                        </a:spcAft>
                      </a:pPr>
                      <a:r>
                        <a:rPr lang="en-US" sz="1400">
                          <a:effectLst/>
                        </a:rPr>
                        <a:t>$250,000 net sales x .70 = $175,000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504590588"/>
                  </a:ext>
                </a:extLst>
              </a:tr>
              <a:tr h="0">
                <a:tc>
                  <a:txBody>
                    <a:bodyPr/>
                    <a:lstStyle/>
                    <a:p>
                      <a:pPr marL="0" marR="0" algn="ctr">
                        <a:spcBef>
                          <a:spcPts val="600"/>
                        </a:spcBef>
                        <a:spcAft>
                          <a:spcPts val="0"/>
                        </a:spcAft>
                      </a:pPr>
                      <a:r>
                        <a:rPr lang="en-US" sz="1400">
                          <a:effectLst/>
                        </a:rPr>
                        <a:t>4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Subtract estimated cost of goods sold from cost of goods available for sale.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$180,000 – $175,000 = $5,000 estimated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03320708"/>
                  </a:ext>
                </a:extLst>
              </a:tr>
            </a:tbl>
          </a:graphicData>
        </a:graphic>
      </p:graphicFrame>
    </p:spTree>
    <p:extLst>
      <p:ext uri="{BB962C8B-B14F-4D97-AF65-F5344CB8AC3E}">
        <p14:creationId xmlns:p14="http://schemas.microsoft.com/office/powerpoint/2010/main" val="24146980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7333D5-8AB8-4096-ACD0-B9C2A78318F7}"/>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ED0898BB-CC0B-4878-BFB0-3AEDF4F64499}"/>
              </a:ext>
            </a:extLst>
          </p:cNvPr>
          <p:cNvSpPr/>
          <p:nvPr/>
        </p:nvSpPr>
        <p:spPr>
          <a:xfrm>
            <a:off x="2214664" y="136525"/>
            <a:ext cx="7762672" cy="954107"/>
          </a:xfrm>
          <a:prstGeom prst="rect">
            <a:avLst/>
          </a:prstGeom>
        </p:spPr>
        <p:txBody>
          <a:bodyPr wrap="squar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Internal Control for Merchandise Inventory </a:t>
            </a:r>
            <a:endParaRPr lang="en-US" sz="28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18CF3C8-5CF9-471E-9A84-6D867FBACA70}"/>
              </a:ext>
            </a:extLst>
          </p:cNvPr>
          <p:cNvSpPr/>
          <p:nvPr/>
        </p:nvSpPr>
        <p:spPr>
          <a:xfrm>
            <a:off x="466928" y="1010245"/>
            <a:ext cx="11507822" cy="5601533"/>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Many types of merchandise inventory are desirable assets and can be targets for theft.  Especially for a small business, loss of inventory can be almost as damaging as loss of cash.  </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The following internal control procedures should be applied to safeguard inventory.</a:t>
            </a:r>
          </a:p>
          <a:p>
            <a:pPr marL="1143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r>
              <a:rPr lang="en-US" sz="1600" dirty="0">
                <a:latin typeface="Times" panose="02020603050405020304" pitchFamily="18" charset="0"/>
                <a:ea typeface="MS Mincho" panose="02020609040205080304" pitchFamily="49" charset="-128"/>
                <a:cs typeface="Times New Roman" panose="02020603050405020304" pitchFamily="18" charset="0"/>
              </a:rPr>
              <a:t> </a:t>
            </a:r>
            <a:r>
              <a:rPr lang="en-US" sz="1600" b="1" dirty="0">
                <a:latin typeface="Times" panose="02020603050405020304" pitchFamily="18" charset="0"/>
                <a:ea typeface="MS Mincho" panose="02020609040205080304" pitchFamily="49" charset="-128"/>
                <a:cs typeface="Times New Roman" panose="02020603050405020304" pitchFamily="18" charset="0"/>
              </a:rPr>
              <a:t>Separation of duties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Any person with access to accounting records should not have access to inventory.  Asset theft can be hidden by false bookkeeping entries.</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Related purchasing activities should be performed by different people.  Included are merchandise ordering, receiving, and payment.  In a small business with few employees, this should be the responsibility of the owner.</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Related sales activities should be done by different people.  This includes making a sale, shipping, billing, and cash collection. In a small business with few employees, these activities must be supervised or performed by the owner.</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Physical control</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Merchandise should be protected by physical safeguards and limited access.  Examples are: locked rooms, identification badges required for entry, and surveillance video. </a:t>
            </a:r>
          </a:p>
          <a:p>
            <a:br>
              <a:rPr lang="en-US" dirty="0">
                <a:latin typeface="Times" panose="02020603050405020304" pitchFamily="18" charset="0"/>
                <a:ea typeface="MS Mincho" panose="02020609040205080304" pitchFamily="49" charset="-128"/>
                <a:cs typeface="Times New Roman" panose="02020603050405020304" pitchFamily="18" charset="0"/>
              </a:rPr>
            </a:br>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3945266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B6B9FAB-C8A6-478A-8A51-AD4F71922B6B}"/>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81B7DB7D-FF9A-43BC-8E21-F04D0CFFA7C5}"/>
              </a:ext>
            </a:extLst>
          </p:cNvPr>
          <p:cNvSpPr/>
          <p:nvPr/>
        </p:nvSpPr>
        <p:spPr>
          <a:xfrm>
            <a:off x="2040819" y="287125"/>
            <a:ext cx="8713476"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Internal Control for Merchandise Inventory, continued </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id="{923ABD41-47E6-4066-8758-9359804240BA}"/>
              </a:ext>
            </a:extLst>
          </p:cNvPr>
          <p:cNvSpPr/>
          <p:nvPr/>
        </p:nvSpPr>
        <p:spPr>
          <a:xfrm>
            <a:off x="704261" y="936469"/>
            <a:ext cx="10919665" cy="5293757"/>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a:t>
            </a:r>
            <a:r>
              <a:rPr lang="en-US" sz="1600" b="1" dirty="0">
                <a:latin typeface="Times" panose="02020603050405020304" pitchFamily="18" charset="0"/>
                <a:ea typeface="MS Mincho" panose="02020609040205080304" pitchFamily="49" charset="-128"/>
                <a:cs typeface="Times New Roman" panose="02020603050405020304" pitchFamily="18" charset="0"/>
              </a:rPr>
              <a:t>Perpetual inventory systems</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A perpetual inventory method requires continuous recording keeping.  Regardless of the method, an accurate “paper trail” of purchases, sales, returns, and other events affecting merchandise must be maintained, supported by easily accessible documentation.  </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Organization</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Inventory must be clearly labeled and organized in a way that makes it easily accessible.</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Counting inventory</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All inventory should be physically counted at least once per year, regardless of the accounting system being used.  If a full inventory count is too difficult, then perform  “</a:t>
            </a:r>
            <a:r>
              <a:rPr lang="en-US" sz="1600" b="1" dirty="0">
                <a:solidFill>
                  <a:srgbClr val="0000FF"/>
                </a:solidFill>
                <a:latin typeface="Times" panose="02020603050405020304" pitchFamily="18" charset="0"/>
                <a:ea typeface="MS Mincho" panose="02020609040205080304" pitchFamily="49" charset="-128"/>
                <a:cs typeface="Times New Roman" panose="02020603050405020304" pitchFamily="18" charset="0"/>
              </a:rPr>
              <a:t>cycle counts</a:t>
            </a:r>
            <a:r>
              <a:rPr lang="en-US" sz="1600" dirty="0">
                <a:latin typeface="Times" panose="02020603050405020304" pitchFamily="18" charset="0"/>
                <a:ea typeface="MS Mincho" panose="02020609040205080304" pitchFamily="49" charset="-128"/>
                <a:cs typeface="Times New Roman" panose="02020603050405020304" pitchFamily="18" charset="0"/>
              </a:rPr>
              <a:t>” of portions of inventory on an ongoing basis.</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High-value inventory should be subject to surprise counts. </a:t>
            </a:r>
          </a:p>
          <a:p>
            <a:pPr marL="342900" marR="0" indent="-114300">
              <a:spcBef>
                <a:spcPts val="0"/>
              </a:spcBef>
              <a:spcAft>
                <a:spcPts val="0"/>
              </a:spcAft>
            </a:pPr>
            <a:r>
              <a:rPr lang="en-US" sz="1600" dirty="0">
                <a:latin typeface="Times" panose="02020603050405020304" pitchFamily="18" charset="0"/>
                <a:ea typeface="MS Mincho" panose="02020609040205080304" pitchFamily="49" charset="-128"/>
                <a:cs typeface="Times New Roman" panose="02020603050405020304" pitchFamily="18" charset="0"/>
              </a:rPr>
              <a:t>  </a:t>
            </a: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Cost of Goods Sold Percentage</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1143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endParaRPr lang="en-US" sz="1600" dirty="0">
              <a:latin typeface="Times" panose="02020603050405020304" pitchFamily="18" charset="0"/>
              <a:ea typeface="MS Mincho" panose="02020609040205080304" pitchFamily="49" charset="-128"/>
              <a:cs typeface="Times New Roman" panose="02020603050405020304" pitchFamily="18" charset="0"/>
            </a:endParaRPr>
          </a:p>
          <a:p>
            <a:pPr marL="342900" marR="0" indent="-114300">
              <a:spcBef>
                <a:spcPts val="0"/>
              </a:spcBef>
              <a:spcAft>
                <a:spcPts val="0"/>
              </a:spcAft>
            </a:pPr>
            <a:r>
              <a:rPr lang="en-US" sz="1600" b="1" dirty="0">
                <a:latin typeface="Times" panose="02020603050405020304" pitchFamily="18" charset="0"/>
                <a:ea typeface="MS Mincho" panose="02020609040205080304" pitchFamily="49" charset="-128"/>
                <a:cs typeface="Times New Roman" panose="02020603050405020304" pitchFamily="18" charset="0"/>
              </a:rPr>
              <a:t>• </a:t>
            </a:r>
            <a:r>
              <a:rPr lang="en-US" sz="1600" dirty="0">
                <a:latin typeface="Times" panose="02020603050405020304" pitchFamily="18" charset="0"/>
                <a:ea typeface="MS Mincho" panose="02020609040205080304" pitchFamily="49" charset="-128"/>
                <a:cs typeface="Times New Roman" panose="02020603050405020304" pitchFamily="18" charset="0"/>
              </a:rPr>
              <a:t>Regularly calculate and monitor cost of goods sold percentage.  Significant changes in this number are not only an indicator of the direction of profitability but are also a inventory safeguard.  Watch for unusual increases in this percentage. </a:t>
            </a:r>
            <a:endParaRPr lang="en-US" sz="16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072527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A36E212-50C7-451D-967B-2381B4F655A6}"/>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F645026D-DFE9-49C7-A55F-CB19DAECA5EA}"/>
              </a:ext>
            </a:extLst>
          </p:cNvPr>
          <p:cNvSpPr/>
          <p:nvPr/>
        </p:nvSpPr>
        <p:spPr>
          <a:xfrm>
            <a:off x="3125585" y="346009"/>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Overview: Assigning Costs With the 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b="1"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39A0F17-5C0F-4BA8-BECA-6C63094A68F1}"/>
              </a:ext>
            </a:extLst>
          </p:cNvPr>
          <p:cNvSpPr/>
          <p:nvPr/>
        </p:nvSpPr>
        <p:spPr>
          <a:xfrm>
            <a:off x="1934094" y="1782031"/>
            <a:ext cx="8684029" cy="3970318"/>
          </a:xfrm>
          <a:prstGeom prst="rect">
            <a:avLst/>
          </a:prstGeom>
        </p:spPr>
        <p:txBody>
          <a:bodyPr wrap="square">
            <a:spAutoFit/>
          </a:bodyPr>
          <a:lstStyle/>
          <a:p>
            <a:pPr marL="114300" marR="0" indent="-114300">
              <a:spcBef>
                <a:spcPts val="0"/>
              </a:spcBef>
              <a:spcAft>
                <a:spcPts val="0"/>
              </a:spcAft>
            </a:pPr>
            <a:r>
              <a:rPr lang="en-US" b="1" dirty="0">
                <a:latin typeface="Times" panose="02020603050405020304" pitchFamily="18" charset="0"/>
                <a:ea typeface="MS Mincho" panose="02020609040205080304" pitchFamily="49" charset="-128"/>
                <a:cs typeface="Times New Roman" panose="02020603050405020304" pitchFamily="18" charset="0"/>
              </a:rPr>
              <a:t>• Procedure</a:t>
            </a:r>
            <a:r>
              <a:rPr lang="en-US" dirty="0">
                <a:latin typeface="Times" panose="02020603050405020304" pitchFamily="18" charset="0"/>
                <a:ea typeface="MS Mincho" panose="02020609040205080304" pitchFamily="49" charset="-128"/>
                <a:cs typeface="Times New Roman" panose="02020603050405020304" pitchFamily="18" charset="0"/>
              </a:rPr>
              <a:t>: When a periodic inventory method is used, the quickest procedure is to actually first assign cost  to ending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Step 1: Determine the number of ending inventory units.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Step 2: Using one of the cost assignment methods, assign unit costs to ending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inventory units.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Step 3: Calculate the total ending inventory cost.</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Step 4: Subtract total ending inventory cost from cost of goods available for sale.  The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result is cost of goods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4268086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43C6AA9-32F2-450E-B36B-135B4BCBD60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78F94C76-2986-49D7-BAFB-634FB57FACE7}"/>
              </a:ext>
            </a:extLst>
          </p:cNvPr>
          <p:cNvSpPr/>
          <p:nvPr/>
        </p:nvSpPr>
        <p:spPr>
          <a:xfrm>
            <a:off x="2698865" y="273966"/>
            <a:ext cx="6544888" cy="954107"/>
          </a:xfrm>
          <a:prstGeom prst="rect">
            <a:avLst/>
          </a:prstGeom>
        </p:spPr>
        <p:txBody>
          <a:bodyPr wrap="squar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8F17B35B-729F-4B2B-9E11-F28BB1EB3940}"/>
              </a:ext>
            </a:extLst>
          </p:cNvPr>
          <p:cNvSpPr/>
          <p:nvPr/>
        </p:nvSpPr>
        <p:spPr>
          <a:xfrm>
            <a:off x="343590" y="1520875"/>
            <a:ext cx="11410603"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The table below shows the record of inventory units and unit costs available for sale for the May accounting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E02D2DB-D935-4D97-8F9E-CEC0E313D48B}"/>
              </a:ext>
            </a:extLst>
          </p:cNvPr>
          <p:cNvGraphicFramePr>
            <a:graphicFrameLocks noGrp="1"/>
          </p:cNvGraphicFramePr>
          <p:nvPr>
            <p:extLst>
              <p:ext uri="{D42A27DB-BD31-4B8C-83A1-F6EECF244321}">
                <p14:modId xmlns:p14="http://schemas.microsoft.com/office/powerpoint/2010/main" val="494368702"/>
              </p:ext>
            </p:extLst>
          </p:nvPr>
        </p:nvGraphicFramePr>
        <p:xfrm>
          <a:off x="2965826" y="2180351"/>
          <a:ext cx="5728335" cy="1706880"/>
        </p:xfrm>
        <a:graphic>
          <a:graphicData uri="http://schemas.openxmlformats.org/drawingml/2006/table">
            <a:tbl>
              <a:tblPr firstRow="1" firstCol="1" bandRow="1">
                <a:tableStyleId>{2D5ABB26-0587-4C30-8999-92F81FD0307C}</a:tableStyleId>
              </a:tblPr>
              <a:tblGrid>
                <a:gridCol w="182880">
                  <a:extLst>
                    <a:ext uri="{9D8B030D-6E8A-4147-A177-3AD203B41FA5}">
                      <a16:colId xmlns:a16="http://schemas.microsoft.com/office/drawing/2014/main" val="2569241833"/>
                    </a:ext>
                  </a:extLst>
                </a:gridCol>
                <a:gridCol w="1817370">
                  <a:extLst>
                    <a:ext uri="{9D8B030D-6E8A-4147-A177-3AD203B41FA5}">
                      <a16:colId xmlns:a16="http://schemas.microsoft.com/office/drawing/2014/main" val="785169933"/>
                    </a:ext>
                  </a:extLst>
                </a:gridCol>
                <a:gridCol w="171450">
                  <a:extLst>
                    <a:ext uri="{9D8B030D-6E8A-4147-A177-3AD203B41FA5}">
                      <a16:colId xmlns:a16="http://schemas.microsoft.com/office/drawing/2014/main" val="2571211988"/>
                    </a:ext>
                  </a:extLst>
                </a:gridCol>
                <a:gridCol w="742950">
                  <a:extLst>
                    <a:ext uri="{9D8B030D-6E8A-4147-A177-3AD203B41FA5}">
                      <a16:colId xmlns:a16="http://schemas.microsoft.com/office/drawing/2014/main" val="2934076974"/>
                    </a:ext>
                  </a:extLst>
                </a:gridCol>
                <a:gridCol w="793750">
                  <a:extLst>
                    <a:ext uri="{9D8B030D-6E8A-4147-A177-3AD203B41FA5}">
                      <a16:colId xmlns:a16="http://schemas.microsoft.com/office/drawing/2014/main" val="3932226929"/>
                    </a:ext>
                  </a:extLst>
                </a:gridCol>
                <a:gridCol w="920750">
                  <a:extLst>
                    <a:ext uri="{9D8B030D-6E8A-4147-A177-3AD203B41FA5}">
                      <a16:colId xmlns:a16="http://schemas.microsoft.com/office/drawing/2014/main" val="2828873910"/>
                    </a:ext>
                  </a:extLst>
                </a:gridCol>
                <a:gridCol w="921385">
                  <a:extLst>
                    <a:ext uri="{9D8B030D-6E8A-4147-A177-3AD203B41FA5}">
                      <a16:colId xmlns:a16="http://schemas.microsoft.com/office/drawing/2014/main" val="1761116082"/>
                    </a:ext>
                  </a:extLst>
                </a:gridCol>
                <a:gridCol w="177800">
                  <a:extLst>
                    <a:ext uri="{9D8B030D-6E8A-4147-A177-3AD203B41FA5}">
                      <a16:colId xmlns:a16="http://schemas.microsoft.com/office/drawing/2014/main" val="4288186979"/>
                    </a:ext>
                  </a:extLst>
                </a:gridCol>
              </a:tblGrid>
              <a:tr h="0">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Explanation</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Date</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Units</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Unit Cost</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9251240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Beginning balance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74320" marR="0" algn="l">
                        <a:spcBef>
                          <a:spcPts val="0"/>
                        </a:spcBef>
                        <a:spcAft>
                          <a:spcPts val="0"/>
                        </a:spcAft>
                      </a:pPr>
                      <a:r>
                        <a:rPr lang="en-US" sz="1400" dirty="0">
                          <a:effectLst/>
                        </a:rPr>
                        <a:t>50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$21</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$1,050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0433583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12</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23</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1,380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795837614"/>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Purchase</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19</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180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25</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4,500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99359974"/>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28</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sng" dirty="0">
                          <a:effectLst/>
                        </a:rPr>
                        <a:t>   40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30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sng">
                          <a:effectLst/>
                        </a:rPr>
                        <a:t>  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8905080"/>
                  </a:ext>
                </a:extLst>
              </a:tr>
              <a:tr h="0">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available</a:t>
                      </a:r>
                      <a:endParaRPr lang="en-US" sz="1100">
                        <a:effectLst/>
                      </a:endParaRPr>
                    </a:p>
                    <a:p>
                      <a:pPr marL="0" marR="0">
                        <a:spcBef>
                          <a:spcPts val="0"/>
                        </a:spcBef>
                        <a:spcAft>
                          <a:spcPts val="0"/>
                        </a:spcAft>
                      </a:pPr>
                      <a:r>
                        <a:rPr lang="en-US" sz="1400">
                          <a:effectLst/>
                        </a:rPr>
                        <a:t>Ending inventory units</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330</a:t>
                      </a:r>
                      <a:endParaRPr lang="en-US" sz="1100" dirty="0">
                        <a:effectLst/>
                      </a:endParaRPr>
                    </a:p>
                    <a:p>
                      <a:pPr marL="0" marR="0">
                        <a:spcBef>
                          <a:spcPts val="0"/>
                        </a:spcBef>
                        <a:spcAft>
                          <a:spcPts val="0"/>
                        </a:spcAft>
                      </a:pPr>
                      <a:r>
                        <a:rPr lang="en-US" sz="1400" dirty="0">
                          <a:effectLst/>
                        </a:rPr>
                        <a:t>     </a:t>
                      </a:r>
                      <a:r>
                        <a:rPr lang="en-US" sz="1400" u="dbl" dirty="0">
                          <a:effectLst/>
                        </a:rPr>
                        <a:t>150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dbl">
                          <a:effectLst/>
                        </a:rPr>
                        <a:t>$8,130</a:t>
                      </a:r>
                      <a:endParaRPr lang="en-US" sz="1100">
                        <a:effectLst/>
                      </a:endParaRPr>
                    </a:p>
                    <a:p>
                      <a:pPr marL="0" marR="0">
                        <a:spcBef>
                          <a:spcPts val="0"/>
                        </a:spcBef>
                        <a:spcAft>
                          <a:spcPts val="0"/>
                        </a:spcAft>
                      </a:pPr>
                      <a:r>
                        <a:rPr lang="en-US" sz="1400">
                          <a:effectLst/>
                        </a:rPr>
                        <a:t> </a:t>
                      </a:r>
                      <a:endParaRPr lang="en-US" sz="1100">
                        <a:effectLst/>
                      </a:endParaRPr>
                    </a:p>
                    <a:p>
                      <a:pPr marL="0" marR="0" algn="just">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96002808"/>
                  </a:ext>
                </a:extLst>
              </a:tr>
            </a:tbl>
          </a:graphicData>
        </a:graphic>
      </p:graphicFrame>
      <p:sp>
        <p:nvSpPr>
          <p:cNvPr id="6" name="Rectangle 5">
            <a:extLst>
              <a:ext uri="{FF2B5EF4-FFF2-40B4-BE49-F238E27FC236}">
                <a16:creationId xmlns:a16="http://schemas.microsoft.com/office/drawing/2014/main" id="{26B99890-23CE-458A-9552-6C9B06884EC6}"/>
              </a:ext>
            </a:extLst>
          </p:cNvPr>
          <p:cNvSpPr/>
          <p:nvPr/>
        </p:nvSpPr>
        <p:spPr>
          <a:xfrm>
            <a:off x="651164" y="3927074"/>
            <a:ext cx="11410603"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150 units of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Steps 2 and 3:</a:t>
            </a:r>
            <a:r>
              <a:rPr lang="en-US" dirty="0">
                <a:latin typeface="Times" panose="02020603050405020304" pitchFamily="18" charset="0"/>
                <a:ea typeface="MS Mincho" panose="02020609040205080304" pitchFamily="49" charset="-128"/>
                <a:cs typeface="Times New Roman" panose="02020603050405020304" pitchFamily="18" charset="0"/>
              </a:rPr>
              <a:t>  Because the first costs in are the first out, use the </a:t>
            </a:r>
            <a:r>
              <a:rPr lang="en-US" u="sng" dirty="0">
                <a:latin typeface="Times" panose="02020603050405020304" pitchFamily="18" charset="0"/>
                <a:ea typeface="MS Mincho" panose="02020609040205080304" pitchFamily="49" charset="-128"/>
                <a:cs typeface="Times New Roman" panose="02020603050405020304" pitchFamily="18" charset="0"/>
              </a:rPr>
              <a:t>last</a:t>
            </a:r>
            <a:r>
              <a:rPr lang="en-US" dirty="0">
                <a:latin typeface="Times" panose="02020603050405020304" pitchFamily="18" charset="0"/>
                <a:ea typeface="MS Mincho" panose="02020609040205080304" pitchFamily="49" charset="-128"/>
                <a:cs typeface="Times New Roman" panose="02020603050405020304" pitchFamily="18" charset="0"/>
              </a:rPr>
              <a:t> costs for the 150 units of ending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3B6BE220-F125-4A4D-B8A1-95A615253378}"/>
              </a:ext>
            </a:extLst>
          </p:cNvPr>
          <p:cNvGraphicFramePr>
            <a:graphicFrameLocks noGrp="1"/>
          </p:cNvGraphicFramePr>
          <p:nvPr>
            <p:extLst>
              <p:ext uri="{D42A27DB-BD31-4B8C-83A1-F6EECF244321}">
                <p14:modId xmlns:p14="http://schemas.microsoft.com/office/powerpoint/2010/main" val="3796923027"/>
              </p:ext>
            </p:extLst>
          </p:nvPr>
        </p:nvGraphicFramePr>
        <p:xfrm>
          <a:off x="4921249" y="4833570"/>
          <a:ext cx="2349500" cy="640080"/>
        </p:xfrm>
        <a:graphic>
          <a:graphicData uri="http://schemas.openxmlformats.org/drawingml/2006/table">
            <a:tbl>
              <a:tblPr firstRow="1" firstCol="1" bandRow="1">
                <a:tableStyleId>{2D5ABB26-0587-4C30-8999-92F81FD0307C}</a:tableStyleId>
              </a:tblPr>
              <a:tblGrid>
                <a:gridCol w="1383030">
                  <a:extLst>
                    <a:ext uri="{9D8B030D-6E8A-4147-A177-3AD203B41FA5}">
                      <a16:colId xmlns:a16="http://schemas.microsoft.com/office/drawing/2014/main" val="856179388"/>
                    </a:ext>
                  </a:extLst>
                </a:gridCol>
                <a:gridCol w="274320">
                  <a:extLst>
                    <a:ext uri="{9D8B030D-6E8A-4147-A177-3AD203B41FA5}">
                      <a16:colId xmlns:a16="http://schemas.microsoft.com/office/drawing/2014/main" val="3886877269"/>
                    </a:ext>
                  </a:extLst>
                </a:gridCol>
                <a:gridCol w="692150">
                  <a:extLst>
                    <a:ext uri="{9D8B030D-6E8A-4147-A177-3AD203B41FA5}">
                      <a16:colId xmlns:a16="http://schemas.microsoft.com/office/drawing/2014/main" val="3493389758"/>
                    </a:ext>
                  </a:extLst>
                </a:gridCol>
              </a:tblGrid>
              <a:tr h="0">
                <a:tc>
                  <a:txBody>
                    <a:bodyPr/>
                    <a:lstStyle/>
                    <a:p>
                      <a:pPr marL="0" marR="0">
                        <a:spcBef>
                          <a:spcPts val="0"/>
                        </a:spcBef>
                        <a:spcAft>
                          <a:spcPts val="0"/>
                        </a:spcAft>
                      </a:pPr>
                      <a:r>
                        <a:rPr lang="en-US" sz="1400">
                          <a:effectLst/>
                        </a:rPr>
                        <a:t>  40 units @ $30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303986320"/>
                  </a:ext>
                </a:extLst>
              </a:tr>
              <a:tr h="0">
                <a:tc>
                  <a:txBody>
                    <a:bodyPr/>
                    <a:lstStyle/>
                    <a:p>
                      <a:pPr marL="0" marR="0">
                        <a:spcBef>
                          <a:spcPts val="0"/>
                        </a:spcBef>
                        <a:spcAft>
                          <a:spcPts val="0"/>
                        </a:spcAft>
                      </a:pPr>
                      <a:r>
                        <a:rPr lang="en-US" sz="1400" dirty="0">
                          <a:effectLst/>
                        </a:rPr>
                        <a:t>110 units @ $25</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u="sng">
                          <a:effectLst/>
                        </a:rPr>
                        <a:t>$2,750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8138296"/>
                  </a:ext>
                </a:extLst>
              </a:tr>
              <a:tr h="0">
                <a:tc>
                  <a:txBody>
                    <a:bodyPr/>
                    <a:lstStyle/>
                    <a:p>
                      <a:pPr marL="0" marR="0">
                        <a:spcBef>
                          <a:spcPts val="0"/>
                        </a:spcBef>
                        <a:spcAft>
                          <a:spcPts val="0"/>
                        </a:spcAft>
                      </a:pPr>
                      <a:r>
                        <a:rPr lang="en-US" sz="1400" b="1">
                          <a:effectLst/>
                        </a:rPr>
                        <a:t>Total EI cost</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1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$3,950</a:t>
                      </a:r>
                      <a:endParaRPr lang="en-US" sz="11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54546528"/>
                  </a:ext>
                </a:extLst>
              </a:tr>
            </a:tbl>
          </a:graphicData>
        </a:graphic>
      </p:graphicFrame>
      <p:sp>
        <p:nvSpPr>
          <p:cNvPr id="8" name="Rectangle 7">
            <a:extLst>
              <a:ext uri="{FF2B5EF4-FFF2-40B4-BE49-F238E27FC236}">
                <a16:creationId xmlns:a16="http://schemas.microsoft.com/office/drawing/2014/main" id="{075864EA-A974-4571-85B3-C0CEE8A6BFB6}"/>
              </a:ext>
            </a:extLst>
          </p:cNvPr>
          <p:cNvSpPr/>
          <p:nvPr/>
        </p:nvSpPr>
        <p:spPr>
          <a:xfrm>
            <a:off x="651164" y="5739432"/>
            <a:ext cx="7703127"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 </a:t>
            </a:r>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$8,130 available – $3,950 ending inventory = $4,180 cost of goods sold </a:t>
            </a:r>
            <a:endParaRPr lang="en-US" dirty="0"/>
          </a:p>
        </p:txBody>
      </p:sp>
    </p:spTree>
    <p:extLst>
      <p:ext uri="{BB962C8B-B14F-4D97-AF65-F5344CB8AC3E}">
        <p14:creationId xmlns:p14="http://schemas.microsoft.com/office/powerpoint/2010/main" val="760676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D5A08D00-CF44-4224-BB72-41F08247743C}"/>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1F54A7D4-BDD0-4ABC-8E52-D933B03B61AE}"/>
              </a:ext>
            </a:extLst>
          </p:cNvPr>
          <p:cNvSpPr/>
          <p:nvPr/>
        </p:nvSpPr>
        <p:spPr>
          <a:xfrm>
            <a:off x="2881746" y="401473"/>
            <a:ext cx="6096000" cy="1231106"/>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FIFO,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4862BEB-1E37-45F9-BF29-067C0DBFBDF3}"/>
              </a:ext>
            </a:extLst>
          </p:cNvPr>
          <p:cNvSpPr/>
          <p:nvPr/>
        </p:nvSpPr>
        <p:spPr>
          <a:xfrm>
            <a:off x="1185949" y="1622623"/>
            <a:ext cx="11299768"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slower alternative calculation is to record costs as they go out to the 180 units that were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9D61622-D771-4370-AA58-6CD2A245A23A}"/>
              </a:ext>
            </a:extLst>
          </p:cNvPr>
          <p:cNvGraphicFramePr>
            <a:graphicFrameLocks noGrp="1"/>
          </p:cNvGraphicFramePr>
          <p:nvPr>
            <p:extLst>
              <p:ext uri="{D42A27DB-BD31-4B8C-83A1-F6EECF244321}">
                <p14:modId xmlns:p14="http://schemas.microsoft.com/office/powerpoint/2010/main" val="2918405460"/>
              </p:ext>
            </p:extLst>
          </p:nvPr>
        </p:nvGraphicFramePr>
        <p:xfrm>
          <a:off x="4467716" y="2410792"/>
          <a:ext cx="2635885" cy="1706880"/>
        </p:xfrm>
        <a:graphic>
          <a:graphicData uri="http://schemas.openxmlformats.org/drawingml/2006/table">
            <a:tbl>
              <a:tblPr firstRow="1" firstCol="1" bandRow="1">
                <a:tableStyleId>{2D5ABB26-0587-4C30-8999-92F81FD0307C}</a:tableStyleId>
              </a:tblPr>
              <a:tblGrid>
                <a:gridCol w="793750">
                  <a:extLst>
                    <a:ext uri="{9D8B030D-6E8A-4147-A177-3AD203B41FA5}">
                      <a16:colId xmlns:a16="http://schemas.microsoft.com/office/drawing/2014/main" val="1505391778"/>
                    </a:ext>
                  </a:extLst>
                </a:gridCol>
                <a:gridCol w="920750">
                  <a:extLst>
                    <a:ext uri="{9D8B030D-6E8A-4147-A177-3AD203B41FA5}">
                      <a16:colId xmlns:a16="http://schemas.microsoft.com/office/drawing/2014/main" val="4267118983"/>
                    </a:ext>
                  </a:extLst>
                </a:gridCol>
                <a:gridCol w="921385">
                  <a:extLst>
                    <a:ext uri="{9D8B030D-6E8A-4147-A177-3AD203B41FA5}">
                      <a16:colId xmlns:a16="http://schemas.microsoft.com/office/drawing/2014/main" val="500792924"/>
                    </a:ext>
                  </a:extLst>
                </a:gridCol>
              </a:tblGrid>
              <a:tr h="0">
                <a:tc>
                  <a:txBody>
                    <a:bodyPr/>
                    <a:lstStyle/>
                    <a:p>
                      <a:pPr marL="0" marR="0" algn="ctr">
                        <a:spcBef>
                          <a:spcPts val="0"/>
                        </a:spcBef>
                        <a:spcAft>
                          <a:spcPts val="0"/>
                        </a:spcAft>
                      </a:pPr>
                      <a:r>
                        <a:rPr lang="en-US" sz="1400" b="1" dirty="0">
                          <a:effectLst/>
                        </a:rPr>
                        <a:t>Units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 Cost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20883728"/>
                  </a:ext>
                </a:extLst>
              </a:tr>
              <a:tr h="0">
                <a:tc>
                  <a:txBody>
                    <a:bodyPr/>
                    <a:lstStyle/>
                    <a:p>
                      <a:pPr marL="274320" marR="0">
                        <a:spcBef>
                          <a:spcPts val="0"/>
                        </a:spcBef>
                        <a:spcAft>
                          <a:spcPts val="0"/>
                        </a:spcAft>
                      </a:pPr>
                      <a:r>
                        <a:rPr lang="en-US" sz="1400" dirty="0">
                          <a:effectLst/>
                        </a:rPr>
                        <a:t>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14145162"/>
                  </a:ext>
                </a:extLst>
              </a:tr>
              <a:tr h="0">
                <a:tc>
                  <a:txBody>
                    <a:bodyPr/>
                    <a:lstStyle/>
                    <a:p>
                      <a:pPr marL="0" marR="0">
                        <a:spcBef>
                          <a:spcPts val="0"/>
                        </a:spcBef>
                        <a:spcAft>
                          <a:spcPts val="0"/>
                        </a:spcAft>
                      </a:pPr>
                      <a:r>
                        <a:rPr lang="en-US" sz="1400" dirty="0">
                          <a:effectLst/>
                        </a:rPr>
                        <a:t>       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05993459"/>
                  </a:ext>
                </a:extLst>
              </a:tr>
              <a:tr h="0">
                <a:tc>
                  <a:txBody>
                    <a:bodyPr/>
                    <a:lstStyle/>
                    <a:p>
                      <a:pPr marL="0" marR="0">
                        <a:spcBef>
                          <a:spcPts val="0"/>
                        </a:spcBef>
                        <a:spcAft>
                          <a:spcPts val="0"/>
                        </a:spcAft>
                      </a:pPr>
                      <a:r>
                        <a:rPr lang="en-US" sz="1400" dirty="0">
                          <a:effectLst/>
                        </a:rPr>
                        <a:t>     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05845240"/>
                  </a:ext>
                </a:extLst>
              </a:tr>
              <a:tr h="0">
                <a:tc>
                  <a:txBody>
                    <a:bodyPr/>
                    <a:lstStyle/>
                    <a:p>
                      <a:pPr marL="0" marR="0">
                        <a:spcBef>
                          <a:spcPts val="0"/>
                        </a:spcBef>
                        <a:spcAft>
                          <a:spcPts val="0"/>
                        </a:spcAft>
                      </a:pPr>
                      <a:r>
                        <a:rPr lang="en-US" sz="1400" dirty="0">
                          <a:effectLst/>
                        </a:rPr>
                        <a:t>    </a:t>
                      </a:r>
                      <a:r>
                        <a:rPr lang="en-US" sz="1400" u="sng" dirty="0">
                          <a:effectLst/>
                        </a:rPr>
                        <a:t>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sng">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73637211"/>
                  </a:ext>
                </a:extLst>
              </a:tr>
              <a:tr h="0">
                <a:tc>
                  <a:txBody>
                    <a:bodyPr/>
                    <a:lstStyle/>
                    <a:p>
                      <a:pPr marL="0" marR="0">
                        <a:spcBef>
                          <a:spcPts val="0"/>
                        </a:spcBef>
                        <a:spcAft>
                          <a:spcPts val="0"/>
                        </a:spcAft>
                      </a:pPr>
                      <a:r>
                        <a:rPr lang="en-US" sz="1400" dirty="0">
                          <a:effectLst/>
                        </a:rPr>
                        <a:t>     </a:t>
                      </a:r>
                      <a:r>
                        <a:rPr lang="en-US" sz="1400" u="dbl" dirty="0">
                          <a:effectLst/>
                        </a:rPr>
                        <a:t>330</a:t>
                      </a:r>
                      <a:endParaRPr lang="en-US" sz="1400" dirty="0">
                        <a:effectLst/>
                      </a:endParaRPr>
                    </a:p>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$8,130</a:t>
                      </a:r>
                      <a:endParaRPr lang="en-US" sz="1400" dirty="0">
                        <a:effectLst/>
                      </a:endParaRPr>
                    </a:p>
                    <a:p>
                      <a:pPr marL="0" marR="0" algn="just">
                        <a:spcBef>
                          <a:spcPts val="0"/>
                        </a:spcBef>
                        <a:spcAft>
                          <a:spcPts val="0"/>
                        </a:spcAft>
                      </a:pPr>
                      <a:r>
                        <a:rPr lang="en-US" sz="1400" dirty="0">
                          <a:effectLst/>
                        </a:rPr>
                        <a:t> </a:t>
                      </a:r>
                    </a:p>
                    <a:p>
                      <a:pPr marL="0" marR="0" algn="just">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97409552"/>
                  </a:ext>
                </a:extLst>
              </a:tr>
            </a:tbl>
          </a:graphicData>
        </a:graphic>
      </p:graphicFrame>
      <p:sp>
        <p:nvSpPr>
          <p:cNvPr id="6" name="Rectangle 5">
            <a:extLst>
              <a:ext uri="{FF2B5EF4-FFF2-40B4-BE49-F238E27FC236}">
                <a16:creationId xmlns:a16="http://schemas.microsoft.com/office/drawing/2014/main" id="{09C01FE3-6A25-4CF3-B1C3-CCEC768E9A23}"/>
              </a:ext>
            </a:extLst>
          </p:cNvPr>
          <p:cNvSpPr/>
          <p:nvPr/>
        </p:nvSpPr>
        <p:spPr>
          <a:xfrm>
            <a:off x="1185949" y="4117672"/>
            <a:ext cx="7381702"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Because the first costs in are the first costs out, the calculation is:</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DC17C25B-496E-413A-ABE8-06B4A0B0EF20}"/>
              </a:ext>
            </a:extLst>
          </p:cNvPr>
          <p:cNvGraphicFramePr>
            <a:graphicFrameLocks noGrp="1"/>
          </p:cNvGraphicFramePr>
          <p:nvPr>
            <p:extLst>
              <p:ext uri="{D42A27DB-BD31-4B8C-83A1-F6EECF244321}">
                <p14:modId xmlns:p14="http://schemas.microsoft.com/office/powerpoint/2010/main" val="2826554995"/>
              </p:ext>
            </p:extLst>
          </p:nvPr>
        </p:nvGraphicFramePr>
        <p:xfrm>
          <a:off x="4467716" y="4994957"/>
          <a:ext cx="3028950" cy="853440"/>
        </p:xfrm>
        <a:graphic>
          <a:graphicData uri="http://schemas.openxmlformats.org/drawingml/2006/table">
            <a:tbl>
              <a:tblPr firstRow="1" firstCol="1" bandRow="1">
                <a:tableStyleId>{2D5ABB26-0587-4C30-8999-92F81FD0307C}</a:tableStyleId>
              </a:tblPr>
              <a:tblGrid>
                <a:gridCol w="1885950">
                  <a:extLst>
                    <a:ext uri="{9D8B030D-6E8A-4147-A177-3AD203B41FA5}">
                      <a16:colId xmlns:a16="http://schemas.microsoft.com/office/drawing/2014/main" val="1546256372"/>
                    </a:ext>
                  </a:extLst>
                </a:gridCol>
                <a:gridCol w="274320">
                  <a:extLst>
                    <a:ext uri="{9D8B030D-6E8A-4147-A177-3AD203B41FA5}">
                      <a16:colId xmlns:a16="http://schemas.microsoft.com/office/drawing/2014/main" val="3483022944"/>
                    </a:ext>
                  </a:extLst>
                </a:gridCol>
                <a:gridCol w="868680">
                  <a:extLst>
                    <a:ext uri="{9D8B030D-6E8A-4147-A177-3AD203B41FA5}">
                      <a16:colId xmlns:a16="http://schemas.microsoft.com/office/drawing/2014/main" val="3889348635"/>
                    </a:ext>
                  </a:extLst>
                </a:gridCol>
              </a:tblGrid>
              <a:tr h="0">
                <a:tc>
                  <a:txBody>
                    <a:bodyPr/>
                    <a:lstStyle/>
                    <a:p>
                      <a:pPr marL="0" marR="0">
                        <a:spcBef>
                          <a:spcPts val="0"/>
                        </a:spcBef>
                        <a:spcAft>
                          <a:spcPts val="0"/>
                        </a:spcAft>
                      </a:pPr>
                      <a:r>
                        <a:rPr lang="en-US" sz="1400">
                          <a:effectLst/>
                        </a:rPr>
                        <a:t>50 units @ $21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60174263"/>
                  </a:ext>
                </a:extLst>
              </a:tr>
              <a:tr h="0">
                <a:tc>
                  <a:txBody>
                    <a:bodyPr/>
                    <a:lstStyle/>
                    <a:p>
                      <a:pPr marL="0" marR="0">
                        <a:spcBef>
                          <a:spcPts val="0"/>
                        </a:spcBef>
                        <a:spcAft>
                          <a:spcPts val="0"/>
                        </a:spcAft>
                      </a:pPr>
                      <a:r>
                        <a:rPr lang="en-US" sz="1400">
                          <a:effectLst/>
                        </a:rPr>
                        <a:t>60 units @   23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02456029"/>
                  </a:ext>
                </a:extLst>
              </a:tr>
              <a:tr h="0">
                <a:tc>
                  <a:txBody>
                    <a:bodyPr/>
                    <a:lstStyle/>
                    <a:p>
                      <a:pPr marL="0" marR="0">
                        <a:spcBef>
                          <a:spcPts val="0"/>
                        </a:spcBef>
                        <a:spcAft>
                          <a:spcPts val="0"/>
                        </a:spcAft>
                      </a:pPr>
                      <a:r>
                        <a:rPr lang="en-US" sz="1400">
                          <a:effectLst/>
                        </a:rPr>
                        <a:t>70 units @   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u="sng">
                          <a:effectLst/>
                        </a:rPr>
                        <a:t>  1,750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269882436"/>
                  </a:ext>
                </a:extLst>
              </a:tr>
              <a:tr h="0">
                <a:tc>
                  <a:txBody>
                    <a:bodyPr/>
                    <a:lstStyle/>
                    <a:p>
                      <a:pPr marL="0" marR="0">
                        <a:spcBef>
                          <a:spcPts val="0"/>
                        </a:spcBef>
                        <a:spcAft>
                          <a:spcPts val="0"/>
                        </a:spcAft>
                      </a:pPr>
                      <a:r>
                        <a:rPr lang="en-US" sz="1400">
                          <a:effectLst/>
                        </a:rPr>
                        <a:t>Cost of goods sold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u="dbl" dirty="0">
                          <a:effectLst/>
                        </a:rPr>
                        <a:t>$4,180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419007152"/>
                  </a:ext>
                </a:extLst>
              </a:tr>
            </a:tbl>
          </a:graphicData>
        </a:graphic>
      </p:graphicFrame>
    </p:spTree>
    <p:extLst>
      <p:ext uri="{BB962C8B-B14F-4D97-AF65-F5344CB8AC3E}">
        <p14:creationId xmlns:p14="http://schemas.microsoft.com/office/powerpoint/2010/main" val="736887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7F39CBE-F28D-4395-AA4E-5F4865309982}"/>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620C1C5-F76C-43E9-BE7E-045F5F170F4F}"/>
              </a:ext>
            </a:extLst>
          </p:cNvPr>
          <p:cNvSpPr/>
          <p:nvPr/>
        </p:nvSpPr>
        <p:spPr>
          <a:xfrm>
            <a:off x="3048000" y="329384"/>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2ECEBA69-9D24-4B0E-9B03-F75B83AD2119}"/>
              </a:ext>
            </a:extLst>
          </p:cNvPr>
          <p:cNvSpPr/>
          <p:nvPr/>
        </p:nvSpPr>
        <p:spPr>
          <a:xfrm>
            <a:off x="709353" y="1476541"/>
            <a:ext cx="10684626"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We use the same table of inventory units and unit costs available for sale for the May accounting period.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83C3030F-DD1C-4255-B6B7-8879530EB3FA}"/>
              </a:ext>
            </a:extLst>
          </p:cNvPr>
          <p:cNvGraphicFramePr>
            <a:graphicFrameLocks noGrp="1"/>
          </p:cNvGraphicFramePr>
          <p:nvPr>
            <p:extLst>
              <p:ext uri="{D42A27DB-BD31-4B8C-83A1-F6EECF244321}">
                <p14:modId xmlns:p14="http://schemas.microsoft.com/office/powerpoint/2010/main" val="3334834652"/>
              </p:ext>
            </p:extLst>
          </p:nvPr>
        </p:nvGraphicFramePr>
        <p:xfrm>
          <a:off x="3187498" y="2189120"/>
          <a:ext cx="5728335" cy="1493520"/>
        </p:xfrm>
        <a:graphic>
          <a:graphicData uri="http://schemas.openxmlformats.org/drawingml/2006/table">
            <a:tbl>
              <a:tblPr firstRow="1" firstCol="1" bandRow="1">
                <a:tableStyleId>{2D5ABB26-0587-4C30-8999-92F81FD0307C}</a:tableStyleId>
              </a:tblPr>
              <a:tblGrid>
                <a:gridCol w="182880">
                  <a:extLst>
                    <a:ext uri="{9D8B030D-6E8A-4147-A177-3AD203B41FA5}">
                      <a16:colId xmlns:a16="http://schemas.microsoft.com/office/drawing/2014/main" val="3741090231"/>
                    </a:ext>
                  </a:extLst>
                </a:gridCol>
                <a:gridCol w="1817370">
                  <a:extLst>
                    <a:ext uri="{9D8B030D-6E8A-4147-A177-3AD203B41FA5}">
                      <a16:colId xmlns:a16="http://schemas.microsoft.com/office/drawing/2014/main" val="3619375157"/>
                    </a:ext>
                  </a:extLst>
                </a:gridCol>
                <a:gridCol w="171450">
                  <a:extLst>
                    <a:ext uri="{9D8B030D-6E8A-4147-A177-3AD203B41FA5}">
                      <a16:colId xmlns:a16="http://schemas.microsoft.com/office/drawing/2014/main" val="4171213372"/>
                    </a:ext>
                  </a:extLst>
                </a:gridCol>
                <a:gridCol w="742950">
                  <a:extLst>
                    <a:ext uri="{9D8B030D-6E8A-4147-A177-3AD203B41FA5}">
                      <a16:colId xmlns:a16="http://schemas.microsoft.com/office/drawing/2014/main" val="2262907784"/>
                    </a:ext>
                  </a:extLst>
                </a:gridCol>
                <a:gridCol w="793750">
                  <a:extLst>
                    <a:ext uri="{9D8B030D-6E8A-4147-A177-3AD203B41FA5}">
                      <a16:colId xmlns:a16="http://schemas.microsoft.com/office/drawing/2014/main" val="1110178239"/>
                    </a:ext>
                  </a:extLst>
                </a:gridCol>
                <a:gridCol w="920750">
                  <a:extLst>
                    <a:ext uri="{9D8B030D-6E8A-4147-A177-3AD203B41FA5}">
                      <a16:colId xmlns:a16="http://schemas.microsoft.com/office/drawing/2014/main" val="3048186903"/>
                    </a:ext>
                  </a:extLst>
                </a:gridCol>
                <a:gridCol w="921385">
                  <a:extLst>
                    <a:ext uri="{9D8B030D-6E8A-4147-A177-3AD203B41FA5}">
                      <a16:colId xmlns:a16="http://schemas.microsoft.com/office/drawing/2014/main" val="1457511426"/>
                    </a:ext>
                  </a:extLst>
                </a:gridCol>
                <a:gridCol w="177800">
                  <a:extLst>
                    <a:ext uri="{9D8B030D-6E8A-4147-A177-3AD203B41FA5}">
                      <a16:colId xmlns:a16="http://schemas.microsoft.com/office/drawing/2014/main" val="2837103309"/>
                    </a:ext>
                  </a:extLst>
                </a:gridCol>
              </a:tblGrid>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Explanation</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Date</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Units</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Unit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35419958"/>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Beginning balance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274320" marR="0">
                        <a:spcBef>
                          <a:spcPts val="0"/>
                        </a:spcBef>
                        <a:spcAft>
                          <a:spcPts val="0"/>
                        </a:spcAft>
                      </a:pPr>
                      <a:r>
                        <a:rPr lang="en-US" sz="1400">
                          <a:effectLst/>
                        </a:rPr>
                        <a:t>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$21</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36129418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12</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404254724"/>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19</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25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8105982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Purchase</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May 28</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sng" dirty="0">
                          <a:effectLst/>
                        </a:rPr>
                        <a:t>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sng">
                          <a:effectLst/>
                        </a:rPr>
                        <a:t>  1,200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51873278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available</a:t>
                      </a:r>
                    </a:p>
                    <a:p>
                      <a:pPr marL="0" marR="0">
                        <a:spcBef>
                          <a:spcPts val="0"/>
                        </a:spcBef>
                        <a:spcAft>
                          <a:spcPts val="0"/>
                        </a:spcAft>
                      </a:pPr>
                      <a:r>
                        <a:rPr lang="en-US" sz="1400">
                          <a:effectLst/>
                        </a:rPr>
                        <a:t>Ending inventory units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330</a:t>
                      </a:r>
                      <a:endParaRPr lang="en-US" sz="1400" dirty="0">
                        <a:effectLst/>
                      </a:endParaRPr>
                    </a:p>
                    <a:p>
                      <a:pPr marL="0" marR="0">
                        <a:spcBef>
                          <a:spcPts val="0"/>
                        </a:spcBef>
                        <a:spcAft>
                          <a:spcPts val="0"/>
                        </a:spcAft>
                      </a:pPr>
                      <a:r>
                        <a:rPr lang="en-US" sz="1400" dirty="0">
                          <a:effectLst/>
                        </a:rPr>
                        <a:t>     </a:t>
                      </a:r>
                      <a:r>
                        <a:rPr lang="en-US" sz="1400" u="dbl" dirty="0">
                          <a:effectLst/>
                        </a:rPr>
                        <a:t>150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dbl">
                          <a:effectLst/>
                        </a:rPr>
                        <a:t>$8,130</a:t>
                      </a:r>
                      <a:endParaRPr lang="en-US" sz="1400">
                        <a:effectLst/>
                      </a:endParaRPr>
                    </a:p>
                    <a:p>
                      <a:pPr marL="0" marR="0" algn="just">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226206853"/>
                  </a:ext>
                </a:extLst>
              </a:tr>
            </a:tbl>
          </a:graphicData>
        </a:graphic>
      </p:graphicFrame>
      <p:sp>
        <p:nvSpPr>
          <p:cNvPr id="6" name="Rectangle 5">
            <a:extLst>
              <a:ext uri="{FF2B5EF4-FFF2-40B4-BE49-F238E27FC236}">
                <a16:creationId xmlns:a16="http://schemas.microsoft.com/office/drawing/2014/main" id="{7846D6AD-5F7E-4431-AD2A-17B6A23E6CF9}"/>
              </a:ext>
            </a:extLst>
          </p:cNvPr>
          <p:cNvSpPr/>
          <p:nvPr/>
        </p:nvSpPr>
        <p:spPr>
          <a:xfrm>
            <a:off x="714895" y="3900966"/>
            <a:ext cx="10374283" cy="646331"/>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1:</a:t>
            </a:r>
            <a:r>
              <a:rPr lang="en-US" dirty="0">
                <a:latin typeface="Times" panose="02020603050405020304" pitchFamily="18" charset="0"/>
                <a:ea typeface="MS Mincho" panose="02020609040205080304" pitchFamily="49" charset="-128"/>
                <a:cs typeface="Times New Roman" panose="02020603050405020304" pitchFamily="18" charset="0"/>
              </a:rPr>
              <a:t> 150 units of ending inventory.</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Steps 2 and 3:</a:t>
            </a:r>
            <a:r>
              <a:rPr lang="en-US" dirty="0">
                <a:latin typeface="Times" panose="02020603050405020304" pitchFamily="18" charset="0"/>
                <a:ea typeface="MS Mincho" panose="02020609040205080304" pitchFamily="49" charset="-128"/>
                <a:cs typeface="Times New Roman" panose="02020603050405020304" pitchFamily="18" charset="0"/>
              </a:rPr>
              <a:t>  Because the last costs in are the first out, use </a:t>
            </a:r>
            <a:r>
              <a:rPr lang="en-US" u="sng" dirty="0">
                <a:latin typeface="Times" panose="02020603050405020304" pitchFamily="18" charset="0"/>
                <a:ea typeface="MS Mincho" panose="02020609040205080304" pitchFamily="49" charset="-128"/>
                <a:cs typeface="Times New Roman" panose="02020603050405020304" pitchFamily="18" charset="0"/>
              </a:rPr>
              <a:t>first</a:t>
            </a:r>
            <a:r>
              <a:rPr lang="en-US" dirty="0">
                <a:latin typeface="Times" panose="02020603050405020304" pitchFamily="18" charset="0"/>
                <a:ea typeface="MS Mincho" panose="02020609040205080304" pitchFamily="49" charset="-128"/>
                <a:cs typeface="Times New Roman" panose="02020603050405020304" pitchFamily="18" charset="0"/>
              </a:rPr>
              <a:t> costs for the 150 units of ending inventory.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B9CF2D70-1905-4F0F-AB73-18A3CB70C54E}"/>
              </a:ext>
            </a:extLst>
          </p:cNvPr>
          <p:cNvGraphicFramePr>
            <a:graphicFrameLocks noGrp="1"/>
          </p:cNvGraphicFramePr>
          <p:nvPr>
            <p:extLst>
              <p:ext uri="{D42A27DB-BD31-4B8C-83A1-F6EECF244321}">
                <p14:modId xmlns:p14="http://schemas.microsoft.com/office/powerpoint/2010/main" val="3461219326"/>
              </p:ext>
            </p:extLst>
          </p:nvPr>
        </p:nvGraphicFramePr>
        <p:xfrm>
          <a:off x="1972888" y="4714781"/>
          <a:ext cx="5853718" cy="853440"/>
        </p:xfrm>
        <a:graphic>
          <a:graphicData uri="http://schemas.openxmlformats.org/drawingml/2006/table">
            <a:tbl>
              <a:tblPr firstRow="1" firstCol="1" bandRow="1">
                <a:tableStyleId>{2D5ABB26-0587-4C30-8999-92F81FD0307C}</a:tableStyleId>
              </a:tblPr>
              <a:tblGrid>
                <a:gridCol w="2823558">
                  <a:extLst>
                    <a:ext uri="{9D8B030D-6E8A-4147-A177-3AD203B41FA5}">
                      <a16:colId xmlns:a16="http://schemas.microsoft.com/office/drawing/2014/main" val="235342221"/>
                    </a:ext>
                  </a:extLst>
                </a:gridCol>
                <a:gridCol w="1666587">
                  <a:extLst>
                    <a:ext uri="{9D8B030D-6E8A-4147-A177-3AD203B41FA5}">
                      <a16:colId xmlns:a16="http://schemas.microsoft.com/office/drawing/2014/main" val="4066524065"/>
                    </a:ext>
                  </a:extLst>
                </a:gridCol>
                <a:gridCol w="330563">
                  <a:extLst>
                    <a:ext uri="{9D8B030D-6E8A-4147-A177-3AD203B41FA5}">
                      <a16:colId xmlns:a16="http://schemas.microsoft.com/office/drawing/2014/main" val="462249592"/>
                    </a:ext>
                  </a:extLst>
                </a:gridCol>
                <a:gridCol w="1033010">
                  <a:extLst>
                    <a:ext uri="{9D8B030D-6E8A-4147-A177-3AD203B41FA5}">
                      <a16:colId xmlns:a16="http://schemas.microsoft.com/office/drawing/2014/main" val="3670707168"/>
                    </a:ext>
                  </a:extLst>
                </a:gridCol>
              </a:tblGrid>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50 units @ $21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$1,050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2142633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60 units @ $23</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1,380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393566271"/>
                  </a:ext>
                </a:extLst>
              </a:tr>
              <a:tr h="0">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40 units @ $25</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u="sng">
                          <a:effectLst/>
                        </a:rPr>
                        <a:t>      1,000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29217077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Total EI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b="1" dirty="0">
                          <a:effectLst/>
                        </a:rPr>
                        <a:t>$3,430</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74525111"/>
                  </a:ext>
                </a:extLst>
              </a:tr>
            </a:tbl>
          </a:graphicData>
        </a:graphic>
      </p:graphicFrame>
      <p:sp>
        <p:nvSpPr>
          <p:cNvPr id="8" name="Rectangle 1">
            <a:extLst>
              <a:ext uri="{FF2B5EF4-FFF2-40B4-BE49-F238E27FC236}">
                <a16:creationId xmlns:a16="http://schemas.microsoft.com/office/drawing/2014/main" id="{281B4447-51BA-4105-955F-BD0076CA3993}"/>
              </a:ext>
            </a:extLst>
          </p:cNvPr>
          <p:cNvSpPr>
            <a:spLocks noChangeArrowheads="1"/>
          </p:cNvSpPr>
          <p:nvPr/>
        </p:nvSpPr>
        <p:spPr bwMode="auto">
          <a:xfrm>
            <a:off x="3777961" y="4749075"/>
            <a:ext cx="31290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  </a:t>
            </a:r>
            <a:endParaRPr kumimoji="0" lang="en-US" altLang="en-US" sz="2000" b="0" i="0" u="none" strike="noStrike" cap="none" normalizeH="0" baseline="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0ED4DBA4-42E0-4208-A19C-A2E3461D163C}"/>
              </a:ext>
            </a:extLst>
          </p:cNvPr>
          <p:cNvSpPr/>
          <p:nvPr/>
        </p:nvSpPr>
        <p:spPr>
          <a:xfrm>
            <a:off x="753687" y="5737733"/>
            <a:ext cx="8390313"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b="1" dirty="0">
                <a:latin typeface="Times" panose="02020603050405020304" pitchFamily="18" charset="0"/>
                <a:ea typeface="MS Mincho" panose="02020609040205080304" pitchFamily="49" charset="-128"/>
                <a:cs typeface="Times New Roman" panose="02020603050405020304" pitchFamily="18" charset="0"/>
              </a:rPr>
              <a:t>Step 4:</a:t>
            </a:r>
            <a:r>
              <a:rPr lang="en-US" dirty="0">
                <a:latin typeface="Times" panose="02020603050405020304" pitchFamily="18" charset="0"/>
                <a:ea typeface="MS Mincho" panose="02020609040205080304" pitchFamily="49" charset="-128"/>
                <a:cs typeface="Times New Roman" panose="02020603050405020304" pitchFamily="18" charset="0"/>
              </a:rPr>
              <a:t> $8,130 available – $3,430 ending inventory = $4,700 cost of goods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21953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89075C4-F3F0-42BD-9357-D69DE9980054}"/>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id="{218AD171-0F6E-4AB8-A064-7FE5DE5B4F7D}"/>
              </a:ext>
            </a:extLst>
          </p:cNvPr>
          <p:cNvSpPr/>
          <p:nvPr/>
        </p:nvSpPr>
        <p:spPr>
          <a:xfrm>
            <a:off x="2732116" y="136525"/>
            <a:ext cx="6096000" cy="954107"/>
          </a:xfrm>
          <a:prstGeom prst="rect">
            <a:avLst/>
          </a:prstGeom>
        </p:spPr>
        <p:txBody>
          <a:bodyPr>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Periodic Method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LIFO,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id="{ADD087F4-811C-45B1-8398-C2072C49DABD}"/>
              </a:ext>
            </a:extLst>
          </p:cNvPr>
          <p:cNvSpPr/>
          <p:nvPr/>
        </p:nvSpPr>
        <p:spPr>
          <a:xfrm>
            <a:off x="1390996" y="1310331"/>
            <a:ext cx="10185862" cy="369332"/>
          </a:xfrm>
          <a:prstGeom prst="rect">
            <a:avLst/>
          </a:prstGeom>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The alternative calculation is to record costs as they go out to the 180 units that were sold.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5" name="Table 4">
            <a:extLst>
              <a:ext uri="{FF2B5EF4-FFF2-40B4-BE49-F238E27FC236}">
                <a16:creationId xmlns:a16="http://schemas.microsoft.com/office/drawing/2014/main" id="{D4AB11C4-BF29-409F-AF7B-8AF2A3621094}"/>
              </a:ext>
            </a:extLst>
          </p:cNvPr>
          <p:cNvGraphicFramePr>
            <a:graphicFrameLocks noGrp="1"/>
          </p:cNvGraphicFramePr>
          <p:nvPr>
            <p:extLst>
              <p:ext uri="{D42A27DB-BD31-4B8C-83A1-F6EECF244321}">
                <p14:modId xmlns:p14="http://schemas.microsoft.com/office/powerpoint/2010/main" val="3758934916"/>
              </p:ext>
            </p:extLst>
          </p:nvPr>
        </p:nvGraphicFramePr>
        <p:xfrm>
          <a:off x="4373504" y="2067199"/>
          <a:ext cx="2635885" cy="1706880"/>
        </p:xfrm>
        <a:graphic>
          <a:graphicData uri="http://schemas.openxmlformats.org/drawingml/2006/table">
            <a:tbl>
              <a:tblPr firstRow="1" firstCol="1" bandRow="1">
                <a:tableStyleId>{2D5ABB26-0587-4C30-8999-92F81FD0307C}</a:tableStyleId>
              </a:tblPr>
              <a:tblGrid>
                <a:gridCol w="793750">
                  <a:extLst>
                    <a:ext uri="{9D8B030D-6E8A-4147-A177-3AD203B41FA5}">
                      <a16:colId xmlns:a16="http://schemas.microsoft.com/office/drawing/2014/main" val="2062907041"/>
                    </a:ext>
                  </a:extLst>
                </a:gridCol>
                <a:gridCol w="920750">
                  <a:extLst>
                    <a:ext uri="{9D8B030D-6E8A-4147-A177-3AD203B41FA5}">
                      <a16:colId xmlns:a16="http://schemas.microsoft.com/office/drawing/2014/main" val="763590401"/>
                    </a:ext>
                  </a:extLst>
                </a:gridCol>
                <a:gridCol w="921385">
                  <a:extLst>
                    <a:ext uri="{9D8B030D-6E8A-4147-A177-3AD203B41FA5}">
                      <a16:colId xmlns:a16="http://schemas.microsoft.com/office/drawing/2014/main" val="112154533"/>
                    </a:ext>
                  </a:extLst>
                </a:gridCol>
              </a:tblGrid>
              <a:tr h="0">
                <a:tc>
                  <a:txBody>
                    <a:bodyPr/>
                    <a:lstStyle/>
                    <a:p>
                      <a:pPr marL="0" marR="0" algn="ctr">
                        <a:spcBef>
                          <a:spcPts val="0"/>
                        </a:spcBef>
                        <a:spcAft>
                          <a:spcPts val="0"/>
                        </a:spcAft>
                      </a:pPr>
                      <a:r>
                        <a:rPr lang="en-US" sz="1400" b="1">
                          <a:effectLst/>
                        </a:rPr>
                        <a:t>Units</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a:effectLst/>
                        </a:rPr>
                        <a:t>Unit Cost</a:t>
                      </a:r>
                      <a:endParaRPr lang="en-US" sz="1400" b="1">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Total cost</a:t>
                      </a:r>
                      <a:endParaRPr lang="en-US" sz="1400" b="1"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24840702"/>
                  </a:ext>
                </a:extLst>
              </a:tr>
              <a:tr h="0">
                <a:tc>
                  <a:txBody>
                    <a:bodyPr/>
                    <a:lstStyle/>
                    <a:p>
                      <a:pPr marL="274320" marR="0">
                        <a:spcBef>
                          <a:spcPts val="0"/>
                        </a:spcBef>
                        <a:spcAft>
                          <a:spcPts val="0"/>
                        </a:spcAft>
                      </a:pPr>
                      <a:r>
                        <a:rPr lang="en-US" sz="1400" dirty="0">
                          <a:effectLst/>
                        </a:rPr>
                        <a:t>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$21</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$1,050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914448420"/>
                  </a:ext>
                </a:extLst>
              </a:tr>
              <a:tr h="0">
                <a:tc>
                  <a:txBody>
                    <a:bodyPr/>
                    <a:lstStyle/>
                    <a:p>
                      <a:pPr marL="0" marR="0">
                        <a:spcBef>
                          <a:spcPts val="0"/>
                        </a:spcBef>
                        <a:spcAft>
                          <a:spcPts val="0"/>
                        </a:spcAft>
                      </a:pPr>
                      <a:r>
                        <a:rPr lang="en-US" sz="1400" dirty="0">
                          <a:effectLst/>
                        </a:rPr>
                        <a:t>       60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23</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1,380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924784165"/>
                  </a:ext>
                </a:extLst>
              </a:tr>
              <a:tr h="0">
                <a:tc>
                  <a:txBody>
                    <a:bodyPr/>
                    <a:lstStyle/>
                    <a:p>
                      <a:pPr marL="0" marR="0">
                        <a:spcBef>
                          <a:spcPts val="0"/>
                        </a:spcBef>
                        <a:spcAft>
                          <a:spcPts val="0"/>
                        </a:spcAft>
                      </a:pPr>
                      <a:r>
                        <a:rPr lang="en-US" sz="1400" dirty="0">
                          <a:effectLst/>
                        </a:rPr>
                        <a:t>     180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25</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4,500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40159674"/>
                  </a:ext>
                </a:extLst>
              </a:tr>
              <a:tr h="0">
                <a:tc>
                  <a:txBody>
                    <a:bodyPr/>
                    <a:lstStyle/>
                    <a:p>
                      <a:pPr marL="0" marR="0">
                        <a:spcBef>
                          <a:spcPts val="0"/>
                        </a:spcBef>
                        <a:spcAft>
                          <a:spcPts val="0"/>
                        </a:spcAft>
                      </a:pPr>
                      <a:r>
                        <a:rPr lang="en-US" sz="1400" dirty="0">
                          <a:effectLst/>
                        </a:rPr>
                        <a:t>     </a:t>
                      </a:r>
                      <a:r>
                        <a:rPr lang="en-US" sz="1400" u="sng" dirty="0">
                          <a:effectLst/>
                        </a:rPr>
                        <a:t>  40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30</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sng" dirty="0">
                          <a:effectLst/>
                        </a:rPr>
                        <a:t>  1,200</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132904868"/>
                  </a:ext>
                </a:extLst>
              </a:tr>
              <a:tr h="0">
                <a:tc>
                  <a:txBody>
                    <a:bodyPr/>
                    <a:lstStyle/>
                    <a:p>
                      <a:pPr marL="0" marR="0">
                        <a:spcBef>
                          <a:spcPts val="0"/>
                        </a:spcBef>
                        <a:spcAft>
                          <a:spcPts val="0"/>
                        </a:spcAft>
                      </a:pPr>
                      <a:r>
                        <a:rPr lang="en-US" sz="1400" dirty="0">
                          <a:effectLst/>
                        </a:rPr>
                        <a:t>     </a:t>
                      </a:r>
                      <a:r>
                        <a:rPr lang="en-US" sz="1400" u="dbl" dirty="0">
                          <a:effectLst/>
                        </a:rPr>
                        <a:t>330</a:t>
                      </a:r>
                      <a:endParaRPr lang="en-US" sz="1400" dirty="0">
                        <a:effectLst/>
                      </a:endParaRPr>
                    </a:p>
                    <a:p>
                      <a:pPr marL="0" marR="0">
                        <a:spcBef>
                          <a:spcPts val="0"/>
                        </a:spcBef>
                        <a:spcAft>
                          <a:spcPts val="0"/>
                        </a:spcAft>
                      </a:pPr>
                      <a:r>
                        <a:rPr lang="en-US" sz="1400" dirty="0">
                          <a:effectLst/>
                        </a:rPr>
                        <a:t> </a:t>
                      </a:r>
                    </a:p>
                    <a:p>
                      <a:pPr marL="0" marR="0">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r>
                        <a:rPr lang="en-US" sz="1400" u="dbl" dirty="0">
                          <a:effectLst/>
                        </a:rPr>
                        <a:t>$8,130</a:t>
                      </a:r>
                      <a:endParaRPr lang="en-US" sz="1400" dirty="0">
                        <a:effectLst/>
                      </a:endParaRPr>
                    </a:p>
                    <a:p>
                      <a:pPr marL="0" marR="0" algn="just">
                        <a:spcBef>
                          <a:spcPts val="0"/>
                        </a:spcBef>
                        <a:spcAft>
                          <a:spcPts val="0"/>
                        </a:spcAft>
                      </a:pPr>
                      <a:r>
                        <a:rPr lang="en-US" sz="1400" dirty="0">
                          <a:effectLst/>
                        </a:rPr>
                        <a:t> </a:t>
                      </a:r>
                      <a:endParaRPr lang="en-US" sz="14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835067720"/>
                  </a:ext>
                </a:extLst>
              </a:tr>
            </a:tbl>
          </a:graphicData>
        </a:graphic>
      </p:graphicFrame>
      <p:sp>
        <p:nvSpPr>
          <p:cNvPr id="6" name="Rectangle 5">
            <a:extLst>
              <a:ext uri="{FF2B5EF4-FFF2-40B4-BE49-F238E27FC236}">
                <a16:creationId xmlns:a16="http://schemas.microsoft.com/office/drawing/2014/main" id="{7DF44503-FEBB-4B47-9415-626B12977506}"/>
              </a:ext>
            </a:extLst>
          </p:cNvPr>
          <p:cNvSpPr/>
          <p:nvPr/>
        </p:nvSpPr>
        <p:spPr>
          <a:xfrm>
            <a:off x="1390996" y="3648674"/>
            <a:ext cx="7913716" cy="369332"/>
          </a:xfrm>
          <a:prstGeom prst="rect">
            <a:avLst/>
          </a:prstGeom>
        </p:spPr>
        <p:txBody>
          <a:bodyPr wrap="square">
            <a:spAutoFit/>
          </a:bodyPr>
          <a:lstStyle/>
          <a:p>
            <a:r>
              <a:rPr lang="en-US">
                <a:latin typeface="Times" panose="02020603050405020304" pitchFamily="18" charset="0"/>
                <a:ea typeface="MS Mincho" panose="02020609040205080304" pitchFamily="49" charset="-128"/>
                <a:cs typeface="Times New Roman" panose="02020603050405020304" pitchFamily="18" charset="0"/>
              </a:rPr>
              <a:t>• Because the last costs in are the first costs out, the calculation is:</a:t>
            </a:r>
            <a:endParaRPr lang="en-US" sz="1400">
              <a:effectLst/>
              <a:latin typeface="Times" panose="02020603050405020304" pitchFamily="18" charset="0"/>
              <a:ea typeface="MS Mincho" panose="02020609040205080304" pitchFamily="49" charset="-128"/>
              <a:cs typeface="Times New Roman" panose="02020603050405020304" pitchFamily="18" charset="0"/>
            </a:endParaRPr>
          </a:p>
        </p:txBody>
      </p:sp>
      <p:graphicFrame>
        <p:nvGraphicFramePr>
          <p:cNvPr id="7" name="Table 6">
            <a:extLst>
              <a:ext uri="{FF2B5EF4-FFF2-40B4-BE49-F238E27FC236}">
                <a16:creationId xmlns:a16="http://schemas.microsoft.com/office/drawing/2014/main" id="{63800ED3-B7D7-418C-965C-BAA4207BF3D9}"/>
              </a:ext>
            </a:extLst>
          </p:cNvPr>
          <p:cNvGraphicFramePr>
            <a:graphicFrameLocks noGrp="1"/>
          </p:cNvGraphicFramePr>
          <p:nvPr>
            <p:extLst>
              <p:ext uri="{D42A27DB-BD31-4B8C-83A1-F6EECF244321}">
                <p14:modId xmlns:p14="http://schemas.microsoft.com/office/powerpoint/2010/main" val="1494262267"/>
              </p:ext>
            </p:extLst>
          </p:nvPr>
        </p:nvGraphicFramePr>
        <p:xfrm>
          <a:off x="4345795" y="4380843"/>
          <a:ext cx="3028950" cy="640080"/>
        </p:xfrm>
        <a:graphic>
          <a:graphicData uri="http://schemas.openxmlformats.org/drawingml/2006/table">
            <a:tbl>
              <a:tblPr firstRow="1" firstCol="1" bandRow="1">
                <a:tableStyleId>{2D5ABB26-0587-4C30-8999-92F81FD0307C}</a:tableStyleId>
              </a:tblPr>
              <a:tblGrid>
                <a:gridCol w="1885950">
                  <a:extLst>
                    <a:ext uri="{9D8B030D-6E8A-4147-A177-3AD203B41FA5}">
                      <a16:colId xmlns:a16="http://schemas.microsoft.com/office/drawing/2014/main" val="635187730"/>
                    </a:ext>
                  </a:extLst>
                </a:gridCol>
                <a:gridCol w="274320">
                  <a:extLst>
                    <a:ext uri="{9D8B030D-6E8A-4147-A177-3AD203B41FA5}">
                      <a16:colId xmlns:a16="http://schemas.microsoft.com/office/drawing/2014/main" val="3069726651"/>
                    </a:ext>
                  </a:extLst>
                </a:gridCol>
                <a:gridCol w="868680">
                  <a:extLst>
                    <a:ext uri="{9D8B030D-6E8A-4147-A177-3AD203B41FA5}">
                      <a16:colId xmlns:a16="http://schemas.microsoft.com/office/drawing/2014/main" val="489351397"/>
                    </a:ext>
                  </a:extLst>
                </a:gridCol>
              </a:tblGrid>
              <a:tr h="0">
                <a:tc>
                  <a:txBody>
                    <a:bodyPr/>
                    <a:lstStyle/>
                    <a:p>
                      <a:pPr marL="0" marR="0">
                        <a:spcBef>
                          <a:spcPts val="0"/>
                        </a:spcBef>
                        <a:spcAft>
                          <a:spcPts val="0"/>
                        </a:spcAft>
                      </a:pPr>
                      <a:r>
                        <a:rPr lang="en-US" sz="1400">
                          <a:effectLst/>
                        </a:rPr>
                        <a:t>   40 units @ $30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$1,200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841631409"/>
                  </a:ext>
                </a:extLst>
              </a:tr>
              <a:tr h="0">
                <a:tc>
                  <a:txBody>
                    <a:bodyPr/>
                    <a:lstStyle/>
                    <a:p>
                      <a:pPr marL="0" marR="0">
                        <a:spcBef>
                          <a:spcPts val="0"/>
                        </a:spcBef>
                        <a:spcAft>
                          <a:spcPts val="0"/>
                        </a:spcAft>
                      </a:pPr>
                      <a:r>
                        <a:rPr lang="en-US" sz="1400">
                          <a:effectLst/>
                        </a:rPr>
                        <a:t>140 units @    25</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r>
                        <a:rPr lang="en-US" sz="1400" u="sng">
                          <a:effectLst/>
                        </a:rPr>
                        <a:t>3,500</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146442607"/>
                  </a:ext>
                </a:extLst>
              </a:tr>
              <a:tr h="0">
                <a:tc>
                  <a:txBody>
                    <a:bodyPr/>
                    <a:lstStyle/>
                    <a:p>
                      <a:pPr marL="0" marR="0">
                        <a:spcBef>
                          <a:spcPts val="0"/>
                        </a:spcBef>
                        <a:spcAft>
                          <a:spcPts val="0"/>
                        </a:spcAft>
                      </a:pPr>
                      <a:r>
                        <a:rPr lang="en-US" sz="1400" dirty="0">
                          <a:effectLst/>
                        </a:rPr>
                        <a:t>Cost of goods sold </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10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u="dbl" dirty="0">
                          <a:effectLst/>
                        </a:rPr>
                        <a:t>$4,700</a:t>
                      </a:r>
                      <a:endParaRPr lang="en-US" sz="1100" dirty="0">
                        <a:effectLst/>
                        <a:latin typeface="Times" panose="02020603050405020304" pitchFamily="18" charset="0"/>
                        <a:ea typeface="MS Mincho" panose="020206090402050803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2087942487"/>
                  </a:ext>
                </a:extLst>
              </a:tr>
            </a:tbl>
          </a:graphicData>
        </a:graphic>
      </p:graphicFrame>
    </p:spTree>
    <p:extLst>
      <p:ext uri="{BB962C8B-B14F-4D97-AF65-F5344CB8AC3E}">
        <p14:creationId xmlns:p14="http://schemas.microsoft.com/office/powerpoint/2010/main" val="2183519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4587</Words>
  <Application>Microsoft Office PowerPoint</Application>
  <PresentationFormat>Widescreen</PresentationFormat>
  <Paragraphs>1384</Paragraphs>
  <Slides>45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Times</vt:lpstr>
      <vt:lpstr>Office Theme</vt:lpstr>
      <vt:lpstr>Basic Accounting Concepts Principles and Procedures, 2nd Edition, Volume 1  </vt:lpstr>
      <vt:lpstr>Learning Goal 18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Judie Del Frate</dc:creator>
  <cp:lastModifiedBy>djudie</cp:lastModifiedBy>
  <cp:revision>87</cp:revision>
  <dcterms:created xsi:type="dcterms:W3CDTF">2018-12-19T17:22:32Z</dcterms:created>
  <dcterms:modified xsi:type="dcterms:W3CDTF">2019-01-07T23:53:00Z</dcterms:modified>
</cp:coreProperties>
</file>