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58" r:id="rId3"/>
    <p:sldId id="259" r:id="rId4"/>
    <p:sldId id="260" r:id="rId5"/>
    <p:sldId id="261" r:id="rId6"/>
    <p:sldId id="262" r:id="rId7"/>
    <p:sldId id="263" r:id="rId8"/>
    <p:sldId id="264" r:id="rId9"/>
    <p:sldId id="265" r:id="rId10"/>
    <p:sldId id="266" r:id="rId11"/>
    <p:sldId id="267" r:id="rId12"/>
    <p:sldId id="290"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6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9" d="100"/>
          <a:sy n="79" d="100"/>
        </p:scale>
        <p:origin x="773" y="82"/>
      </p:cViewPr>
      <p:guideLst>
        <p:guide orient="horz" pos="2160"/>
        <p:guide pos="6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6BEEAD-4A13-4441-B536-CFC126E133F7}" type="datetimeFigureOut">
              <a:rPr lang="en-US" smtClean="0"/>
              <a:t>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8F18DD-F1FD-4E4E-ABBB-203B26F1A7B1}" type="slidenum">
              <a:rPr lang="en-US" smtClean="0"/>
              <a:t>‹#›</a:t>
            </a:fld>
            <a:endParaRPr lang="en-US"/>
          </a:p>
        </p:txBody>
      </p:sp>
    </p:spTree>
    <p:extLst>
      <p:ext uri="{BB962C8B-B14F-4D97-AF65-F5344CB8AC3E}">
        <p14:creationId xmlns:p14="http://schemas.microsoft.com/office/powerpoint/2010/main" val="2361629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777E1-954E-49C1-BD93-13D6460B28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27025A-1C43-4375-99CA-E5E939D191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02B756-3A0A-45F1-A5FE-4D73850224CE}"/>
              </a:ext>
            </a:extLst>
          </p:cNvPr>
          <p:cNvSpPr>
            <a:spLocks noGrp="1"/>
          </p:cNvSpPr>
          <p:nvPr>
            <p:ph type="dt" sz="half" idx="10"/>
          </p:nvPr>
        </p:nvSpPr>
        <p:spPr/>
        <p:txBody>
          <a:bodyPr/>
          <a:lstStyle/>
          <a:p>
            <a:fld id="{D586A3D2-7BDE-4EC1-A9D7-DD8701C2FCC8}" type="datetime1">
              <a:rPr lang="en-US" smtClean="0"/>
              <a:t>1/8/2019</a:t>
            </a:fld>
            <a:endParaRPr lang="en-US"/>
          </a:p>
        </p:txBody>
      </p:sp>
      <p:sp>
        <p:nvSpPr>
          <p:cNvPr id="5" name="Footer Placeholder 4">
            <a:extLst>
              <a:ext uri="{FF2B5EF4-FFF2-40B4-BE49-F238E27FC236}">
                <a16:creationId xmlns:a16="http://schemas.microsoft.com/office/drawing/2014/main" id="{B692F40F-8F9E-433E-8B44-4580F220655F}"/>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78BF87AD-524C-48E0-96D3-5AD6DB7B1341}"/>
              </a:ext>
            </a:extLst>
          </p:cNvPr>
          <p:cNvSpPr>
            <a:spLocks noGrp="1"/>
          </p:cNvSpPr>
          <p:nvPr>
            <p:ph type="sldNum" sz="quarter" idx="12"/>
          </p:nvPr>
        </p:nvSpPr>
        <p:spPr/>
        <p:txBody>
          <a:bodyPr/>
          <a:lstStyle/>
          <a:p>
            <a:fld id="{0B12EDB7-D38F-47FD-B305-A36D683D4469}" type="slidenum">
              <a:rPr lang="en-US" smtClean="0"/>
              <a:t>‹#›</a:t>
            </a:fld>
            <a:endParaRPr lang="en-US"/>
          </a:p>
        </p:txBody>
      </p:sp>
    </p:spTree>
    <p:extLst>
      <p:ext uri="{BB962C8B-B14F-4D97-AF65-F5344CB8AC3E}">
        <p14:creationId xmlns:p14="http://schemas.microsoft.com/office/powerpoint/2010/main" val="2597925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AE9AB-E1E4-49E8-8F92-C92B1B9ABE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93C9E8-D6C6-4A50-862C-1B02E01C76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1AB883-1FD0-473C-838A-475E369A1E4E}"/>
              </a:ext>
            </a:extLst>
          </p:cNvPr>
          <p:cNvSpPr>
            <a:spLocks noGrp="1"/>
          </p:cNvSpPr>
          <p:nvPr>
            <p:ph type="dt" sz="half" idx="10"/>
          </p:nvPr>
        </p:nvSpPr>
        <p:spPr/>
        <p:txBody>
          <a:bodyPr/>
          <a:lstStyle/>
          <a:p>
            <a:fld id="{C6D9D743-A346-48BD-BD1F-E16DEDB4A6FE}" type="datetime1">
              <a:rPr lang="en-US" smtClean="0"/>
              <a:t>1/8/2019</a:t>
            </a:fld>
            <a:endParaRPr lang="en-US"/>
          </a:p>
        </p:txBody>
      </p:sp>
      <p:sp>
        <p:nvSpPr>
          <p:cNvPr id="5" name="Footer Placeholder 4">
            <a:extLst>
              <a:ext uri="{FF2B5EF4-FFF2-40B4-BE49-F238E27FC236}">
                <a16:creationId xmlns:a16="http://schemas.microsoft.com/office/drawing/2014/main" id="{F5816B3F-287E-4B8B-BC22-028BAD39F29D}"/>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2C9FEF01-D595-48F1-AA16-CEE7C8FCB3DA}"/>
              </a:ext>
            </a:extLst>
          </p:cNvPr>
          <p:cNvSpPr>
            <a:spLocks noGrp="1"/>
          </p:cNvSpPr>
          <p:nvPr>
            <p:ph type="sldNum" sz="quarter" idx="12"/>
          </p:nvPr>
        </p:nvSpPr>
        <p:spPr/>
        <p:txBody>
          <a:bodyPr/>
          <a:lstStyle/>
          <a:p>
            <a:fld id="{0B12EDB7-D38F-47FD-B305-A36D683D4469}" type="slidenum">
              <a:rPr lang="en-US" smtClean="0"/>
              <a:t>‹#›</a:t>
            </a:fld>
            <a:endParaRPr lang="en-US"/>
          </a:p>
        </p:txBody>
      </p:sp>
    </p:spTree>
    <p:extLst>
      <p:ext uri="{BB962C8B-B14F-4D97-AF65-F5344CB8AC3E}">
        <p14:creationId xmlns:p14="http://schemas.microsoft.com/office/powerpoint/2010/main" val="3507420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91AE51-49CA-4FCD-941A-9B4F81B4AC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ECEB4B-3ED1-4E19-8684-5D65830B8E9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740295-BA52-4B3A-ACC3-E19EBD9A30DE}"/>
              </a:ext>
            </a:extLst>
          </p:cNvPr>
          <p:cNvSpPr>
            <a:spLocks noGrp="1"/>
          </p:cNvSpPr>
          <p:nvPr>
            <p:ph type="dt" sz="half" idx="10"/>
          </p:nvPr>
        </p:nvSpPr>
        <p:spPr/>
        <p:txBody>
          <a:bodyPr/>
          <a:lstStyle/>
          <a:p>
            <a:fld id="{44EF7BFE-B9B6-4A69-BA07-E1F6189D518F}" type="datetime1">
              <a:rPr lang="en-US" smtClean="0"/>
              <a:t>1/8/2019</a:t>
            </a:fld>
            <a:endParaRPr lang="en-US"/>
          </a:p>
        </p:txBody>
      </p:sp>
      <p:sp>
        <p:nvSpPr>
          <p:cNvPr id="5" name="Footer Placeholder 4">
            <a:extLst>
              <a:ext uri="{FF2B5EF4-FFF2-40B4-BE49-F238E27FC236}">
                <a16:creationId xmlns:a16="http://schemas.microsoft.com/office/drawing/2014/main" id="{FCD587DA-37BA-4AE5-9D3C-0A2DA5EDD32B}"/>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83740411-0C94-4462-85B9-DDD4A2CDA94C}"/>
              </a:ext>
            </a:extLst>
          </p:cNvPr>
          <p:cNvSpPr>
            <a:spLocks noGrp="1"/>
          </p:cNvSpPr>
          <p:nvPr>
            <p:ph type="sldNum" sz="quarter" idx="12"/>
          </p:nvPr>
        </p:nvSpPr>
        <p:spPr/>
        <p:txBody>
          <a:bodyPr/>
          <a:lstStyle/>
          <a:p>
            <a:fld id="{0B12EDB7-D38F-47FD-B305-A36D683D4469}" type="slidenum">
              <a:rPr lang="en-US" smtClean="0"/>
              <a:t>‹#›</a:t>
            </a:fld>
            <a:endParaRPr lang="en-US"/>
          </a:p>
        </p:txBody>
      </p:sp>
    </p:spTree>
    <p:extLst>
      <p:ext uri="{BB962C8B-B14F-4D97-AF65-F5344CB8AC3E}">
        <p14:creationId xmlns:p14="http://schemas.microsoft.com/office/powerpoint/2010/main" val="3535660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958F3-7A8E-49DE-BC46-FA555C4D9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799849-24D5-40A3-A29B-212E321054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83FB44-442A-4508-AB21-76BEB3E48285}"/>
              </a:ext>
            </a:extLst>
          </p:cNvPr>
          <p:cNvSpPr>
            <a:spLocks noGrp="1"/>
          </p:cNvSpPr>
          <p:nvPr>
            <p:ph type="dt" sz="half" idx="10"/>
          </p:nvPr>
        </p:nvSpPr>
        <p:spPr/>
        <p:txBody>
          <a:bodyPr/>
          <a:lstStyle/>
          <a:p>
            <a:fld id="{4F496741-25EC-41A9-9F0D-A222BE3FDD91}" type="datetime1">
              <a:rPr lang="en-US" smtClean="0"/>
              <a:t>1/8/2019</a:t>
            </a:fld>
            <a:endParaRPr lang="en-US"/>
          </a:p>
        </p:txBody>
      </p:sp>
      <p:sp>
        <p:nvSpPr>
          <p:cNvPr id="5" name="Footer Placeholder 4">
            <a:extLst>
              <a:ext uri="{FF2B5EF4-FFF2-40B4-BE49-F238E27FC236}">
                <a16:creationId xmlns:a16="http://schemas.microsoft.com/office/drawing/2014/main" id="{7765EAA9-CC58-4072-99C4-CEB982708819}"/>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29E69FC2-959B-492A-B84B-1B478EE0846D}"/>
              </a:ext>
            </a:extLst>
          </p:cNvPr>
          <p:cNvSpPr>
            <a:spLocks noGrp="1"/>
          </p:cNvSpPr>
          <p:nvPr>
            <p:ph type="sldNum" sz="quarter" idx="12"/>
          </p:nvPr>
        </p:nvSpPr>
        <p:spPr/>
        <p:txBody>
          <a:bodyPr/>
          <a:lstStyle/>
          <a:p>
            <a:fld id="{0B12EDB7-D38F-47FD-B305-A36D683D4469}" type="slidenum">
              <a:rPr lang="en-US" smtClean="0"/>
              <a:t>‹#›</a:t>
            </a:fld>
            <a:endParaRPr lang="en-US"/>
          </a:p>
        </p:txBody>
      </p:sp>
    </p:spTree>
    <p:extLst>
      <p:ext uri="{BB962C8B-B14F-4D97-AF65-F5344CB8AC3E}">
        <p14:creationId xmlns:p14="http://schemas.microsoft.com/office/powerpoint/2010/main" val="1998273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836D2-9CF5-4D22-AF36-7B7FD0F8C2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FE1AD0-9493-4D25-A947-D3FD529627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C1294C3-65D3-43F2-BA35-A78CD4900B32}"/>
              </a:ext>
            </a:extLst>
          </p:cNvPr>
          <p:cNvSpPr>
            <a:spLocks noGrp="1"/>
          </p:cNvSpPr>
          <p:nvPr>
            <p:ph type="dt" sz="half" idx="10"/>
          </p:nvPr>
        </p:nvSpPr>
        <p:spPr/>
        <p:txBody>
          <a:bodyPr/>
          <a:lstStyle/>
          <a:p>
            <a:fld id="{2D98A5E8-3B56-4F22-991A-1F8287BE1745}" type="datetime1">
              <a:rPr lang="en-US" smtClean="0"/>
              <a:t>1/8/2019</a:t>
            </a:fld>
            <a:endParaRPr lang="en-US"/>
          </a:p>
        </p:txBody>
      </p:sp>
      <p:sp>
        <p:nvSpPr>
          <p:cNvPr id="5" name="Footer Placeholder 4">
            <a:extLst>
              <a:ext uri="{FF2B5EF4-FFF2-40B4-BE49-F238E27FC236}">
                <a16:creationId xmlns:a16="http://schemas.microsoft.com/office/drawing/2014/main" id="{CFFD8B4B-7BB6-4768-8D4A-6EE09586F4F3}"/>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5606A28E-C78B-4020-8C71-9163A8294489}"/>
              </a:ext>
            </a:extLst>
          </p:cNvPr>
          <p:cNvSpPr>
            <a:spLocks noGrp="1"/>
          </p:cNvSpPr>
          <p:nvPr>
            <p:ph type="sldNum" sz="quarter" idx="12"/>
          </p:nvPr>
        </p:nvSpPr>
        <p:spPr/>
        <p:txBody>
          <a:bodyPr/>
          <a:lstStyle/>
          <a:p>
            <a:fld id="{0B12EDB7-D38F-47FD-B305-A36D683D4469}" type="slidenum">
              <a:rPr lang="en-US" smtClean="0"/>
              <a:t>‹#›</a:t>
            </a:fld>
            <a:endParaRPr lang="en-US"/>
          </a:p>
        </p:txBody>
      </p:sp>
    </p:spTree>
    <p:extLst>
      <p:ext uri="{BB962C8B-B14F-4D97-AF65-F5344CB8AC3E}">
        <p14:creationId xmlns:p14="http://schemas.microsoft.com/office/powerpoint/2010/main" val="390554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464EA-FD87-4DCC-9B6A-32DD9CFC28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F3F104-63CF-4079-AC99-19BD931D6B1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AD80CE-5958-42AF-9899-290E988454E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ABF765-D553-4A99-9EE3-9F586DB65886}"/>
              </a:ext>
            </a:extLst>
          </p:cNvPr>
          <p:cNvSpPr>
            <a:spLocks noGrp="1"/>
          </p:cNvSpPr>
          <p:nvPr>
            <p:ph type="dt" sz="half" idx="10"/>
          </p:nvPr>
        </p:nvSpPr>
        <p:spPr/>
        <p:txBody>
          <a:bodyPr/>
          <a:lstStyle/>
          <a:p>
            <a:fld id="{6E56C8D8-85EE-4A1E-A0D9-99364563196F}" type="datetime1">
              <a:rPr lang="en-US" smtClean="0"/>
              <a:t>1/8/2019</a:t>
            </a:fld>
            <a:endParaRPr lang="en-US"/>
          </a:p>
        </p:txBody>
      </p:sp>
      <p:sp>
        <p:nvSpPr>
          <p:cNvPr id="6" name="Footer Placeholder 5">
            <a:extLst>
              <a:ext uri="{FF2B5EF4-FFF2-40B4-BE49-F238E27FC236}">
                <a16:creationId xmlns:a16="http://schemas.microsoft.com/office/drawing/2014/main" id="{1EF1FB83-62F2-48AF-8234-E89C37C23B45}"/>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1FACB4C1-0FBC-44D7-8F8C-30B0E834B229}"/>
              </a:ext>
            </a:extLst>
          </p:cNvPr>
          <p:cNvSpPr>
            <a:spLocks noGrp="1"/>
          </p:cNvSpPr>
          <p:nvPr>
            <p:ph type="sldNum" sz="quarter" idx="12"/>
          </p:nvPr>
        </p:nvSpPr>
        <p:spPr/>
        <p:txBody>
          <a:bodyPr/>
          <a:lstStyle/>
          <a:p>
            <a:fld id="{0B12EDB7-D38F-47FD-B305-A36D683D4469}" type="slidenum">
              <a:rPr lang="en-US" smtClean="0"/>
              <a:t>‹#›</a:t>
            </a:fld>
            <a:endParaRPr lang="en-US"/>
          </a:p>
        </p:txBody>
      </p:sp>
    </p:spTree>
    <p:extLst>
      <p:ext uri="{BB962C8B-B14F-4D97-AF65-F5344CB8AC3E}">
        <p14:creationId xmlns:p14="http://schemas.microsoft.com/office/powerpoint/2010/main" val="4096041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54446-39F4-4BD6-BA55-8354BDB444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B23ACF-5AAA-4E91-8E82-2EAD3EB409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90A918-0204-4B0B-9771-3034EE13EF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ACAF94-605D-4FA6-B76A-58F5069DF8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B8A4817-42B2-4869-832F-8F514A45D90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39F876-C50E-47E5-A1E1-B59DBA1D82B1}"/>
              </a:ext>
            </a:extLst>
          </p:cNvPr>
          <p:cNvSpPr>
            <a:spLocks noGrp="1"/>
          </p:cNvSpPr>
          <p:nvPr>
            <p:ph type="dt" sz="half" idx="10"/>
          </p:nvPr>
        </p:nvSpPr>
        <p:spPr/>
        <p:txBody>
          <a:bodyPr/>
          <a:lstStyle/>
          <a:p>
            <a:fld id="{50C57B0B-B118-4F79-BFF6-7C237EA8CD57}" type="datetime1">
              <a:rPr lang="en-US" smtClean="0"/>
              <a:t>1/8/2019</a:t>
            </a:fld>
            <a:endParaRPr lang="en-US"/>
          </a:p>
        </p:txBody>
      </p:sp>
      <p:sp>
        <p:nvSpPr>
          <p:cNvPr id="8" name="Footer Placeholder 7">
            <a:extLst>
              <a:ext uri="{FF2B5EF4-FFF2-40B4-BE49-F238E27FC236}">
                <a16:creationId xmlns:a16="http://schemas.microsoft.com/office/drawing/2014/main" id="{5AA8F778-1AD8-4010-BE83-70453337AD5D}"/>
              </a:ext>
            </a:extLst>
          </p:cNvPr>
          <p:cNvSpPr>
            <a:spLocks noGrp="1"/>
          </p:cNvSpPr>
          <p:nvPr>
            <p:ph type="ftr" sz="quarter" idx="11"/>
          </p:nvPr>
        </p:nvSpPr>
        <p:spPr/>
        <p:txBody>
          <a:bodyPr/>
          <a:lstStyle/>
          <a:p>
            <a:r>
              <a:rPr lang="en-US"/>
              <a:t>© Copyright 2018 Worthy and James Publishing</a:t>
            </a:r>
          </a:p>
        </p:txBody>
      </p:sp>
      <p:sp>
        <p:nvSpPr>
          <p:cNvPr id="9" name="Slide Number Placeholder 8">
            <a:extLst>
              <a:ext uri="{FF2B5EF4-FFF2-40B4-BE49-F238E27FC236}">
                <a16:creationId xmlns:a16="http://schemas.microsoft.com/office/drawing/2014/main" id="{125B39B8-8665-4A9D-AEF4-F0FBA5A0F142}"/>
              </a:ext>
            </a:extLst>
          </p:cNvPr>
          <p:cNvSpPr>
            <a:spLocks noGrp="1"/>
          </p:cNvSpPr>
          <p:nvPr>
            <p:ph type="sldNum" sz="quarter" idx="12"/>
          </p:nvPr>
        </p:nvSpPr>
        <p:spPr/>
        <p:txBody>
          <a:bodyPr/>
          <a:lstStyle/>
          <a:p>
            <a:fld id="{0B12EDB7-D38F-47FD-B305-A36D683D4469}" type="slidenum">
              <a:rPr lang="en-US" smtClean="0"/>
              <a:t>‹#›</a:t>
            </a:fld>
            <a:endParaRPr lang="en-US"/>
          </a:p>
        </p:txBody>
      </p:sp>
    </p:spTree>
    <p:extLst>
      <p:ext uri="{BB962C8B-B14F-4D97-AF65-F5344CB8AC3E}">
        <p14:creationId xmlns:p14="http://schemas.microsoft.com/office/powerpoint/2010/main" val="2141091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6E66A-FD01-457B-BB86-4B7DC5BF93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07D08B-7FB7-4A83-BFDF-5A97B1575FC7}"/>
              </a:ext>
            </a:extLst>
          </p:cNvPr>
          <p:cNvSpPr>
            <a:spLocks noGrp="1"/>
          </p:cNvSpPr>
          <p:nvPr>
            <p:ph type="dt" sz="half" idx="10"/>
          </p:nvPr>
        </p:nvSpPr>
        <p:spPr/>
        <p:txBody>
          <a:bodyPr/>
          <a:lstStyle/>
          <a:p>
            <a:fld id="{5E563706-6FC7-450E-A8E5-B5BB4C5EDCBD}" type="datetime1">
              <a:rPr lang="en-US" smtClean="0"/>
              <a:t>1/8/2019</a:t>
            </a:fld>
            <a:endParaRPr lang="en-US"/>
          </a:p>
        </p:txBody>
      </p:sp>
      <p:sp>
        <p:nvSpPr>
          <p:cNvPr id="4" name="Footer Placeholder 3">
            <a:extLst>
              <a:ext uri="{FF2B5EF4-FFF2-40B4-BE49-F238E27FC236}">
                <a16:creationId xmlns:a16="http://schemas.microsoft.com/office/drawing/2014/main" id="{BF20486A-95B9-4E97-90A2-74659973541A}"/>
              </a:ext>
            </a:extLst>
          </p:cNvPr>
          <p:cNvSpPr>
            <a:spLocks noGrp="1"/>
          </p:cNvSpPr>
          <p:nvPr>
            <p:ph type="ftr" sz="quarter" idx="11"/>
          </p:nvPr>
        </p:nvSpPr>
        <p:spPr/>
        <p:txBody>
          <a:bodyPr/>
          <a:lstStyle/>
          <a:p>
            <a:r>
              <a:rPr lang="en-US"/>
              <a:t>© Copyright 2018 Worthy and James Publishing</a:t>
            </a:r>
          </a:p>
        </p:txBody>
      </p:sp>
      <p:sp>
        <p:nvSpPr>
          <p:cNvPr id="5" name="Slide Number Placeholder 4">
            <a:extLst>
              <a:ext uri="{FF2B5EF4-FFF2-40B4-BE49-F238E27FC236}">
                <a16:creationId xmlns:a16="http://schemas.microsoft.com/office/drawing/2014/main" id="{DA6BE087-A781-4A46-974A-18FABDADE773}"/>
              </a:ext>
            </a:extLst>
          </p:cNvPr>
          <p:cNvSpPr>
            <a:spLocks noGrp="1"/>
          </p:cNvSpPr>
          <p:nvPr>
            <p:ph type="sldNum" sz="quarter" idx="12"/>
          </p:nvPr>
        </p:nvSpPr>
        <p:spPr/>
        <p:txBody>
          <a:bodyPr/>
          <a:lstStyle/>
          <a:p>
            <a:fld id="{0B12EDB7-D38F-47FD-B305-A36D683D4469}" type="slidenum">
              <a:rPr lang="en-US" smtClean="0"/>
              <a:t>‹#›</a:t>
            </a:fld>
            <a:endParaRPr lang="en-US"/>
          </a:p>
        </p:txBody>
      </p:sp>
    </p:spTree>
    <p:extLst>
      <p:ext uri="{BB962C8B-B14F-4D97-AF65-F5344CB8AC3E}">
        <p14:creationId xmlns:p14="http://schemas.microsoft.com/office/powerpoint/2010/main" val="2890696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A5BC94-6631-4F5F-AFDA-291E4C931B18}"/>
              </a:ext>
            </a:extLst>
          </p:cNvPr>
          <p:cNvSpPr>
            <a:spLocks noGrp="1"/>
          </p:cNvSpPr>
          <p:nvPr>
            <p:ph type="dt" sz="half" idx="10"/>
          </p:nvPr>
        </p:nvSpPr>
        <p:spPr/>
        <p:txBody>
          <a:bodyPr/>
          <a:lstStyle/>
          <a:p>
            <a:fld id="{3341DCF7-5D80-404F-8E35-60A44520000A}" type="datetime1">
              <a:rPr lang="en-US" smtClean="0"/>
              <a:t>1/8/2019</a:t>
            </a:fld>
            <a:endParaRPr lang="en-US"/>
          </a:p>
        </p:txBody>
      </p:sp>
      <p:sp>
        <p:nvSpPr>
          <p:cNvPr id="3" name="Footer Placeholder 2">
            <a:extLst>
              <a:ext uri="{FF2B5EF4-FFF2-40B4-BE49-F238E27FC236}">
                <a16:creationId xmlns:a16="http://schemas.microsoft.com/office/drawing/2014/main" id="{F574612B-73FE-4EF0-B056-57C18B3017E3}"/>
              </a:ext>
            </a:extLst>
          </p:cNvPr>
          <p:cNvSpPr>
            <a:spLocks noGrp="1"/>
          </p:cNvSpPr>
          <p:nvPr>
            <p:ph type="ftr" sz="quarter" idx="11"/>
          </p:nvPr>
        </p:nvSpPr>
        <p:spPr/>
        <p:txBody>
          <a:bodyPr/>
          <a:lstStyle/>
          <a:p>
            <a:r>
              <a:rPr lang="en-US"/>
              <a:t>© Copyright 2018 Worthy and James Publishing</a:t>
            </a:r>
          </a:p>
        </p:txBody>
      </p:sp>
      <p:sp>
        <p:nvSpPr>
          <p:cNvPr id="4" name="Slide Number Placeholder 3">
            <a:extLst>
              <a:ext uri="{FF2B5EF4-FFF2-40B4-BE49-F238E27FC236}">
                <a16:creationId xmlns:a16="http://schemas.microsoft.com/office/drawing/2014/main" id="{A0DFD568-F463-4C32-9DE9-F1DE64320564}"/>
              </a:ext>
            </a:extLst>
          </p:cNvPr>
          <p:cNvSpPr>
            <a:spLocks noGrp="1"/>
          </p:cNvSpPr>
          <p:nvPr>
            <p:ph type="sldNum" sz="quarter" idx="12"/>
          </p:nvPr>
        </p:nvSpPr>
        <p:spPr/>
        <p:txBody>
          <a:bodyPr/>
          <a:lstStyle/>
          <a:p>
            <a:fld id="{0B12EDB7-D38F-47FD-B305-A36D683D4469}" type="slidenum">
              <a:rPr lang="en-US" smtClean="0"/>
              <a:t>‹#›</a:t>
            </a:fld>
            <a:endParaRPr lang="en-US"/>
          </a:p>
        </p:txBody>
      </p:sp>
    </p:spTree>
    <p:extLst>
      <p:ext uri="{BB962C8B-B14F-4D97-AF65-F5344CB8AC3E}">
        <p14:creationId xmlns:p14="http://schemas.microsoft.com/office/powerpoint/2010/main" val="884849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E6669-1F70-49E6-9FDF-79A234808F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190F9D-8E95-4551-A1E2-9A24B55AD5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9F44A5-9646-456E-BB09-AECD2EF7E3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B8325FF-8C53-477B-8047-98424E38984E}"/>
              </a:ext>
            </a:extLst>
          </p:cNvPr>
          <p:cNvSpPr>
            <a:spLocks noGrp="1"/>
          </p:cNvSpPr>
          <p:nvPr>
            <p:ph type="dt" sz="half" idx="10"/>
          </p:nvPr>
        </p:nvSpPr>
        <p:spPr/>
        <p:txBody>
          <a:bodyPr/>
          <a:lstStyle/>
          <a:p>
            <a:fld id="{F470E67C-2E96-46BB-AF43-26FE9B9434C6}" type="datetime1">
              <a:rPr lang="en-US" smtClean="0"/>
              <a:t>1/8/2019</a:t>
            </a:fld>
            <a:endParaRPr lang="en-US"/>
          </a:p>
        </p:txBody>
      </p:sp>
      <p:sp>
        <p:nvSpPr>
          <p:cNvPr id="6" name="Footer Placeholder 5">
            <a:extLst>
              <a:ext uri="{FF2B5EF4-FFF2-40B4-BE49-F238E27FC236}">
                <a16:creationId xmlns:a16="http://schemas.microsoft.com/office/drawing/2014/main" id="{97E5E293-6F5B-48B1-A3B2-BCFC07A8437B}"/>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169E3D3D-3970-43EA-8A7B-4FCDF5A0E3E3}"/>
              </a:ext>
            </a:extLst>
          </p:cNvPr>
          <p:cNvSpPr>
            <a:spLocks noGrp="1"/>
          </p:cNvSpPr>
          <p:nvPr>
            <p:ph type="sldNum" sz="quarter" idx="12"/>
          </p:nvPr>
        </p:nvSpPr>
        <p:spPr/>
        <p:txBody>
          <a:bodyPr/>
          <a:lstStyle/>
          <a:p>
            <a:fld id="{0B12EDB7-D38F-47FD-B305-A36D683D4469}" type="slidenum">
              <a:rPr lang="en-US" smtClean="0"/>
              <a:t>‹#›</a:t>
            </a:fld>
            <a:endParaRPr lang="en-US"/>
          </a:p>
        </p:txBody>
      </p:sp>
    </p:spTree>
    <p:extLst>
      <p:ext uri="{BB962C8B-B14F-4D97-AF65-F5344CB8AC3E}">
        <p14:creationId xmlns:p14="http://schemas.microsoft.com/office/powerpoint/2010/main" val="500009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2A10F-3EF7-416D-9486-3BB602D47A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5D6A10-D82E-476A-9C18-AF2E50A942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2C6A42F-A8AF-4459-A25D-0A55DA3BED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3033D97-877B-4244-9A20-94B07F9336B4}"/>
              </a:ext>
            </a:extLst>
          </p:cNvPr>
          <p:cNvSpPr>
            <a:spLocks noGrp="1"/>
          </p:cNvSpPr>
          <p:nvPr>
            <p:ph type="dt" sz="half" idx="10"/>
          </p:nvPr>
        </p:nvSpPr>
        <p:spPr/>
        <p:txBody>
          <a:bodyPr/>
          <a:lstStyle/>
          <a:p>
            <a:fld id="{EB6E4E39-528F-474B-8978-C1B9F20812AD}" type="datetime1">
              <a:rPr lang="en-US" smtClean="0"/>
              <a:t>1/8/2019</a:t>
            </a:fld>
            <a:endParaRPr lang="en-US"/>
          </a:p>
        </p:txBody>
      </p:sp>
      <p:sp>
        <p:nvSpPr>
          <p:cNvPr id="6" name="Footer Placeholder 5">
            <a:extLst>
              <a:ext uri="{FF2B5EF4-FFF2-40B4-BE49-F238E27FC236}">
                <a16:creationId xmlns:a16="http://schemas.microsoft.com/office/drawing/2014/main" id="{91176563-F5FA-4475-A295-7091FD66F828}"/>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8DB1ED2C-2C52-4BBF-9221-D8D2B7DC6601}"/>
              </a:ext>
            </a:extLst>
          </p:cNvPr>
          <p:cNvSpPr>
            <a:spLocks noGrp="1"/>
          </p:cNvSpPr>
          <p:nvPr>
            <p:ph type="sldNum" sz="quarter" idx="12"/>
          </p:nvPr>
        </p:nvSpPr>
        <p:spPr/>
        <p:txBody>
          <a:bodyPr/>
          <a:lstStyle/>
          <a:p>
            <a:fld id="{0B12EDB7-D38F-47FD-B305-A36D683D4469}" type="slidenum">
              <a:rPr lang="en-US" smtClean="0"/>
              <a:t>‹#›</a:t>
            </a:fld>
            <a:endParaRPr lang="en-US"/>
          </a:p>
        </p:txBody>
      </p:sp>
    </p:spTree>
    <p:extLst>
      <p:ext uri="{BB962C8B-B14F-4D97-AF65-F5344CB8AC3E}">
        <p14:creationId xmlns:p14="http://schemas.microsoft.com/office/powerpoint/2010/main" val="26527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9AB708-36DC-424D-9A08-929352F2A9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4A3123-B809-49CE-A347-F66AA64954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5A8EEA-901A-4F1C-BEB0-1048CBD9CF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8CED51-3341-44F3-A95A-8A029F9F8927}" type="datetime1">
              <a:rPr lang="en-US" smtClean="0"/>
              <a:t>1/8/2019</a:t>
            </a:fld>
            <a:endParaRPr lang="en-US"/>
          </a:p>
        </p:txBody>
      </p:sp>
      <p:sp>
        <p:nvSpPr>
          <p:cNvPr id="5" name="Footer Placeholder 4">
            <a:extLst>
              <a:ext uri="{FF2B5EF4-FFF2-40B4-BE49-F238E27FC236}">
                <a16:creationId xmlns:a16="http://schemas.microsoft.com/office/drawing/2014/main" id="{AA9502D2-1F6B-47D1-9CB6-4D8FB4C5C6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a:extLst>
              <a:ext uri="{FF2B5EF4-FFF2-40B4-BE49-F238E27FC236}">
                <a16:creationId xmlns:a16="http://schemas.microsoft.com/office/drawing/2014/main" id="{B244CEA1-6BEA-4C66-976E-18D8D9BBAD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2EDB7-D38F-47FD-B305-A36D683D4469}" type="slidenum">
              <a:rPr lang="en-US" smtClean="0"/>
              <a:t>‹#›</a:t>
            </a:fld>
            <a:endParaRPr lang="en-US"/>
          </a:p>
        </p:txBody>
      </p:sp>
    </p:spTree>
    <p:extLst>
      <p:ext uri="{BB962C8B-B14F-4D97-AF65-F5344CB8AC3E}">
        <p14:creationId xmlns:p14="http://schemas.microsoft.com/office/powerpoint/2010/main" val="806517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2 </a:t>
            </a:r>
            <a:br>
              <a:rPr lang="en-US" sz="4700" dirty="0">
                <a:solidFill>
                  <a:schemeClr val="bg1"/>
                </a:solidFill>
              </a:rPr>
            </a:br>
            <a:endParaRPr lang="en-US" sz="4700" dirty="0">
              <a:solidFill>
                <a:schemeClr val="bg1"/>
              </a:solidFill>
            </a:endParaRPr>
          </a:p>
        </p:txBody>
      </p:sp>
      <p:pic>
        <p:nvPicPr>
          <p:cNvPr id="8" name="Picture 7">
            <a:extLst>
              <a:ext uri="{FF2B5EF4-FFF2-40B4-BE49-F238E27FC236}">
                <a16:creationId xmlns:a16="http://schemas.microsoft.com/office/drawing/2014/main" id="{A7F7E53F-6776-47ED-98DE-15ACDA23F7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343924" cy="6858000"/>
          </a:xfrm>
          <a:prstGeom prst="rect">
            <a:avLst/>
          </a:prstGeom>
        </p:spPr>
      </p:pic>
    </p:spTree>
    <p:extLst>
      <p:ext uri="{BB962C8B-B14F-4D97-AF65-F5344CB8AC3E}">
        <p14:creationId xmlns:p14="http://schemas.microsoft.com/office/powerpoint/2010/main" val="2988368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EFCA33E-3480-4E74-B6AC-522E40243F8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77F6A7F-5117-437A-A77F-2277B33AC1D8}"/>
              </a:ext>
            </a:extLst>
          </p:cNvPr>
          <p:cNvSpPr/>
          <p:nvPr/>
        </p:nvSpPr>
        <p:spPr>
          <a:xfrm>
            <a:off x="2192272" y="136525"/>
            <a:ext cx="8040920" cy="523220"/>
          </a:xfrm>
          <a:prstGeom prst="rect">
            <a:avLst/>
          </a:prstGeom>
        </p:spPr>
        <p:txBody>
          <a:bodyPr wrap="none">
            <a:spAutoFit/>
          </a:bodyPr>
          <a:lstStyle/>
          <a:p>
            <a:pPr marL="4572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#2</a:t>
            </a:r>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Enter net income and make adjustments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9E4EE327-B684-44D5-BACF-F615E64AF76D}"/>
              </a:ext>
            </a:extLst>
          </p:cNvPr>
          <p:cNvSpPr/>
          <p:nvPr/>
        </p:nvSpPr>
        <p:spPr>
          <a:xfrm>
            <a:off x="400455" y="844393"/>
            <a:ext cx="11391089" cy="646331"/>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current period income statement for XYZ Company shows a net income of $32,400.  The income statement also shows depreciation expense of $3,800 and a gain on sale of equipment of $750.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EBF68C30-EFA7-49BA-8939-C73C156FAE77}"/>
              </a:ext>
            </a:extLst>
          </p:cNvPr>
          <p:cNvGraphicFramePr>
            <a:graphicFrameLocks noGrp="1"/>
          </p:cNvGraphicFramePr>
          <p:nvPr>
            <p:extLst>
              <p:ext uri="{D42A27DB-BD31-4B8C-83A1-F6EECF244321}">
                <p14:modId xmlns:p14="http://schemas.microsoft.com/office/powerpoint/2010/main" val="2712393411"/>
              </p:ext>
            </p:extLst>
          </p:nvPr>
        </p:nvGraphicFramePr>
        <p:xfrm>
          <a:off x="2192272" y="1911856"/>
          <a:ext cx="7684851" cy="2286000"/>
        </p:xfrm>
        <a:graphic>
          <a:graphicData uri="http://schemas.openxmlformats.org/drawingml/2006/table">
            <a:tbl>
              <a:tblPr firstRow="1" firstCol="1" bandRow="1">
                <a:tableStyleId>{2D5ABB26-0587-4C30-8999-92F81FD0307C}</a:tableStyleId>
              </a:tblPr>
              <a:tblGrid>
                <a:gridCol w="4688426">
                  <a:extLst>
                    <a:ext uri="{9D8B030D-6E8A-4147-A177-3AD203B41FA5}">
                      <a16:colId xmlns:a16="http://schemas.microsoft.com/office/drawing/2014/main" val="1421688738"/>
                    </a:ext>
                  </a:extLst>
                </a:gridCol>
                <a:gridCol w="1533598">
                  <a:extLst>
                    <a:ext uri="{9D8B030D-6E8A-4147-A177-3AD203B41FA5}">
                      <a16:colId xmlns:a16="http://schemas.microsoft.com/office/drawing/2014/main" val="1137101756"/>
                    </a:ext>
                  </a:extLst>
                </a:gridCol>
                <a:gridCol w="260380">
                  <a:extLst>
                    <a:ext uri="{9D8B030D-6E8A-4147-A177-3AD203B41FA5}">
                      <a16:colId xmlns:a16="http://schemas.microsoft.com/office/drawing/2014/main" val="2396814853"/>
                    </a:ext>
                  </a:extLst>
                </a:gridCol>
                <a:gridCol w="942067">
                  <a:extLst>
                    <a:ext uri="{9D8B030D-6E8A-4147-A177-3AD203B41FA5}">
                      <a16:colId xmlns:a16="http://schemas.microsoft.com/office/drawing/2014/main" val="2473489728"/>
                    </a:ext>
                  </a:extLst>
                </a:gridCol>
                <a:gridCol w="260380">
                  <a:extLst>
                    <a:ext uri="{9D8B030D-6E8A-4147-A177-3AD203B41FA5}">
                      <a16:colId xmlns:a16="http://schemas.microsoft.com/office/drawing/2014/main" val="2809794296"/>
                    </a:ext>
                  </a:extLst>
                </a:gridCol>
              </a:tblGrid>
              <a:tr h="116373">
                <a:tc>
                  <a:txBody>
                    <a:bodyPr/>
                    <a:lstStyle/>
                    <a:p>
                      <a:pPr marL="102870" marR="0" indent="-102870" algn="l">
                        <a:spcBef>
                          <a:spcPts val="0"/>
                        </a:spcBef>
                        <a:spcAft>
                          <a:spcPts val="0"/>
                        </a:spcAft>
                        <a:tabLst>
                          <a:tab pos="1543050" algn="l"/>
                          <a:tab pos="4629150" algn="l"/>
                        </a:tabLst>
                      </a:pPr>
                      <a:r>
                        <a:rPr lang="en-US" sz="12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indent="-102870" algn="ctr">
                        <a:spcBef>
                          <a:spcPts val="0"/>
                        </a:spcBef>
                        <a:spcAft>
                          <a:spcPts val="0"/>
                        </a:spcAft>
                        <a:tabLst>
                          <a:tab pos="1543050" algn="l"/>
                          <a:tab pos="4629150" algn="l"/>
                        </a:tabLst>
                      </a:pPr>
                      <a:r>
                        <a:rPr lang="en-US" sz="12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102870" algn="ctr">
                        <a:spcBef>
                          <a:spcPts val="0"/>
                        </a:spcBef>
                        <a:spcAft>
                          <a:spcPts val="0"/>
                        </a:spcAft>
                        <a:tabLst>
                          <a:tab pos="1543050" algn="l"/>
                          <a:tab pos="4629150" algn="l"/>
                        </a:tabLst>
                      </a:pPr>
                      <a:r>
                        <a:rPr lang="en-US" sz="12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ctr">
                        <a:spcBef>
                          <a:spcPts val="0"/>
                        </a:spcBef>
                        <a:spcAft>
                          <a:spcPts val="0"/>
                        </a:spcAft>
                        <a:tabLst>
                          <a:tab pos="1543050" algn="l"/>
                          <a:tab pos="4629150" algn="l"/>
                        </a:tabLst>
                      </a:pPr>
                      <a:r>
                        <a:rPr lang="en-US" sz="12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ctr">
                        <a:spcBef>
                          <a:spcPts val="0"/>
                        </a:spcBef>
                        <a:spcAft>
                          <a:spcPts val="0"/>
                        </a:spcAft>
                        <a:tabLst>
                          <a:tab pos="1543050" algn="l"/>
                          <a:tab pos="4629150" algn="l"/>
                        </a:tabLst>
                      </a:pPr>
                      <a:r>
                        <a:rPr lang="en-US" sz="12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59653436"/>
                  </a:ext>
                </a:extLst>
              </a:tr>
              <a:tr h="135768">
                <a:tc>
                  <a:txBody>
                    <a:bodyPr/>
                    <a:lstStyle/>
                    <a:p>
                      <a:pPr marL="102870" marR="0" indent="-102870" algn="l">
                        <a:spcBef>
                          <a:spcPts val="0"/>
                        </a:spcBef>
                        <a:spcAft>
                          <a:spcPts val="0"/>
                        </a:spcAft>
                        <a:tabLst>
                          <a:tab pos="1543050" algn="l"/>
                          <a:tab pos="4629150" algn="l"/>
                        </a:tabLst>
                      </a:pPr>
                      <a:r>
                        <a:rPr lang="en-US" sz="1400" b="1" dirty="0">
                          <a:effectLst/>
                        </a:rPr>
                        <a:t>Cash flows from operating activities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ctr">
                        <a:spcBef>
                          <a:spcPts val="0"/>
                        </a:spcBef>
                        <a:spcAft>
                          <a:spcPts val="0"/>
                        </a:spcAft>
                        <a:tabLst>
                          <a:tab pos="1543050" algn="l"/>
                          <a:tab pos="4629150" algn="l"/>
                        </a:tabLst>
                      </a:pPr>
                      <a:r>
                        <a:rPr lang="en-US" sz="12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86051120"/>
                  </a:ext>
                </a:extLst>
              </a:tr>
              <a:tr h="135768">
                <a:tc>
                  <a:txBody>
                    <a:bodyPr/>
                    <a:lstStyle/>
                    <a:p>
                      <a:pPr marL="102870" marR="0" indent="-102870" algn="l">
                        <a:spcBef>
                          <a:spcPts val="0"/>
                        </a:spcBef>
                        <a:spcAft>
                          <a:spcPts val="0"/>
                        </a:spcAft>
                        <a:tabLst>
                          <a:tab pos="1543050" algn="l"/>
                          <a:tab pos="4629150" algn="l"/>
                        </a:tabLst>
                      </a:pPr>
                      <a:r>
                        <a:rPr lang="en-US" sz="1400" dirty="0">
                          <a:effectLst/>
                        </a:rPr>
                        <a:t>    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tabLst>
                          <a:tab pos="1543050" algn="l"/>
                          <a:tab pos="4629150" algn="l"/>
                        </a:tabLst>
                      </a:pPr>
                      <a:r>
                        <a:rPr lang="en-US" sz="1400">
                          <a:effectLst/>
                        </a:rPr>
                        <a:t>$32,400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tabLst>
                          <a:tab pos="1543050" algn="l"/>
                          <a:tab pos="4629150" algn="l"/>
                        </a:tabLst>
                      </a:pPr>
                      <a:r>
                        <a:rPr lang="en-US" sz="12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12824395"/>
                  </a:ext>
                </a:extLst>
              </a:tr>
              <a:tr h="135768">
                <a:tc>
                  <a:txBody>
                    <a:bodyPr/>
                    <a:lstStyle/>
                    <a:p>
                      <a:pPr marL="102870" marR="0" indent="-102870" algn="l">
                        <a:spcBef>
                          <a:spcPts val="0"/>
                        </a:spcBef>
                        <a:spcAft>
                          <a:spcPts val="0"/>
                        </a:spcAft>
                        <a:tabLst>
                          <a:tab pos="1543050" algn="l"/>
                          <a:tab pos="4629150" algn="l"/>
                        </a:tabLst>
                      </a:pPr>
                      <a:r>
                        <a:rPr lang="en-US" sz="1400" dirty="0">
                          <a:effectLst/>
                        </a:rPr>
                        <a:t>       Add: items providing cash or not using cash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r">
                        <a:spcBef>
                          <a:spcPts val="0"/>
                        </a:spcBef>
                        <a:spcAft>
                          <a:spcPts val="0"/>
                        </a:spcAft>
                        <a:tabLst>
                          <a:tab pos="1543050" algn="l"/>
                          <a:tab pos="4629150" algn="l"/>
                        </a:tabLst>
                      </a:pPr>
                      <a:r>
                        <a:rPr lang="en-US" sz="12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62175482"/>
                  </a:ext>
                </a:extLst>
              </a:tr>
              <a:tr h="135768">
                <a:tc>
                  <a:txBody>
                    <a:bodyPr/>
                    <a:lstStyle/>
                    <a:p>
                      <a:pPr marL="628650" marR="0" indent="-102870" algn="l">
                        <a:spcBef>
                          <a:spcPts val="0"/>
                        </a:spcBef>
                        <a:spcAft>
                          <a:spcPts val="0"/>
                        </a:spcAft>
                        <a:tabLst>
                          <a:tab pos="1543050" algn="l"/>
                          <a:tab pos="4629150" algn="l"/>
                        </a:tabLst>
                      </a:pPr>
                      <a:r>
                        <a:rPr lang="en-US" sz="1400" b="1" dirty="0">
                          <a:solidFill>
                            <a:schemeClr val="accent1"/>
                          </a:solidFill>
                          <a:effectLst/>
                        </a:rPr>
                        <a:t>Depreciation expense</a:t>
                      </a:r>
                      <a:r>
                        <a:rPr lang="en-US" sz="1400" dirty="0">
                          <a:effectLst/>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Lst>
                      </a:pPr>
                      <a:r>
                        <a:rPr lang="en-US" sz="1400">
                          <a:effectLst/>
                        </a:rPr>
                        <a:t>$3,800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r">
                        <a:spcBef>
                          <a:spcPts val="0"/>
                        </a:spcBef>
                        <a:spcAft>
                          <a:spcPts val="0"/>
                        </a:spcAft>
                        <a:tabLst>
                          <a:tab pos="1543050" algn="l"/>
                          <a:tab pos="4629150" algn="l"/>
                        </a:tabLst>
                      </a:pPr>
                      <a:r>
                        <a:rPr lang="en-US" sz="12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39946984"/>
                  </a:ext>
                </a:extLst>
              </a:tr>
              <a:tr h="0">
                <a:tc>
                  <a:txBody>
                    <a:bodyPr/>
                    <a:lstStyle/>
                    <a:p>
                      <a:pPr marL="102870" marR="0" indent="-102870" algn="l">
                        <a:spcBef>
                          <a:spcPts val="0"/>
                        </a:spcBef>
                        <a:spcAft>
                          <a:spcPts val="0"/>
                        </a:spcAft>
                        <a:tabLst>
                          <a:tab pos="1543050" algn="l"/>
                          <a:tab pos="4629150" algn="l"/>
                        </a:tabLst>
                      </a:pPr>
                      <a:r>
                        <a:rPr lang="en-US" sz="1400" dirty="0">
                          <a:effectLst/>
                        </a:rPr>
                        <a:t>     </a:t>
                      </a:r>
                    </a:p>
                    <a:p>
                      <a:pPr marL="102870" marR="0" indent="-102870" algn="l">
                        <a:spcBef>
                          <a:spcPts val="0"/>
                        </a:spcBef>
                        <a:spcAft>
                          <a:spcPts val="0"/>
                        </a:spcAft>
                        <a:tabLst>
                          <a:tab pos="1543050" algn="l"/>
                          <a:tab pos="4629150" algn="l"/>
                        </a:tabLst>
                      </a:pPr>
                      <a:r>
                        <a:rPr lang="en-US" sz="1400" dirty="0">
                          <a:effectLst/>
                        </a:rPr>
                        <a:t>     Less: items not providing cash or using cash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gridSpan="2">
                  <a:txBody>
                    <a:bodyPr/>
                    <a:lstStyle/>
                    <a:p>
                      <a:pPr marL="0" marR="0" indent="-102870" algn="ctr">
                        <a:spcBef>
                          <a:spcPts val="0"/>
                        </a:spcBef>
                        <a:spcAft>
                          <a:spcPts val="0"/>
                        </a:spcAft>
                        <a:tabLst>
                          <a:tab pos="1543050" algn="l"/>
                          <a:tab pos="4629150" algn="l"/>
                        </a:tabLst>
                      </a:pPr>
                      <a:r>
                        <a:rPr lang="en-US" sz="1400" u="none" strike="noStrike">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noFill/>
                      <a:prstDash val="solid"/>
                      <a:round/>
                      <a:headEnd type="none" w="med" len="med"/>
                      <a:tailEnd type="none" w="med" len="med"/>
                    </a:lnL>
                  </a:tcPr>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r">
                        <a:spcBef>
                          <a:spcPts val="0"/>
                        </a:spcBef>
                        <a:spcAft>
                          <a:spcPts val="0"/>
                        </a:spcAft>
                        <a:tabLst>
                          <a:tab pos="1543050" algn="l"/>
                          <a:tab pos="4629150" algn="l"/>
                        </a:tabLst>
                      </a:pPr>
                      <a:r>
                        <a:rPr lang="en-US" sz="12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53874975"/>
                  </a:ext>
                </a:extLst>
              </a:tr>
              <a:tr h="0">
                <a:tc>
                  <a:txBody>
                    <a:bodyPr/>
                    <a:lstStyle/>
                    <a:p>
                      <a:pPr marL="628650" marR="0" indent="-102870" algn="l">
                        <a:spcBef>
                          <a:spcPts val="0"/>
                        </a:spcBef>
                        <a:spcAft>
                          <a:spcPts val="0"/>
                        </a:spcAft>
                        <a:tabLst>
                          <a:tab pos="1543050" algn="l"/>
                          <a:tab pos="4629150" algn="l"/>
                        </a:tabLst>
                      </a:pPr>
                      <a:r>
                        <a:rPr lang="en-US" sz="1400" b="1" dirty="0">
                          <a:solidFill>
                            <a:schemeClr val="accent1"/>
                          </a:solidFill>
                          <a:effectLst/>
                        </a:rPr>
                        <a:t>Gain on sale of equipment</a:t>
                      </a:r>
                      <a:r>
                        <a:rPr lang="en-US" sz="1400" dirty="0">
                          <a:effectLst/>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Lst>
                      </a:pPr>
                      <a:r>
                        <a:rPr lang="en-US" sz="1400" dirty="0">
                          <a:effectLst/>
                        </a:rPr>
                        <a:t>     (750)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noFill/>
                      <a:prstDash val="solid"/>
                      <a:round/>
                      <a:headEnd type="none" w="med" len="med"/>
                      <a:tailEnd type="none" w="med" len="med"/>
                    </a:lnR>
                  </a:tcPr>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noFill/>
                      <a:prstDash val="solid"/>
                      <a:round/>
                      <a:headEnd type="none" w="med" len="med"/>
                      <a:tailEnd type="none" w="med" len="med"/>
                    </a:lnL>
                  </a:tcPr>
                </a:tc>
                <a:tc>
                  <a:txBody>
                    <a:bodyPr/>
                    <a:lstStyle/>
                    <a:p>
                      <a:pPr marL="102870" marR="0" indent="-102870" algn="r">
                        <a:spcBef>
                          <a:spcPts val="0"/>
                        </a:spcBef>
                        <a:spcAft>
                          <a:spcPts val="0"/>
                        </a:spcAft>
                        <a:tabLst>
                          <a:tab pos="1543050" algn="l"/>
                          <a:tab pos="4629150" algn="l"/>
                        </a:tabLst>
                      </a:pPr>
                      <a:r>
                        <a:rPr lang="en-US" sz="12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86803842"/>
                  </a:ext>
                </a:extLst>
              </a:tr>
              <a:tr h="0">
                <a:tc>
                  <a:txBody>
                    <a:bodyPr/>
                    <a:lstStyle/>
                    <a:p>
                      <a:pPr marL="102870" marR="0" indent="-102870" algn="l">
                        <a:spcBef>
                          <a:spcPts val="0"/>
                        </a:spcBef>
                        <a:spcAft>
                          <a:spcPts val="0"/>
                        </a:spcAft>
                        <a:tabLst>
                          <a:tab pos="1543050" algn="l"/>
                          <a:tab pos="4629150" algn="l"/>
                        </a:tabLst>
                      </a:pPr>
                      <a:r>
                        <a:rPr lang="en-US" sz="1400" dirty="0">
                          <a:effectLst/>
                        </a:rPr>
                        <a:t>             </a:t>
                      </a:r>
                    </a:p>
                    <a:p>
                      <a:pPr marL="102870" marR="0" indent="-102870" algn="l">
                        <a:spcBef>
                          <a:spcPts val="0"/>
                        </a:spcBef>
                        <a:spcAft>
                          <a:spcPts val="0"/>
                        </a:spcAft>
                        <a:tabLst>
                          <a:tab pos="1543050" algn="l"/>
                          <a:tab pos="4629150" algn="l"/>
                        </a:tabLst>
                      </a:pPr>
                      <a:r>
                        <a:rPr lang="en-US" sz="1400" dirty="0">
                          <a:effectLst/>
                        </a:rPr>
                        <a:t>              Change in cash from operating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100330" algn="ctr">
                        <a:spcBef>
                          <a:spcPts val="0"/>
                        </a:spcBef>
                        <a:spcAft>
                          <a:spcPts val="0"/>
                        </a:spcAft>
                        <a:tabLst>
                          <a:tab pos="1543050" algn="l"/>
                          <a:tab pos="4629150"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0330" marR="0" indent="-100330" algn="ctr">
                        <a:spcBef>
                          <a:spcPts val="0"/>
                        </a:spcBef>
                        <a:spcAft>
                          <a:spcPts val="0"/>
                        </a:spcAft>
                        <a:tabLst>
                          <a:tab pos="1543050" algn="l"/>
                          <a:tab pos="4629150"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0330" marR="0" indent="-100330" algn="ctr">
                        <a:spcBef>
                          <a:spcPts val="0"/>
                        </a:spcBef>
                        <a:spcAft>
                          <a:spcPts val="0"/>
                        </a:spcAft>
                        <a:tabLst>
                          <a:tab pos="1543050" algn="l"/>
                          <a:tab pos="4629150" algn="l"/>
                        </a:tabLst>
                      </a:pPr>
                      <a:r>
                        <a:rPr lang="en-US" sz="12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82968952"/>
                  </a:ext>
                </a:extLst>
              </a:tr>
              <a:tr h="116373">
                <a:tc>
                  <a:txBody>
                    <a:bodyPr/>
                    <a:lstStyle/>
                    <a:p>
                      <a:pPr marL="102870" marR="0" indent="-102870" algn="l">
                        <a:spcBef>
                          <a:spcPts val="0"/>
                        </a:spcBef>
                        <a:spcAft>
                          <a:spcPts val="0"/>
                        </a:spcAft>
                        <a:tabLst>
                          <a:tab pos="1543050" algn="l"/>
                          <a:tab pos="4629150" algn="l"/>
                        </a:tabLst>
                      </a:pPr>
                      <a:r>
                        <a:rPr lang="en-US" sz="12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Lst>
                      </a:pPr>
                      <a:r>
                        <a:rPr lang="en-US" sz="12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100330" algn="ctr">
                        <a:spcBef>
                          <a:spcPts val="0"/>
                        </a:spcBef>
                        <a:spcAft>
                          <a:spcPts val="0"/>
                        </a:spcAft>
                        <a:tabLst>
                          <a:tab pos="1543050" algn="l"/>
                          <a:tab pos="4629150" algn="l"/>
                        </a:tabLst>
                      </a:pPr>
                      <a:r>
                        <a:rPr lang="en-US" sz="12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0330" marR="0" indent="-100330" algn="ctr">
                        <a:spcBef>
                          <a:spcPts val="0"/>
                        </a:spcBef>
                        <a:spcAft>
                          <a:spcPts val="0"/>
                        </a:spcAft>
                        <a:tabLst>
                          <a:tab pos="1543050" algn="l"/>
                          <a:tab pos="4629150" algn="l"/>
                        </a:tabLst>
                      </a:pPr>
                      <a:r>
                        <a:rPr lang="en-US" sz="12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0330" marR="0" indent="-100330" algn="ctr">
                        <a:spcBef>
                          <a:spcPts val="0"/>
                        </a:spcBef>
                        <a:spcAft>
                          <a:spcPts val="0"/>
                        </a:spcAft>
                        <a:tabLst>
                          <a:tab pos="1543050" algn="l"/>
                          <a:tab pos="4629150" algn="l"/>
                        </a:tabLst>
                      </a:pPr>
                      <a:r>
                        <a:rPr lang="en-US" sz="12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21201238"/>
                  </a:ext>
                </a:extLst>
              </a:tr>
            </a:tbl>
          </a:graphicData>
        </a:graphic>
      </p:graphicFrame>
      <p:cxnSp>
        <p:nvCxnSpPr>
          <p:cNvPr id="7" name="Straight Connector 6">
            <a:extLst>
              <a:ext uri="{FF2B5EF4-FFF2-40B4-BE49-F238E27FC236}">
                <a16:creationId xmlns:a16="http://schemas.microsoft.com/office/drawing/2014/main" id="{FFF93B10-5153-4535-8DF2-F7C137392F1B}"/>
              </a:ext>
            </a:extLst>
          </p:cNvPr>
          <p:cNvCxnSpPr/>
          <p:nvPr/>
        </p:nvCxnSpPr>
        <p:spPr>
          <a:xfrm>
            <a:off x="2192272" y="1911857"/>
            <a:ext cx="768485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F4C60F9-6BE5-47FD-B06C-EDF4B93279FB}"/>
              </a:ext>
            </a:extLst>
          </p:cNvPr>
          <p:cNvCxnSpPr/>
          <p:nvPr/>
        </p:nvCxnSpPr>
        <p:spPr>
          <a:xfrm>
            <a:off x="2192272" y="4197856"/>
            <a:ext cx="768485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2F76A052-58AF-4250-B839-9F5A0ACA5117}"/>
              </a:ext>
            </a:extLst>
          </p:cNvPr>
          <p:cNvSpPr/>
          <p:nvPr/>
        </p:nvSpPr>
        <p:spPr>
          <a:xfrm>
            <a:off x="400455" y="4469675"/>
            <a:ext cx="11301919" cy="1477328"/>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Depreciation is always a non-cash expense that reduces net income.  It is always added back to cancel out the reduction in income in order to convert net income to cash flow.</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 gain or loss is not the cash flow from a sales transaction, and is not part of operating activities.  A gain is eliminated from net income by subtraction.  (It will be part of sales proceeds in investing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14483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F9772E9-A845-41FA-9A25-0575C18B357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A7671BD-54D9-45D9-86B0-A995DA7941E2}"/>
              </a:ext>
            </a:extLst>
          </p:cNvPr>
          <p:cNvSpPr/>
          <p:nvPr/>
        </p:nvSpPr>
        <p:spPr>
          <a:xfrm>
            <a:off x="663102" y="399172"/>
            <a:ext cx="10865795" cy="954107"/>
          </a:xfrm>
          <a:prstGeom prst="rect">
            <a:avLst/>
          </a:prstGeom>
        </p:spPr>
        <p:txBody>
          <a:bodyPr wrap="square">
            <a:spAutoFit/>
          </a:bodyPr>
          <a:lstStyle/>
          <a:p>
            <a:pPr marL="457200" marR="0" indent="-114300" algn="ctr">
              <a:spcBef>
                <a:spcPts val="0"/>
              </a:spcBef>
              <a:spcAft>
                <a:spcPts val="0"/>
              </a:spcAft>
            </a:pPr>
            <a:r>
              <a:rPr lang="en-US"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#3: Analyze Changes in Current Assets and Current Liabilities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rPr>
              <a:t> </a:t>
            </a:r>
          </a:p>
        </p:txBody>
      </p:sp>
      <p:sp>
        <p:nvSpPr>
          <p:cNvPr id="4" name="Rectangle 3">
            <a:extLst>
              <a:ext uri="{FF2B5EF4-FFF2-40B4-BE49-F238E27FC236}">
                <a16:creationId xmlns:a16="http://schemas.microsoft.com/office/drawing/2014/main" id="{E8D3E043-C426-4144-AE1F-0951E1EE75FF}"/>
              </a:ext>
            </a:extLst>
          </p:cNvPr>
          <p:cNvSpPr/>
          <p:nvPr/>
        </p:nvSpPr>
        <p:spPr>
          <a:xfrm>
            <a:off x="760380" y="1751617"/>
            <a:ext cx="11431620" cy="3354765"/>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There are different techniques that can be used to analyze account changes for their effects on cash flow.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 straight forward method is to simply create a journal entry that would represent the account change.  Then ask the following two questions: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1) Does the journal entry show an increase or decrease to cash?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2) Does the journal entry show an effect on 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If the answer to one question is yes and the other is no, a cash flow adjustment is needed.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sz="1600" dirty="0">
                <a:effectLst/>
                <a:latin typeface="Times" panose="02020603050405020304" pitchFamily="18" charset="0"/>
                <a:ea typeface="MS Mincho" panose="02020609040205080304" pitchFamily="49" charset="-128"/>
                <a:cs typeface="Times New Roman" panose="02020603050405020304" pitchFamily="18" charset="0"/>
              </a:rPr>
            </a:b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13947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8046F8E-4C5D-4E9F-AEF6-468A7BABAC2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85A45E2-B775-4346-83ED-107B55DDACC6}"/>
              </a:ext>
            </a:extLst>
          </p:cNvPr>
          <p:cNvSpPr/>
          <p:nvPr/>
        </p:nvSpPr>
        <p:spPr>
          <a:xfrm>
            <a:off x="823608" y="501649"/>
            <a:ext cx="10544783" cy="523220"/>
          </a:xfrm>
          <a:prstGeom prst="rect">
            <a:avLst/>
          </a:prstGeom>
        </p:spPr>
        <p:txBody>
          <a:bodyPr wrap="square">
            <a:spAutoFit/>
          </a:bodyPr>
          <a:lstStyle/>
          <a:p>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#3: Analyze Changes in Current Assets and Current Liabilities</a:t>
            </a:r>
            <a:endParaRPr lang="en-US" sz="2800" dirty="0"/>
          </a:p>
        </p:txBody>
      </p:sp>
      <p:sp>
        <p:nvSpPr>
          <p:cNvPr id="4" name="Rectangle 3">
            <a:extLst>
              <a:ext uri="{FF2B5EF4-FFF2-40B4-BE49-F238E27FC236}">
                <a16:creationId xmlns:a16="http://schemas.microsoft.com/office/drawing/2014/main" id="{6BEB8A41-3981-4532-9AF4-1B84D4884B0A}"/>
              </a:ext>
            </a:extLst>
          </p:cNvPr>
          <p:cNvSpPr/>
          <p:nvPr/>
        </p:nvSpPr>
        <p:spPr>
          <a:xfrm>
            <a:off x="990600" y="2136338"/>
            <a:ext cx="9670915" cy="2585323"/>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Examples follow on the next slides.  </a:t>
            </a:r>
            <a:r>
              <a:rPr lang="en-US" b="1" dirty="0">
                <a:latin typeface="Times" panose="02020603050405020304" pitchFamily="18" charset="0"/>
                <a:ea typeface="MS Mincho" panose="02020609040205080304" pitchFamily="49" charset="-128"/>
                <a:cs typeface="Times New Roman" panose="02020603050405020304" pitchFamily="18" charset="0"/>
              </a:rPr>
              <a:t>Notice the following effects in the examples</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General Rule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00050" marR="0" indent="-5715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Increases in current assets and decreases in current liabilities decrease cash.  This is because cash is used to either acquire (increase) the assets or pay (decrease) the liabilities.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400050" marR="0" indent="-5715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Decreases in current assets and increases in current liabilities increase cash.  This is because assets are used up (decrease) and become expenses without spending cash, or the liabilities (increase) postpone the need to spend cash on expenses or asset purchases.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449719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EA02DD8-AFCF-407E-905C-92F3D2EBF2F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155144B-C79E-4E4A-85B7-0918B5D09E19}"/>
              </a:ext>
            </a:extLst>
          </p:cNvPr>
          <p:cNvSpPr/>
          <p:nvPr/>
        </p:nvSpPr>
        <p:spPr>
          <a:xfrm>
            <a:off x="4320220" y="0"/>
            <a:ext cx="3357009" cy="523220"/>
          </a:xfrm>
          <a:prstGeom prst="rect">
            <a:avLst/>
          </a:prstGeom>
        </p:spPr>
        <p:txBody>
          <a:bodyPr wrap="none">
            <a:spAutoFit/>
          </a:bodyPr>
          <a:lstStyle/>
          <a:p>
            <a:pPr marL="4572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#3,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2916B461-9610-4ACE-BFCB-9B18E533B4E2}"/>
              </a:ext>
            </a:extLst>
          </p:cNvPr>
          <p:cNvGraphicFramePr>
            <a:graphicFrameLocks noGrp="1"/>
          </p:cNvGraphicFramePr>
          <p:nvPr>
            <p:extLst>
              <p:ext uri="{D42A27DB-BD31-4B8C-83A1-F6EECF244321}">
                <p14:modId xmlns:p14="http://schemas.microsoft.com/office/powerpoint/2010/main" val="2079980976"/>
              </p:ext>
            </p:extLst>
          </p:nvPr>
        </p:nvGraphicFramePr>
        <p:xfrm>
          <a:off x="2750587" y="586397"/>
          <a:ext cx="6496274" cy="1920240"/>
        </p:xfrm>
        <a:graphic>
          <a:graphicData uri="http://schemas.openxmlformats.org/drawingml/2006/table">
            <a:tbl>
              <a:tblPr firstRow="1" firstCol="1" bandRow="1">
                <a:tableStyleId>{2D5ABB26-0587-4C30-8999-92F81FD0307C}</a:tableStyleId>
              </a:tblPr>
              <a:tblGrid>
                <a:gridCol w="203947">
                  <a:extLst>
                    <a:ext uri="{9D8B030D-6E8A-4147-A177-3AD203B41FA5}">
                      <a16:colId xmlns:a16="http://schemas.microsoft.com/office/drawing/2014/main" val="4201148505"/>
                    </a:ext>
                  </a:extLst>
                </a:gridCol>
                <a:gridCol w="117907">
                  <a:extLst>
                    <a:ext uri="{9D8B030D-6E8A-4147-A177-3AD203B41FA5}">
                      <a16:colId xmlns:a16="http://schemas.microsoft.com/office/drawing/2014/main" val="904150114"/>
                    </a:ext>
                  </a:extLst>
                </a:gridCol>
                <a:gridCol w="2274182">
                  <a:extLst>
                    <a:ext uri="{9D8B030D-6E8A-4147-A177-3AD203B41FA5}">
                      <a16:colId xmlns:a16="http://schemas.microsoft.com/office/drawing/2014/main" val="3949001036"/>
                    </a:ext>
                  </a:extLst>
                </a:gridCol>
                <a:gridCol w="203947">
                  <a:extLst>
                    <a:ext uri="{9D8B030D-6E8A-4147-A177-3AD203B41FA5}">
                      <a16:colId xmlns:a16="http://schemas.microsoft.com/office/drawing/2014/main" val="2925159054"/>
                    </a:ext>
                  </a:extLst>
                </a:gridCol>
                <a:gridCol w="1103154">
                  <a:extLst>
                    <a:ext uri="{9D8B030D-6E8A-4147-A177-3AD203B41FA5}">
                      <a16:colId xmlns:a16="http://schemas.microsoft.com/office/drawing/2014/main" val="2784509893"/>
                    </a:ext>
                  </a:extLst>
                </a:gridCol>
                <a:gridCol w="203947">
                  <a:extLst>
                    <a:ext uri="{9D8B030D-6E8A-4147-A177-3AD203B41FA5}">
                      <a16:colId xmlns:a16="http://schemas.microsoft.com/office/drawing/2014/main" val="3412025574"/>
                    </a:ext>
                  </a:extLst>
                </a:gridCol>
                <a:gridCol w="1103154">
                  <a:extLst>
                    <a:ext uri="{9D8B030D-6E8A-4147-A177-3AD203B41FA5}">
                      <a16:colId xmlns:a16="http://schemas.microsoft.com/office/drawing/2014/main" val="2566254703"/>
                    </a:ext>
                  </a:extLst>
                </a:gridCol>
                <a:gridCol w="203947">
                  <a:extLst>
                    <a:ext uri="{9D8B030D-6E8A-4147-A177-3AD203B41FA5}">
                      <a16:colId xmlns:a16="http://schemas.microsoft.com/office/drawing/2014/main" val="2210558245"/>
                    </a:ext>
                  </a:extLst>
                </a:gridCol>
                <a:gridCol w="871444">
                  <a:extLst>
                    <a:ext uri="{9D8B030D-6E8A-4147-A177-3AD203B41FA5}">
                      <a16:colId xmlns:a16="http://schemas.microsoft.com/office/drawing/2014/main" val="1590652225"/>
                    </a:ext>
                  </a:extLst>
                </a:gridCol>
                <a:gridCol w="210645">
                  <a:extLst>
                    <a:ext uri="{9D8B030D-6E8A-4147-A177-3AD203B41FA5}">
                      <a16:colId xmlns:a16="http://schemas.microsoft.com/office/drawing/2014/main" val="2510201643"/>
                    </a:ext>
                  </a:extLst>
                </a:gridCol>
              </a:tblGrid>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29870" marR="0" algn="ctr">
                        <a:spcBef>
                          <a:spcPts val="300"/>
                        </a:spcBef>
                        <a:spcAft>
                          <a:spcPts val="0"/>
                        </a:spcAft>
                      </a:pPr>
                      <a:r>
                        <a:rPr lang="en-US" sz="1400" b="1" dirty="0">
                          <a:effectLst/>
                        </a:rPr>
                        <a:t>2020</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41300" marR="0" algn="ctr">
                        <a:spcBef>
                          <a:spcPts val="300"/>
                        </a:spcBef>
                        <a:spcAft>
                          <a:spcPts val="0"/>
                        </a:spcAft>
                      </a:pPr>
                      <a:r>
                        <a:rPr lang="en-US" sz="1400" b="1">
                          <a:effectLst/>
                        </a:rPr>
                        <a:t>2019</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Dollar change</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133719710"/>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b="1" dirty="0">
                          <a:effectLst/>
                        </a:rPr>
                        <a:t>Current assets</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862977218"/>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dirty="0">
                          <a:effectLst/>
                        </a:rPr>
                        <a:t>   Cash</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$90,100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$79,300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5715" marR="0">
                        <a:spcBef>
                          <a:spcPts val="0"/>
                        </a:spcBef>
                        <a:spcAft>
                          <a:spcPts val="0"/>
                        </a:spcAft>
                      </a:pPr>
                      <a:r>
                        <a:rPr lang="en-US" sz="1400" dirty="0">
                          <a:effectLst/>
                        </a:rPr>
                        <a:t>  $10,800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37980631"/>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Accounts receivable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44,350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48,720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9690" marR="0" algn="r">
                        <a:spcBef>
                          <a:spcPts val="0"/>
                        </a:spcBef>
                        <a:spcAft>
                          <a:spcPts val="0"/>
                        </a:spcAft>
                      </a:pPr>
                      <a:r>
                        <a:rPr lang="en-US" sz="1400">
                          <a:effectLst/>
                        </a:rPr>
                        <a:t>(4,370)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136546946"/>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dirty="0">
                          <a:effectLst/>
                        </a:rPr>
                        <a:t>   Merchandise inventory</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77,960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69,800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dirty="0">
                          <a:effectLst/>
                        </a:rPr>
                        <a:t>      8,160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842745893"/>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Prepaid rent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2,500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3,500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(1,000)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46503598"/>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dirty="0">
                          <a:effectLst/>
                        </a:rPr>
                        <a:t>   Supplies</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dirty="0">
                          <a:effectLst/>
                        </a:rPr>
                        <a:t>5,240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dirty="0">
                          <a:effectLst/>
                        </a:rPr>
                        <a:t>3,000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dirty="0">
                          <a:effectLst/>
                        </a:rPr>
                        <a:t>     </a:t>
                      </a:r>
                      <a:r>
                        <a:rPr lang="en-US" sz="1400" u="sng" dirty="0">
                          <a:effectLst/>
                        </a:rPr>
                        <a:t>2,240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67282023"/>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Total current assets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220,150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204,320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15,830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249448021"/>
                  </a:ext>
                </a:extLst>
              </a:tr>
            </a:tbl>
          </a:graphicData>
        </a:graphic>
      </p:graphicFrame>
      <p:sp>
        <p:nvSpPr>
          <p:cNvPr id="5" name="Rectangle 4">
            <a:extLst>
              <a:ext uri="{FF2B5EF4-FFF2-40B4-BE49-F238E27FC236}">
                <a16:creationId xmlns:a16="http://schemas.microsoft.com/office/drawing/2014/main" id="{7932CE49-FD56-43D7-BC02-B38C1A85B2CC}"/>
              </a:ext>
            </a:extLst>
          </p:cNvPr>
          <p:cNvSpPr/>
          <p:nvPr/>
        </p:nvSpPr>
        <p:spPr>
          <a:xfrm>
            <a:off x="711886" y="2638643"/>
            <a:ext cx="11089531" cy="646331"/>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second current asset, Accounts Receivable, decreased by $4,370.  Assuming no additional information, the usual journal entry is to record a payment from a customer.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6" name="Table 5">
            <a:extLst>
              <a:ext uri="{FF2B5EF4-FFF2-40B4-BE49-F238E27FC236}">
                <a16:creationId xmlns:a16="http://schemas.microsoft.com/office/drawing/2014/main" id="{5ADEE8F1-AFA4-4654-A78C-DF173D7270CD}"/>
              </a:ext>
            </a:extLst>
          </p:cNvPr>
          <p:cNvGraphicFramePr>
            <a:graphicFrameLocks noGrp="1"/>
          </p:cNvGraphicFramePr>
          <p:nvPr>
            <p:extLst>
              <p:ext uri="{D42A27DB-BD31-4B8C-83A1-F6EECF244321}">
                <p14:modId xmlns:p14="http://schemas.microsoft.com/office/powerpoint/2010/main" val="1991895842"/>
              </p:ext>
            </p:extLst>
          </p:nvPr>
        </p:nvGraphicFramePr>
        <p:xfrm>
          <a:off x="4320220" y="3503192"/>
          <a:ext cx="3872865" cy="426720"/>
        </p:xfrm>
        <a:graphic>
          <a:graphicData uri="http://schemas.openxmlformats.org/drawingml/2006/table">
            <a:tbl>
              <a:tblPr firstRow="1" firstCol="1" bandRow="1">
                <a:tableStyleId>{5940675A-B579-460E-94D1-54222C63F5DA}</a:tableStyleId>
              </a:tblPr>
              <a:tblGrid>
                <a:gridCol w="400050">
                  <a:extLst>
                    <a:ext uri="{9D8B030D-6E8A-4147-A177-3AD203B41FA5}">
                      <a16:colId xmlns:a16="http://schemas.microsoft.com/office/drawing/2014/main" val="2438959880"/>
                    </a:ext>
                  </a:extLst>
                </a:gridCol>
                <a:gridCol w="2239010">
                  <a:extLst>
                    <a:ext uri="{9D8B030D-6E8A-4147-A177-3AD203B41FA5}">
                      <a16:colId xmlns:a16="http://schemas.microsoft.com/office/drawing/2014/main" val="3399872609"/>
                    </a:ext>
                  </a:extLst>
                </a:gridCol>
                <a:gridCol w="618490">
                  <a:extLst>
                    <a:ext uri="{9D8B030D-6E8A-4147-A177-3AD203B41FA5}">
                      <a16:colId xmlns:a16="http://schemas.microsoft.com/office/drawing/2014/main" val="1160628795"/>
                    </a:ext>
                  </a:extLst>
                </a:gridCol>
                <a:gridCol w="615315">
                  <a:extLst>
                    <a:ext uri="{9D8B030D-6E8A-4147-A177-3AD203B41FA5}">
                      <a16:colId xmlns:a16="http://schemas.microsoft.com/office/drawing/2014/main" val="413638904"/>
                    </a:ext>
                  </a:extLst>
                </a:gridCol>
              </a:tblGrid>
              <a:tr h="0">
                <a:tc>
                  <a:txBody>
                    <a:bodyPr/>
                    <a:lstStyle/>
                    <a:p>
                      <a:pPr marL="0" marR="0" algn="ctr">
                        <a:spcBef>
                          <a:spcPts val="0"/>
                        </a:spcBef>
                        <a:spcAft>
                          <a:spcPts val="0"/>
                        </a:spcAft>
                      </a:pPr>
                      <a:r>
                        <a:rPr lang="en-US" sz="1400">
                          <a:effectLst/>
                        </a:rPr>
                        <a:t>xx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Cash</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4,370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825327938"/>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Accounts Receivable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4,370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211935714"/>
                  </a:ext>
                </a:extLst>
              </a:tr>
            </a:tbl>
          </a:graphicData>
        </a:graphic>
      </p:graphicFrame>
      <p:sp>
        <p:nvSpPr>
          <p:cNvPr id="7" name="Rectangle 6">
            <a:extLst>
              <a:ext uri="{FF2B5EF4-FFF2-40B4-BE49-F238E27FC236}">
                <a16:creationId xmlns:a16="http://schemas.microsoft.com/office/drawing/2014/main" id="{E5290CEA-ED6F-4D19-9912-636EE5F96AF3}"/>
              </a:ext>
            </a:extLst>
          </p:cNvPr>
          <p:cNvSpPr/>
          <p:nvPr/>
        </p:nvSpPr>
        <p:spPr>
          <a:xfrm>
            <a:off x="690663" y="4148130"/>
            <a:ext cx="11177081" cy="2585323"/>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1) Is there an increase or decrease to cash?  Yes, cash increases $4,370.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2) Is net income affected?  No.  There is no revenue or expense account.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Analysis</a:t>
            </a:r>
            <a:r>
              <a:rPr lang="en-US" dirty="0">
                <a:latin typeface="Times" panose="02020603050405020304" pitchFamily="18" charset="0"/>
                <a:ea typeface="MS Mincho" panose="02020609040205080304" pitchFamily="49" charset="-128"/>
                <a:cs typeface="Times New Roman" panose="02020603050405020304" pitchFamily="18" charset="0"/>
              </a:rPr>
              <a:t>: The decrease in the Accounts Receivable account indicates an increase in cash that is not included in the $32,400 net income.  Therefore, a positive adjustment is required to convert net income into cash flow.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(An increase in Accounts Receivable would result from revenue without receiving cash, so a negative adjustment would be needed.)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023540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6B4AF02-6E71-4EE1-B550-A8D640116E6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487F8B23-13E7-422F-ABB8-B86CD78F4F7D}"/>
              </a:ext>
            </a:extLst>
          </p:cNvPr>
          <p:cNvSpPr/>
          <p:nvPr/>
        </p:nvSpPr>
        <p:spPr>
          <a:xfrm>
            <a:off x="4493695" y="-30919"/>
            <a:ext cx="3357009" cy="523220"/>
          </a:xfrm>
          <a:prstGeom prst="rect">
            <a:avLst/>
          </a:prstGeom>
        </p:spPr>
        <p:txBody>
          <a:bodyPr wrap="none">
            <a:spAutoFit/>
          </a:bodyPr>
          <a:lstStyle/>
          <a:p>
            <a:pPr marL="4572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#3,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0CDB1EDA-CAB0-40B3-BF78-6A4CD375248F}"/>
              </a:ext>
            </a:extLst>
          </p:cNvPr>
          <p:cNvGraphicFramePr>
            <a:graphicFrameLocks noGrp="1"/>
          </p:cNvGraphicFramePr>
          <p:nvPr>
            <p:extLst>
              <p:ext uri="{D42A27DB-BD31-4B8C-83A1-F6EECF244321}">
                <p14:modId xmlns:p14="http://schemas.microsoft.com/office/powerpoint/2010/main" val="3026051556"/>
              </p:ext>
            </p:extLst>
          </p:nvPr>
        </p:nvGraphicFramePr>
        <p:xfrm>
          <a:off x="2877047" y="590868"/>
          <a:ext cx="6437904" cy="1920240"/>
        </p:xfrm>
        <a:graphic>
          <a:graphicData uri="http://schemas.openxmlformats.org/drawingml/2006/table">
            <a:tbl>
              <a:tblPr firstRow="1" firstCol="1" bandRow="1">
                <a:tableStyleId>{2D5ABB26-0587-4C30-8999-92F81FD0307C}</a:tableStyleId>
              </a:tblPr>
              <a:tblGrid>
                <a:gridCol w="202114">
                  <a:extLst>
                    <a:ext uri="{9D8B030D-6E8A-4147-A177-3AD203B41FA5}">
                      <a16:colId xmlns:a16="http://schemas.microsoft.com/office/drawing/2014/main" val="467886130"/>
                    </a:ext>
                  </a:extLst>
                </a:gridCol>
                <a:gridCol w="116847">
                  <a:extLst>
                    <a:ext uri="{9D8B030D-6E8A-4147-A177-3AD203B41FA5}">
                      <a16:colId xmlns:a16="http://schemas.microsoft.com/office/drawing/2014/main" val="3185138403"/>
                    </a:ext>
                  </a:extLst>
                </a:gridCol>
                <a:gridCol w="2253750">
                  <a:extLst>
                    <a:ext uri="{9D8B030D-6E8A-4147-A177-3AD203B41FA5}">
                      <a16:colId xmlns:a16="http://schemas.microsoft.com/office/drawing/2014/main" val="2073795535"/>
                    </a:ext>
                  </a:extLst>
                </a:gridCol>
                <a:gridCol w="202114">
                  <a:extLst>
                    <a:ext uri="{9D8B030D-6E8A-4147-A177-3AD203B41FA5}">
                      <a16:colId xmlns:a16="http://schemas.microsoft.com/office/drawing/2014/main" val="925246224"/>
                    </a:ext>
                  </a:extLst>
                </a:gridCol>
                <a:gridCol w="1093242">
                  <a:extLst>
                    <a:ext uri="{9D8B030D-6E8A-4147-A177-3AD203B41FA5}">
                      <a16:colId xmlns:a16="http://schemas.microsoft.com/office/drawing/2014/main" val="1730541947"/>
                    </a:ext>
                  </a:extLst>
                </a:gridCol>
                <a:gridCol w="202114">
                  <a:extLst>
                    <a:ext uri="{9D8B030D-6E8A-4147-A177-3AD203B41FA5}">
                      <a16:colId xmlns:a16="http://schemas.microsoft.com/office/drawing/2014/main" val="1932223191"/>
                    </a:ext>
                  </a:extLst>
                </a:gridCol>
                <a:gridCol w="1093242">
                  <a:extLst>
                    <a:ext uri="{9D8B030D-6E8A-4147-A177-3AD203B41FA5}">
                      <a16:colId xmlns:a16="http://schemas.microsoft.com/office/drawing/2014/main" val="1974199364"/>
                    </a:ext>
                  </a:extLst>
                </a:gridCol>
                <a:gridCol w="202114">
                  <a:extLst>
                    <a:ext uri="{9D8B030D-6E8A-4147-A177-3AD203B41FA5}">
                      <a16:colId xmlns:a16="http://schemas.microsoft.com/office/drawing/2014/main" val="2559805723"/>
                    </a:ext>
                  </a:extLst>
                </a:gridCol>
                <a:gridCol w="863615">
                  <a:extLst>
                    <a:ext uri="{9D8B030D-6E8A-4147-A177-3AD203B41FA5}">
                      <a16:colId xmlns:a16="http://schemas.microsoft.com/office/drawing/2014/main" val="4011002786"/>
                    </a:ext>
                  </a:extLst>
                </a:gridCol>
                <a:gridCol w="208752">
                  <a:extLst>
                    <a:ext uri="{9D8B030D-6E8A-4147-A177-3AD203B41FA5}">
                      <a16:colId xmlns:a16="http://schemas.microsoft.com/office/drawing/2014/main" val="3877672209"/>
                    </a:ext>
                  </a:extLst>
                </a:gridCol>
              </a:tblGrid>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72720" marR="0" algn="ctr">
                        <a:spcBef>
                          <a:spcPts val="300"/>
                        </a:spcBef>
                        <a:spcAft>
                          <a:spcPts val="0"/>
                        </a:spcAft>
                      </a:pPr>
                      <a:r>
                        <a:rPr lang="en-US" sz="1400" b="1" dirty="0">
                          <a:effectLst/>
                        </a:rPr>
                        <a:t>2020</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41300" marR="0" algn="ctr">
                        <a:spcBef>
                          <a:spcPts val="300"/>
                        </a:spcBef>
                        <a:spcAft>
                          <a:spcPts val="0"/>
                        </a:spcAft>
                      </a:pPr>
                      <a:r>
                        <a:rPr lang="en-US" sz="1400" b="1" dirty="0">
                          <a:effectLst/>
                        </a:rPr>
                        <a:t>2019</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 </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Dollar change</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020467162"/>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b="1" dirty="0">
                          <a:effectLst/>
                        </a:rPr>
                        <a:t>Current assets</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176317011"/>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dirty="0">
                          <a:effectLst/>
                        </a:rPr>
                        <a:t>   Cash</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$90,100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$79,300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5715" marR="0">
                        <a:spcBef>
                          <a:spcPts val="0"/>
                        </a:spcBef>
                        <a:spcAft>
                          <a:spcPts val="0"/>
                        </a:spcAft>
                      </a:pPr>
                      <a:r>
                        <a:rPr lang="en-US" sz="1400" dirty="0">
                          <a:effectLst/>
                        </a:rPr>
                        <a:t>  $10,800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882119336"/>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Accounts receivable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44,350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48,720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9690" marR="0" algn="r">
                        <a:spcBef>
                          <a:spcPts val="0"/>
                        </a:spcBef>
                        <a:spcAft>
                          <a:spcPts val="0"/>
                        </a:spcAft>
                      </a:pPr>
                      <a:r>
                        <a:rPr lang="en-US" sz="1400" dirty="0">
                          <a:effectLst/>
                        </a:rPr>
                        <a:t>(4,370)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86266974"/>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dirty="0">
                          <a:effectLst/>
                        </a:rPr>
                        <a:t>   Merchandise inventory</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77,960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69,800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dirty="0">
                          <a:effectLst/>
                        </a:rPr>
                        <a:t>     8,160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92852136"/>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Prepaid rent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2,500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3,500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(1,000)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50665196"/>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dirty="0">
                          <a:effectLst/>
                        </a:rPr>
                        <a:t>   Supplies</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dirty="0">
                          <a:effectLst/>
                        </a:rPr>
                        <a:t>5,240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dirty="0">
                          <a:effectLst/>
                        </a:rPr>
                        <a:t>3,000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dirty="0">
                          <a:effectLst/>
                        </a:rPr>
                        <a:t>      </a:t>
                      </a:r>
                      <a:r>
                        <a:rPr lang="en-US" sz="1400" u="sng" dirty="0">
                          <a:effectLst/>
                        </a:rPr>
                        <a:t>2,240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472767098"/>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Total current assets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220,150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204,320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15,830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279556530"/>
                  </a:ext>
                </a:extLst>
              </a:tr>
            </a:tbl>
          </a:graphicData>
        </a:graphic>
      </p:graphicFrame>
      <p:sp>
        <p:nvSpPr>
          <p:cNvPr id="5" name="Rectangle 4">
            <a:extLst>
              <a:ext uri="{FF2B5EF4-FFF2-40B4-BE49-F238E27FC236}">
                <a16:creationId xmlns:a16="http://schemas.microsoft.com/office/drawing/2014/main" id="{DB841698-E193-4E7B-AE64-76646A4AEE09}"/>
              </a:ext>
            </a:extLst>
          </p:cNvPr>
          <p:cNvSpPr/>
          <p:nvPr/>
        </p:nvSpPr>
        <p:spPr>
          <a:xfrm>
            <a:off x="149158" y="2678552"/>
            <a:ext cx="11348935" cy="646331"/>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third current asset, Merchandise Inventory, increased by $8,160.  Assuming no additional information, the usual journal entry to record a merchandise inventory increase is a purchase of the inventory.  Assuming a cash purchase: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6" name="Table 5">
            <a:extLst>
              <a:ext uri="{FF2B5EF4-FFF2-40B4-BE49-F238E27FC236}">
                <a16:creationId xmlns:a16="http://schemas.microsoft.com/office/drawing/2014/main" id="{8CF3FC1E-4351-4DB2-B007-D8C1401BC8BE}"/>
              </a:ext>
            </a:extLst>
          </p:cNvPr>
          <p:cNvGraphicFramePr>
            <a:graphicFrameLocks noGrp="1"/>
          </p:cNvGraphicFramePr>
          <p:nvPr>
            <p:extLst>
              <p:ext uri="{D42A27DB-BD31-4B8C-83A1-F6EECF244321}">
                <p14:modId xmlns:p14="http://schemas.microsoft.com/office/powerpoint/2010/main" val="2462801569"/>
              </p:ext>
            </p:extLst>
          </p:nvPr>
        </p:nvGraphicFramePr>
        <p:xfrm>
          <a:off x="4159567" y="3423450"/>
          <a:ext cx="3872865" cy="426720"/>
        </p:xfrm>
        <a:graphic>
          <a:graphicData uri="http://schemas.openxmlformats.org/drawingml/2006/table">
            <a:tbl>
              <a:tblPr firstRow="1" firstCol="1" bandRow="1">
                <a:tableStyleId>{5940675A-B579-460E-94D1-54222C63F5DA}</a:tableStyleId>
              </a:tblPr>
              <a:tblGrid>
                <a:gridCol w="400050">
                  <a:extLst>
                    <a:ext uri="{9D8B030D-6E8A-4147-A177-3AD203B41FA5}">
                      <a16:colId xmlns:a16="http://schemas.microsoft.com/office/drawing/2014/main" val="3629880780"/>
                    </a:ext>
                  </a:extLst>
                </a:gridCol>
                <a:gridCol w="2239010">
                  <a:extLst>
                    <a:ext uri="{9D8B030D-6E8A-4147-A177-3AD203B41FA5}">
                      <a16:colId xmlns:a16="http://schemas.microsoft.com/office/drawing/2014/main" val="4120265120"/>
                    </a:ext>
                  </a:extLst>
                </a:gridCol>
                <a:gridCol w="618490">
                  <a:extLst>
                    <a:ext uri="{9D8B030D-6E8A-4147-A177-3AD203B41FA5}">
                      <a16:colId xmlns:a16="http://schemas.microsoft.com/office/drawing/2014/main" val="4112843601"/>
                    </a:ext>
                  </a:extLst>
                </a:gridCol>
                <a:gridCol w="615315">
                  <a:extLst>
                    <a:ext uri="{9D8B030D-6E8A-4147-A177-3AD203B41FA5}">
                      <a16:colId xmlns:a16="http://schemas.microsoft.com/office/drawing/2014/main" val="408548588"/>
                    </a:ext>
                  </a:extLst>
                </a:gridCol>
              </a:tblGrid>
              <a:tr h="0">
                <a:tc>
                  <a:txBody>
                    <a:bodyPr/>
                    <a:lstStyle/>
                    <a:p>
                      <a:pPr marL="0" marR="0" algn="ctr">
                        <a:spcBef>
                          <a:spcPts val="0"/>
                        </a:spcBef>
                        <a:spcAft>
                          <a:spcPts val="0"/>
                        </a:spcAft>
                      </a:pPr>
                      <a:r>
                        <a:rPr lang="en-US" sz="1400">
                          <a:effectLst/>
                        </a:rPr>
                        <a:t>xx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Merchandise Inventory</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8,160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89919404"/>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Cash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8,160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075598019"/>
                  </a:ext>
                </a:extLst>
              </a:tr>
            </a:tbl>
          </a:graphicData>
        </a:graphic>
      </p:graphicFrame>
      <p:sp>
        <p:nvSpPr>
          <p:cNvPr id="7" name="Rectangle 6">
            <a:extLst>
              <a:ext uri="{FF2B5EF4-FFF2-40B4-BE49-F238E27FC236}">
                <a16:creationId xmlns:a16="http://schemas.microsoft.com/office/drawing/2014/main" id="{71A219F7-0173-4EAD-B172-ECAAE3431EFB}"/>
              </a:ext>
            </a:extLst>
          </p:cNvPr>
          <p:cNvSpPr/>
          <p:nvPr/>
        </p:nvSpPr>
        <p:spPr>
          <a:xfrm>
            <a:off x="149158" y="3959837"/>
            <a:ext cx="12042842" cy="2800767"/>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1) Is there an increase or decrease to cash?  Yes, cash decreases $8,160.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2) Is net income affected?  No.  There is no revenue or expense account.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Analysis</a:t>
            </a:r>
            <a:r>
              <a:rPr lang="en-US" dirty="0">
                <a:latin typeface="Times" panose="02020603050405020304" pitchFamily="18" charset="0"/>
                <a:ea typeface="MS Mincho" panose="02020609040205080304" pitchFamily="49" charset="-128"/>
                <a:cs typeface="Times New Roman" panose="02020603050405020304" pitchFamily="18" charset="0"/>
              </a:rPr>
              <a:t>: The increase in the Merchandise Inventory account indicates a decrease in cash that is not included in the $32,400 net income.  Therefore, a negative adjustment is required to convert net income into cash flow.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(An inventory decrease adds to the non-cash expense cost of goods sold so a positive adjustment is needed.)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272363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F7EF649-3E22-43F1-8CD8-AA0E8CB5B9C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552A026-A2B6-48D9-A348-03C7DD70C583}"/>
              </a:ext>
            </a:extLst>
          </p:cNvPr>
          <p:cNvSpPr/>
          <p:nvPr/>
        </p:nvSpPr>
        <p:spPr>
          <a:xfrm>
            <a:off x="4017039" y="146590"/>
            <a:ext cx="3357009" cy="523220"/>
          </a:xfrm>
          <a:prstGeom prst="rect">
            <a:avLst/>
          </a:prstGeom>
        </p:spPr>
        <p:txBody>
          <a:bodyPr wrap="none">
            <a:spAutoFit/>
          </a:bodyPr>
          <a:lstStyle/>
          <a:p>
            <a:pPr marL="4572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#3,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C9901103-D9AF-43C6-A964-820A870576A5}"/>
              </a:ext>
            </a:extLst>
          </p:cNvPr>
          <p:cNvGraphicFramePr>
            <a:graphicFrameLocks noGrp="1"/>
          </p:cNvGraphicFramePr>
          <p:nvPr>
            <p:extLst>
              <p:ext uri="{D42A27DB-BD31-4B8C-83A1-F6EECF244321}">
                <p14:modId xmlns:p14="http://schemas.microsoft.com/office/powerpoint/2010/main" val="832485554"/>
              </p:ext>
            </p:extLst>
          </p:nvPr>
        </p:nvGraphicFramePr>
        <p:xfrm>
          <a:off x="2570624" y="876830"/>
          <a:ext cx="6249838" cy="1920240"/>
        </p:xfrm>
        <a:graphic>
          <a:graphicData uri="http://schemas.openxmlformats.org/drawingml/2006/table">
            <a:tbl>
              <a:tblPr firstRow="1" firstCol="1" bandRow="1">
                <a:tableStyleId>{2D5ABB26-0587-4C30-8999-92F81FD0307C}</a:tableStyleId>
              </a:tblPr>
              <a:tblGrid>
                <a:gridCol w="196210">
                  <a:extLst>
                    <a:ext uri="{9D8B030D-6E8A-4147-A177-3AD203B41FA5}">
                      <a16:colId xmlns:a16="http://schemas.microsoft.com/office/drawing/2014/main" val="2479572791"/>
                    </a:ext>
                  </a:extLst>
                </a:gridCol>
                <a:gridCol w="113434">
                  <a:extLst>
                    <a:ext uri="{9D8B030D-6E8A-4147-A177-3AD203B41FA5}">
                      <a16:colId xmlns:a16="http://schemas.microsoft.com/office/drawing/2014/main" val="1668737058"/>
                    </a:ext>
                  </a:extLst>
                </a:gridCol>
                <a:gridCol w="2187912">
                  <a:extLst>
                    <a:ext uri="{9D8B030D-6E8A-4147-A177-3AD203B41FA5}">
                      <a16:colId xmlns:a16="http://schemas.microsoft.com/office/drawing/2014/main" val="1179417541"/>
                    </a:ext>
                  </a:extLst>
                </a:gridCol>
                <a:gridCol w="196210">
                  <a:extLst>
                    <a:ext uri="{9D8B030D-6E8A-4147-A177-3AD203B41FA5}">
                      <a16:colId xmlns:a16="http://schemas.microsoft.com/office/drawing/2014/main" val="1860656767"/>
                    </a:ext>
                  </a:extLst>
                </a:gridCol>
                <a:gridCol w="1061306">
                  <a:extLst>
                    <a:ext uri="{9D8B030D-6E8A-4147-A177-3AD203B41FA5}">
                      <a16:colId xmlns:a16="http://schemas.microsoft.com/office/drawing/2014/main" val="2545310648"/>
                    </a:ext>
                  </a:extLst>
                </a:gridCol>
                <a:gridCol w="196210">
                  <a:extLst>
                    <a:ext uri="{9D8B030D-6E8A-4147-A177-3AD203B41FA5}">
                      <a16:colId xmlns:a16="http://schemas.microsoft.com/office/drawing/2014/main" val="268966812"/>
                    </a:ext>
                  </a:extLst>
                </a:gridCol>
                <a:gridCol w="1061306">
                  <a:extLst>
                    <a:ext uri="{9D8B030D-6E8A-4147-A177-3AD203B41FA5}">
                      <a16:colId xmlns:a16="http://schemas.microsoft.com/office/drawing/2014/main" val="3913202676"/>
                    </a:ext>
                  </a:extLst>
                </a:gridCol>
                <a:gridCol w="196210">
                  <a:extLst>
                    <a:ext uri="{9D8B030D-6E8A-4147-A177-3AD203B41FA5}">
                      <a16:colId xmlns:a16="http://schemas.microsoft.com/office/drawing/2014/main" val="177038448"/>
                    </a:ext>
                  </a:extLst>
                </a:gridCol>
                <a:gridCol w="838386">
                  <a:extLst>
                    <a:ext uri="{9D8B030D-6E8A-4147-A177-3AD203B41FA5}">
                      <a16:colId xmlns:a16="http://schemas.microsoft.com/office/drawing/2014/main" val="634592141"/>
                    </a:ext>
                  </a:extLst>
                </a:gridCol>
                <a:gridCol w="202654">
                  <a:extLst>
                    <a:ext uri="{9D8B030D-6E8A-4147-A177-3AD203B41FA5}">
                      <a16:colId xmlns:a16="http://schemas.microsoft.com/office/drawing/2014/main" val="3730909247"/>
                    </a:ext>
                  </a:extLst>
                </a:gridCol>
              </a:tblGrid>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29870" marR="0" algn="ctr">
                        <a:spcBef>
                          <a:spcPts val="300"/>
                        </a:spcBef>
                        <a:spcAft>
                          <a:spcPts val="0"/>
                        </a:spcAft>
                      </a:pPr>
                      <a:r>
                        <a:rPr lang="en-US" sz="1400" b="1" dirty="0">
                          <a:effectLst/>
                        </a:rPr>
                        <a:t>2020</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b="1" dirty="0">
                          <a:effectLst/>
                        </a:rPr>
                        <a:t> </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41300" marR="0" algn="ctr">
                        <a:spcBef>
                          <a:spcPts val="300"/>
                        </a:spcBef>
                        <a:spcAft>
                          <a:spcPts val="0"/>
                        </a:spcAft>
                      </a:pPr>
                      <a:r>
                        <a:rPr lang="en-US" sz="1400" b="1" dirty="0">
                          <a:effectLst/>
                        </a:rPr>
                        <a:t>2019</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 </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Dollar change</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 </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8977685"/>
                  </a:ext>
                </a:extLst>
              </a:tr>
              <a:tr h="0">
                <a:tc gridSpan="2">
                  <a:txBody>
                    <a:bodyPr/>
                    <a:lstStyle/>
                    <a:p>
                      <a:pPr marL="0" marR="0">
                        <a:spcBef>
                          <a:spcPts val="0"/>
                        </a:spcBef>
                        <a:spcAft>
                          <a:spcPts val="0"/>
                        </a:spcAf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b="1" dirty="0">
                          <a:effectLst/>
                        </a:rPr>
                        <a:t>Current assets</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796009369"/>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spcBef>
                          <a:spcPts val="0"/>
                        </a:spcBef>
                        <a:spcAft>
                          <a:spcPts val="0"/>
                        </a:spcAft>
                      </a:pPr>
                      <a:r>
                        <a:rPr lang="en-US" sz="1400" dirty="0">
                          <a:effectLst/>
                        </a:rPr>
                        <a:t>   Cash</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$90,100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$79,300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5715" marR="0">
                        <a:spcBef>
                          <a:spcPts val="0"/>
                        </a:spcBef>
                        <a:spcAft>
                          <a:spcPts val="0"/>
                        </a:spcAft>
                      </a:pPr>
                      <a:r>
                        <a:rPr lang="en-US" sz="1400" dirty="0">
                          <a:effectLst/>
                        </a:rPr>
                        <a:t>$ 10,800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475662064"/>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Accounts receivable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44,350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48,720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9690" marR="0" algn="r">
                        <a:spcBef>
                          <a:spcPts val="0"/>
                        </a:spcBef>
                        <a:spcAft>
                          <a:spcPts val="0"/>
                        </a:spcAft>
                      </a:pPr>
                      <a:r>
                        <a:rPr lang="en-US" sz="1400">
                          <a:effectLst/>
                        </a:rPr>
                        <a:t>(4,370)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216721464"/>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spcBef>
                          <a:spcPts val="0"/>
                        </a:spcBef>
                        <a:spcAft>
                          <a:spcPts val="0"/>
                        </a:spcAft>
                      </a:pPr>
                      <a:r>
                        <a:rPr lang="en-US" sz="1400">
                          <a:effectLst/>
                        </a:rPr>
                        <a:t>   Merchandise inventory</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77,960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69,800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dirty="0">
                          <a:effectLst/>
                        </a:rPr>
                        <a:t>     8,160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285367196"/>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Prepaid rent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2,500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3,500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1,000)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399616233"/>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spcBef>
                          <a:spcPts val="0"/>
                        </a:spcBef>
                        <a:spcAft>
                          <a:spcPts val="0"/>
                        </a:spcAft>
                      </a:pPr>
                      <a:r>
                        <a:rPr lang="en-US" sz="1400">
                          <a:effectLst/>
                        </a:rPr>
                        <a:t>   Supplies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a:effectLst/>
                        </a:rPr>
                        <a:t>5,240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a:effectLst/>
                        </a:rPr>
                        <a:t>3,000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dirty="0">
                          <a:effectLst/>
                        </a:rPr>
                        <a:t>     </a:t>
                      </a:r>
                      <a:r>
                        <a:rPr lang="en-US" sz="1400" u="sng" dirty="0">
                          <a:effectLst/>
                        </a:rPr>
                        <a:t>2,240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4015046359"/>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Total current assets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220,150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204,320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15,830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43870469"/>
                  </a:ext>
                </a:extLst>
              </a:tr>
            </a:tbl>
          </a:graphicData>
        </a:graphic>
      </p:graphicFrame>
      <p:sp>
        <p:nvSpPr>
          <p:cNvPr id="5" name="Rectangle 4">
            <a:extLst>
              <a:ext uri="{FF2B5EF4-FFF2-40B4-BE49-F238E27FC236}">
                <a16:creationId xmlns:a16="http://schemas.microsoft.com/office/drawing/2014/main" id="{B62FD931-DC74-4859-9F79-7D9F5C0E44AB}"/>
              </a:ext>
            </a:extLst>
          </p:cNvPr>
          <p:cNvSpPr/>
          <p:nvPr/>
        </p:nvSpPr>
        <p:spPr>
          <a:xfrm>
            <a:off x="1079771" y="3004091"/>
            <a:ext cx="9231549" cy="369332"/>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If the inventory had been purchased on account, the journal entry is: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6" name="Table 5">
            <a:extLst>
              <a:ext uri="{FF2B5EF4-FFF2-40B4-BE49-F238E27FC236}">
                <a16:creationId xmlns:a16="http://schemas.microsoft.com/office/drawing/2014/main" id="{A7A77BD9-309F-434C-8177-557EDE53CB25}"/>
              </a:ext>
            </a:extLst>
          </p:cNvPr>
          <p:cNvGraphicFramePr>
            <a:graphicFrameLocks noGrp="1"/>
          </p:cNvGraphicFramePr>
          <p:nvPr>
            <p:extLst>
              <p:ext uri="{D42A27DB-BD31-4B8C-83A1-F6EECF244321}">
                <p14:modId xmlns:p14="http://schemas.microsoft.com/office/powerpoint/2010/main" val="3520492005"/>
              </p:ext>
            </p:extLst>
          </p:nvPr>
        </p:nvGraphicFramePr>
        <p:xfrm>
          <a:off x="4159567" y="3787934"/>
          <a:ext cx="3872865" cy="426720"/>
        </p:xfrm>
        <a:graphic>
          <a:graphicData uri="http://schemas.openxmlformats.org/drawingml/2006/table">
            <a:tbl>
              <a:tblPr firstRow="1" firstCol="1" bandRow="1">
                <a:tableStyleId>{5940675A-B579-460E-94D1-54222C63F5DA}</a:tableStyleId>
              </a:tblPr>
              <a:tblGrid>
                <a:gridCol w="400050">
                  <a:extLst>
                    <a:ext uri="{9D8B030D-6E8A-4147-A177-3AD203B41FA5}">
                      <a16:colId xmlns:a16="http://schemas.microsoft.com/office/drawing/2014/main" val="3101009371"/>
                    </a:ext>
                  </a:extLst>
                </a:gridCol>
                <a:gridCol w="2239010">
                  <a:extLst>
                    <a:ext uri="{9D8B030D-6E8A-4147-A177-3AD203B41FA5}">
                      <a16:colId xmlns:a16="http://schemas.microsoft.com/office/drawing/2014/main" val="1217102200"/>
                    </a:ext>
                  </a:extLst>
                </a:gridCol>
                <a:gridCol w="618490">
                  <a:extLst>
                    <a:ext uri="{9D8B030D-6E8A-4147-A177-3AD203B41FA5}">
                      <a16:colId xmlns:a16="http://schemas.microsoft.com/office/drawing/2014/main" val="715525918"/>
                    </a:ext>
                  </a:extLst>
                </a:gridCol>
                <a:gridCol w="615315">
                  <a:extLst>
                    <a:ext uri="{9D8B030D-6E8A-4147-A177-3AD203B41FA5}">
                      <a16:colId xmlns:a16="http://schemas.microsoft.com/office/drawing/2014/main" val="4030824447"/>
                    </a:ext>
                  </a:extLst>
                </a:gridCol>
              </a:tblGrid>
              <a:tr h="0">
                <a:tc>
                  <a:txBody>
                    <a:bodyPr/>
                    <a:lstStyle/>
                    <a:p>
                      <a:pPr marL="0" marR="0" algn="ctr">
                        <a:spcBef>
                          <a:spcPts val="0"/>
                        </a:spcBef>
                        <a:spcAft>
                          <a:spcPts val="0"/>
                        </a:spcAft>
                      </a:pPr>
                      <a:r>
                        <a:rPr lang="en-US" sz="1400">
                          <a:effectLst/>
                        </a:rPr>
                        <a:t>xx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Merchandise Inventory</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8,160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393837975"/>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Accounts Payable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8,160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955527630"/>
                  </a:ext>
                </a:extLst>
              </a:tr>
            </a:tbl>
          </a:graphicData>
        </a:graphic>
      </p:graphicFrame>
      <p:sp>
        <p:nvSpPr>
          <p:cNvPr id="7" name="Rectangle 6">
            <a:extLst>
              <a:ext uri="{FF2B5EF4-FFF2-40B4-BE49-F238E27FC236}">
                <a16:creationId xmlns:a16="http://schemas.microsoft.com/office/drawing/2014/main" id="{FE35EEBB-615B-46C7-8C95-D377C4374C07}"/>
              </a:ext>
            </a:extLst>
          </p:cNvPr>
          <p:cNvSpPr/>
          <p:nvPr/>
        </p:nvSpPr>
        <p:spPr>
          <a:xfrm>
            <a:off x="1167319" y="4407123"/>
            <a:ext cx="9056451" cy="2215991"/>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1) Is there an increase or decrease to cash?  No.</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2) Is net income affected?  No.  There is no revenue or expense account.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Analysis</a:t>
            </a:r>
            <a:r>
              <a:rPr lang="en-US" dirty="0">
                <a:latin typeface="Times" panose="02020603050405020304" pitchFamily="18" charset="0"/>
                <a:ea typeface="MS Mincho" panose="02020609040205080304" pitchFamily="49" charset="-128"/>
                <a:cs typeface="Times New Roman" panose="02020603050405020304" pitchFamily="18" charset="0"/>
              </a:rPr>
              <a:t>: There is no effect on cash and no effect on net income therefore no adjustment is required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755859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0316F92-8FEB-451D-A08A-63FF2FB5F23D}"/>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4F2E4DB-660E-4B68-9A58-3CE12F547A21}"/>
              </a:ext>
            </a:extLst>
          </p:cNvPr>
          <p:cNvSpPr/>
          <p:nvPr/>
        </p:nvSpPr>
        <p:spPr>
          <a:xfrm>
            <a:off x="4590619" y="136525"/>
            <a:ext cx="301076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#3,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29815B31-2F0D-4551-937D-BDA3F1D0B682}"/>
              </a:ext>
            </a:extLst>
          </p:cNvPr>
          <p:cNvGraphicFramePr>
            <a:graphicFrameLocks noGrp="1"/>
          </p:cNvGraphicFramePr>
          <p:nvPr>
            <p:extLst>
              <p:ext uri="{D42A27DB-BD31-4B8C-83A1-F6EECF244321}">
                <p14:modId xmlns:p14="http://schemas.microsoft.com/office/powerpoint/2010/main" val="2791139612"/>
              </p:ext>
            </p:extLst>
          </p:nvPr>
        </p:nvGraphicFramePr>
        <p:xfrm>
          <a:off x="1673156" y="805434"/>
          <a:ext cx="7645942" cy="1920240"/>
        </p:xfrm>
        <a:graphic>
          <a:graphicData uri="http://schemas.openxmlformats.org/drawingml/2006/table">
            <a:tbl>
              <a:tblPr firstRow="1" firstCol="1" bandRow="1">
                <a:tableStyleId>{2D5ABB26-0587-4C30-8999-92F81FD0307C}</a:tableStyleId>
              </a:tblPr>
              <a:tblGrid>
                <a:gridCol w="240040">
                  <a:extLst>
                    <a:ext uri="{9D8B030D-6E8A-4147-A177-3AD203B41FA5}">
                      <a16:colId xmlns:a16="http://schemas.microsoft.com/office/drawing/2014/main" val="277784712"/>
                    </a:ext>
                  </a:extLst>
                </a:gridCol>
                <a:gridCol w="138773">
                  <a:extLst>
                    <a:ext uri="{9D8B030D-6E8A-4147-A177-3AD203B41FA5}">
                      <a16:colId xmlns:a16="http://schemas.microsoft.com/office/drawing/2014/main" val="2113308194"/>
                    </a:ext>
                  </a:extLst>
                </a:gridCol>
                <a:gridCol w="2676652">
                  <a:extLst>
                    <a:ext uri="{9D8B030D-6E8A-4147-A177-3AD203B41FA5}">
                      <a16:colId xmlns:a16="http://schemas.microsoft.com/office/drawing/2014/main" val="4279932149"/>
                    </a:ext>
                  </a:extLst>
                </a:gridCol>
                <a:gridCol w="240040">
                  <a:extLst>
                    <a:ext uri="{9D8B030D-6E8A-4147-A177-3AD203B41FA5}">
                      <a16:colId xmlns:a16="http://schemas.microsoft.com/office/drawing/2014/main" val="278367425"/>
                    </a:ext>
                  </a:extLst>
                </a:gridCol>
                <a:gridCol w="1298383">
                  <a:extLst>
                    <a:ext uri="{9D8B030D-6E8A-4147-A177-3AD203B41FA5}">
                      <a16:colId xmlns:a16="http://schemas.microsoft.com/office/drawing/2014/main" val="3755219037"/>
                    </a:ext>
                  </a:extLst>
                </a:gridCol>
                <a:gridCol w="240040">
                  <a:extLst>
                    <a:ext uri="{9D8B030D-6E8A-4147-A177-3AD203B41FA5}">
                      <a16:colId xmlns:a16="http://schemas.microsoft.com/office/drawing/2014/main" val="1602390496"/>
                    </a:ext>
                  </a:extLst>
                </a:gridCol>
                <a:gridCol w="1298383">
                  <a:extLst>
                    <a:ext uri="{9D8B030D-6E8A-4147-A177-3AD203B41FA5}">
                      <a16:colId xmlns:a16="http://schemas.microsoft.com/office/drawing/2014/main" val="1668073094"/>
                    </a:ext>
                  </a:extLst>
                </a:gridCol>
                <a:gridCol w="240040">
                  <a:extLst>
                    <a:ext uri="{9D8B030D-6E8A-4147-A177-3AD203B41FA5}">
                      <a16:colId xmlns:a16="http://schemas.microsoft.com/office/drawing/2014/main" val="1740758619"/>
                    </a:ext>
                  </a:extLst>
                </a:gridCol>
                <a:gridCol w="1025667">
                  <a:extLst>
                    <a:ext uri="{9D8B030D-6E8A-4147-A177-3AD203B41FA5}">
                      <a16:colId xmlns:a16="http://schemas.microsoft.com/office/drawing/2014/main" val="3679337329"/>
                    </a:ext>
                  </a:extLst>
                </a:gridCol>
                <a:gridCol w="247924">
                  <a:extLst>
                    <a:ext uri="{9D8B030D-6E8A-4147-A177-3AD203B41FA5}">
                      <a16:colId xmlns:a16="http://schemas.microsoft.com/office/drawing/2014/main" val="2569043061"/>
                    </a:ext>
                  </a:extLst>
                </a:gridCol>
              </a:tblGrid>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72720" marR="0" algn="ctr">
                        <a:spcBef>
                          <a:spcPts val="300"/>
                        </a:spcBef>
                        <a:spcAft>
                          <a:spcPts val="0"/>
                        </a:spcAft>
                      </a:pPr>
                      <a:r>
                        <a:rPr lang="en-US" sz="1400" b="1" dirty="0">
                          <a:effectLst/>
                        </a:rPr>
                        <a:t>2020</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41300" marR="0" algn="ctr">
                        <a:spcBef>
                          <a:spcPts val="300"/>
                        </a:spcBef>
                        <a:spcAft>
                          <a:spcPts val="0"/>
                        </a:spcAft>
                      </a:pPr>
                      <a:r>
                        <a:rPr lang="en-US" sz="1400" b="1">
                          <a:effectLst/>
                        </a:rPr>
                        <a:t>2019</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Dollar change</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 </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04300395"/>
                  </a:ext>
                </a:extLst>
              </a:tr>
              <a:tr h="0">
                <a:tc gridSpan="2">
                  <a:txBody>
                    <a:bodyPr/>
                    <a:lstStyle/>
                    <a:p>
                      <a:pPr marL="0" marR="0">
                        <a:spcBef>
                          <a:spcPts val="0"/>
                        </a:spcBef>
                        <a:spcAft>
                          <a:spcPts val="0"/>
                        </a:spcAf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b="1" dirty="0">
                          <a:effectLst/>
                        </a:rPr>
                        <a:t>Current assets</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636685691"/>
                  </a:ext>
                </a:extLst>
              </a:tr>
              <a:tr h="0">
                <a:tc gridSpan="2">
                  <a:txBody>
                    <a:bodyPr/>
                    <a:lstStyle/>
                    <a:p>
                      <a:pPr marL="0" marR="0">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spcBef>
                          <a:spcPts val="0"/>
                        </a:spcBef>
                        <a:spcAft>
                          <a:spcPts val="0"/>
                        </a:spcAft>
                      </a:pPr>
                      <a:r>
                        <a:rPr lang="en-US" sz="1400">
                          <a:effectLst/>
                        </a:rPr>
                        <a:t>   Cash</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$90,100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$79,300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5715" marR="0">
                        <a:spcBef>
                          <a:spcPts val="0"/>
                        </a:spcBef>
                        <a:spcAft>
                          <a:spcPts val="0"/>
                        </a:spcAft>
                      </a:pPr>
                      <a:r>
                        <a:rPr lang="en-US" sz="1400" dirty="0">
                          <a:effectLst/>
                        </a:rPr>
                        <a:t>       $10,800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050999661"/>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Accounts receivable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44,350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48,720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9690" marR="0" algn="r">
                        <a:spcBef>
                          <a:spcPts val="0"/>
                        </a:spcBef>
                        <a:spcAft>
                          <a:spcPts val="0"/>
                        </a:spcAft>
                      </a:pPr>
                      <a:r>
                        <a:rPr lang="en-US" sz="1400">
                          <a:effectLst/>
                        </a:rPr>
                        <a:t>(4,370)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074632793"/>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spcBef>
                          <a:spcPts val="0"/>
                        </a:spcBef>
                        <a:spcAft>
                          <a:spcPts val="0"/>
                        </a:spcAft>
                      </a:pPr>
                      <a:r>
                        <a:rPr lang="en-US" sz="1400">
                          <a:effectLst/>
                        </a:rPr>
                        <a:t>   Merchandise inventory</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77,960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69,800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dirty="0">
                          <a:effectLst/>
                        </a:rPr>
                        <a:t>          8,160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87975637"/>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Prepaid rent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2,500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3,500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(1,000)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240856851"/>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spcBef>
                          <a:spcPts val="0"/>
                        </a:spcBef>
                        <a:spcAft>
                          <a:spcPts val="0"/>
                        </a:spcAft>
                      </a:pPr>
                      <a:r>
                        <a:rPr lang="en-US" sz="1400">
                          <a:effectLst/>
                        </a:rPr>
                        <a:t>   Supplies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a:effectLst/>
                        </a:rPr>
                        <a:t>5,240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a:effectLst/>
                        </a:rPr>
                        <a:t>3,000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dirty="0">
                          <a:effectLst/>
                        </a:rPr>
                        <a:t>          </a:t>
                      </a:r>
                      <a:r>
                        <a:rPr lang="en-US" sz="1400" u="sng" dirty="0">
                          <a:effectLst/>
                        </a:rPr>
                        <a:t>2,240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504348530"/>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Total current assets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220,150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204,320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15,830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23866865"/>
                  </a:ext>
                </a:extLst>
              </a:tr>
            </a:tbl>
          </a:graphicData>
        </a:graphic>
      </p:graphicFrame>
      <p:sp>
        <p:nvSpPr>
          <p:cNvPr id="5" name="Rectangle 4">
            <a:extLst>
              <a:ext uri="{FF2B5EF4-FFF2-40B4-BE49-F238E27FC236}">
                <a16:creationId xmlns:a16="http://schemas.microsoft.com/office/drawing/2014/main" id="{7B8D40FD-F7E9-4BD2-9E6A-F388DFAECBD6}"/>
              </a:ext>
            </a:extLst>
          </p:cNvPr>
          <p:cNvSpPr/>
          <p:nvPr/>
        </p:nvSpPr>
        <p:spPr>
          <a:xfrm>
            <a:off x="158885" y="2871363"/>
            <a:ext cx="12033115" cy="369332"/>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fourth current asset, Prepaid Rent, decreased by $1,000.  The usual transaction journal entry to record this would be: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6" name="Table 5">
            <a:extLst>
              <a:ext uri="{FF2B5EF4-FFF2-40B4-BE49-F238E27FC236}">
                <a16:creationId xmlns:a16="http://schemas.microsoft.com/office/drawing/2014/main" id="{88308C36-B9E4-4287-A884-C1ADD76CD54E}"/>
              </a:ext>
            </a:extLst>
          </p:cNvPr>
          <p:cNvGraphicFramePr>
            <a:graphicFrameLocks noGrp="1"/>
          </p:cNvGraphicFramePr>
          <p:nvPr>
            <p:extLst>
              <p:ext uri="{D42A27DB-BD31-4B8C-83A1-F6EECF244321}">
                <p14:modId xmlns:p14="http://schemas.microsoft.com/office/powerpoint/2010/main" val="2147031459"/>
              </p:ext>
            </p:extLst>
          </p:nvPr>
        </p:nvGraphicFramePr>
        <p:xfrm>
          <a:off x="4280535" y="3562040"/>
          <a:ext cx="3872865" cy="426720"/>
        </p:xfrm>
        <a:graphic>
          <a:graphicData uri="http://schemas.openxmlformats.org/drawingml/2006/table">
            <a:tbl>
              <a:tblPr firstRow="1" firstCol="1" bandRow="1">
                <a:tableStyleId>{5940675A-B579-460E-94D1-54222C63F5DA}</a:tableStyleId>
              </a:tblPr>
              <a:tblGrid>
                <a:gridCol w="400050">
                  <a:extLst>
                    <a:ext uri="{9D8B030D-6E8A-4147-A177-3AD203B41FA5}">
                      <a16:colId xmlns:a16="http://schemas.microsoft.com/office/drawing/2014/main" val="4106804629"/>
                    </a:ext>
                  </a:extLst>
                </a:gridCol>
                <a:gridCol w="2239010">
                  <a:extLst>
                    <a:ext uri="{9D8B030D-6E8A-4147-A177-3AD203B41FA5}">
                      <a16:colId xmlns:a16="http://schemas.microsoft.com/office/drawing/2014/main" val="869244837"/>
                    </a:ext>
                  </a:extLst>
                </a:gridCol>
                <a:gridCol w="618490">
                  <a:extLst>
                    <a:ext uri="{9D8B030D-6E8A-4147-A177-3AD203B41FA5}">
                      <a16:colId xmlns:a16="http://schemas.microsoft.com/office/drawing/2014/main" val="4135955355"/>
                    </a:ext>
                  </a:extLst>
                </a:gridCol>
                <a:gridCol w="615315">
                  <a:extLst>
                    <a:ext uri="{9D8B030D-6E8A-4147-A177-3AD203B41FA5}">
                      <a16:colId xmlns:a16="http://schemas.microsoft.com/office/drawing/2014/main" val="4268466416"/>
                    </a:ext>
                  </a:extLst>
                </a:gridCol>
              </a:tblGrid>
              <a:tr h="0">
                <a:tc>
                  <a:txBody>
                    <a:bodyPr/>
                    <a:lstStyle/>
                    <a:p>
                      <a:pPr marL="0" marR="0" algn="ctr">
                        <a:spcBef>
                          <a:spcPts val="0"/>
                        </a:spcBef>
                        <a:spcAft>
                          <a:spcPts val="0"/>
                        </a:spcAft>
                      </a:pPr>
                      <a:r>
                        <a:rPr lang="en-US" sz="1400">
                          <a:effectLst/>
                        </a:rPr>
                        <a:t>xx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Rent Expense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391942978"/>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Prepaid Rent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1,000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519669547"/>
                  </a:ext>
                </a:extLst>
              </a:tr>
            </a:tbl>
          </a:graphicData>
        </a:graphic>
      </p:graphicFrame>
      <p:sp>
        <p:nvSpPr>
          <p:cNvPr id="7" name="Rectangle 6">
            <a:extLst>
              <a:ext uri="{FF2B5EF4-FFF2-40B4-BE49-F238E27FC236}">
                <a16:creationId xmlns:a16="http://schemas.microsoft.com/office/drawing/2014/main" id="{20CF2408-8A07-4F81-AD12-5EF9C27715DD}"/>
              </a:ext>
            </a:extLst>
          </p:cNvPr>
          <p:cNvSpPr/>
          <p:nvPr/>
        </p:nvSpPr>
        <p:spPr>
          <a:xfrm>
            <a:off x="158885" y="4216101"/>
            <a:ext cx="11718587" cy="1477328"/>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1) Is there an increase or decrease to cash?  No.</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2) Is net income affected?  Yes.  Rent Expense increases by $1,000.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Analysis</a:t>
            </a:r>
            <a:r>
              <a:rPr lang="en-US" dirty="0">
                <a:latin typeface="Times" panose="02020603050405020304" pitchFamily="18" charset="0"/>
                <a:ea typeface="MS Mincho" panose="02020609040205080304" pitchFamily="49" charset="-128"/>
                <a:cs typeface="Times New Roman" panose="02020603050405020304" pitchFamily="18" charset="0"/>
              </a:rPr>
              <a:t>: The increase in the Rent Expense account is a non-cash expense that is included in the $32,400 net income.  Therefore, a positive adjustment is required to cancel out this expense and convert net income into cash flow.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800939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B14AE4A-E9C9-4E3F-ADC3-DBB05274665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E099EB5-508B-4AB0-9378-A03937655782}"/>
              </a:ext>
            </a:extLst>
          </p:cNvPr>
          <p:cNvSpPr/>
          <p:nvPr/>
        </p:nvSpPr>
        <p:spPr>
          <a:xfrm>
            <a:off x="4590619" y="0"/>
            <a:ext cx="301076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#3,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71B001BA-90BC-4E09-B57B-6F012E05E32C}"/>
              </a:ext>
            </a:extLst>
          </p:cNvPr>
          <p:cNvGraphicFramePr>
            <a:graphicFrameLocks noGrp="1"/>
          </p:cNvGraphicFramePr>
          <p:nvPr>
            <p:extLst>
              <p:ext uri="{D42A27DB-BD31-4B8C-83A1-F6EECF244321}">
                <p14:modId xmlns:p14="http://schemas.microsoft.com/office/powerpoint/2010/main" val="1655470811"/>
              </p:ext>
            </p:extLst>
          </p:nvPr>
        </p:nvGraphicFramePr>
        <p:xfrm>
          <a:off x="2500006" y="655875"/>
          <a:ext cx="6916369" cy="1920240"/>
        </p:xfrm>
        <a:graphic>
          <a:graphicData uri="http://schemas.openxmlformats.org/drawingml/2006/table">
            <a:tbl>
              <a:tblPr firstRow="1" firstCol="1" bandRow="1">
                <a:tableStyleId>{2D5ABB26-0587-4C30-8999-92F81FD0307C}</a:tableStyleId>
              </a:tblPr>
              <a:tblGrid>
                <a:gridCol w="263033">
                  <a:extLst>
                    <a:ext uri="{9D8B030D-6E8A-4147-A177-3AD203B41FA5}">
                      <a16:colId xmlns:a16="http://schemas.microsoft.com/office/drawing/2014/main" val="1775244339"/>
                    </a:ext>
                  </a:extLst>
                </a:gridCol>
                <a:gridCol w="152066">
                  <a:extLst>
                    <a:ext uri="{9D8B030D-6E8A-4147-A177-3AD203B41FA5}">
                      <a16:colId xmlns:a16="http://schemas.microsoft.com/office/drawing/2014/main" val="3886645528"/>
                    </a:ext>
                  </a:extLst>
                </a:gridCol>
                <a:gridCol w="2346098">
                  <a:extLst>
                    <a:ext uri="{9D8B030D-6E8A-4147-A177-3AD203B41FA5}">
                      <a16:colId xmlns:a16="http://schemas.microsoft.com/office/drawing/2014/main" val="1659284185"/>
                    </a:ext>
                  </a:extLst>
                </a:gridCol>
                <a:gridCol w="263033">
                  <a:extLst>
                    <a:ext uri="{9D8B030D-6E8A-4147-A177-3AD203B41FA5}">
                      <a16:colId xmlns:a16="http://schemas.microsoft.com/office/drawing/2014/main" val="3833186925"/>
                    </a:ext>
                  </a:extLst>
                </a:gridCol>
                <a:gridCol w="1137600">
                  <a:extLst>
                    <a:ext uri="{9D8B030D-6E8A-4147-A177-3AD203B41FA5}">
                      <a16:colId xmlns:a16="http://schemas.microsoft.com/office/drawing/2014/main" val="1588266538"/>
                    </a:ext>
                  </a:extLst>
                </a:gridCol>
                <a:gridCol w="263033">
                  <a:extLst>
                    <a:ext uri="{9D8B030D-6E8A-4147-A177-3AD203B41FA5}">
                      <a16:colId xmlns:a16="http://schemas.microsoft.com/office/drawing/2014/main" val="3328718642"/>
                    </a:ext>
                  </a:extLst>
                </a:gridCol>
                <a:gridCol w="985330">
                  <a:extLst>
                    <a:ext uri="{9D8B030D-6E8A-4147-A177-3AD203B41FA5}">
                      <a16:colId xmlns:a16="http://schemas.microsoft.com/office/drawing/2014/main" val="1062360350"/>
                    </a:ext>
                  </a:extLst>
                </a:gridCol>
                <a:gridCol w="263033">
                  <a:extLst>
                    <a:ext uri="{9D8B030D-6E8A-4147-A177-3AD203B41FA5}">
                      <a16:colId xmlns:a16="http://schemas.microsoft.com/office/drawing/2014/main" val="287627986"/>
                    </a:ext>
                  </a:extLst>
                </a:gridCol>
                <a:gridCol w="953103">
                  <a:extLst>
                    <a:ext uri="{9D8B030D-6E8A-4147-A177-3AD203B41FA5}">
                      <a16:colId xmlns:a16="http://schemas.microsoft.com/office/drawing/2014/main" val="3999917270"/>
                    </a:ext>
                  </a:extLst>
                </a:gridCol>
                <a:gridCol w="290040">
                  <a:extLst>
                    <a:ext uri="{9D8B030D-6E8A-4147-A177-3AD203B41FA5}">
                      <a16:colId xmlns:a16="http://schemas.microsoft.com/office/drawing/2014/main" val="4019182228"/>
                    </a:ext>
                  </a:extLst>
                </a:gridCol>
              </a:tblGrid>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72720" marR="0" algn="ctr">
                        <a:spcBef>
                          <a:spcPts val="300"/>
                        </a:spcBef>
                        <a:spcAft>
                          <a:spcPts val="0"/>
                        </a:spcAft>
                      </a:pPr>
                      <a:r>
                        <a:rPr lang="en-US" sz="1400" b="1" dirty="0">
                          <a:effectLst/>
                        </a:rPr>
                        <a:t>2020</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b="1" dirty="0">
                          <a:effectLst/>
                        </a:rPr>
                        <a:t> </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96215" marR="0" algn="ctr">
                        <a:spcBef>
                          <a:spcPts val="300"/>
                        </a:spcBef>
                        <a:spcAft>
                          <a:spcPts val="0"/>
                        </a:spcAft>
                      </a:pPr>
                      <a:r>
                        <a:rPr lang="en-US" sz="1400" b="1" dirty="0">
                          <a:effectLst/>
                        </a:rPr>
                        <a:t>2019</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 </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Dollar change</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660535218"/>
                  </a:ext>
                </a:extLst>
              </a:tr>
              <a:tr h="0">
                <a:tc gridSpan="2">
                  <a:txBody>
                    <a:bodyPr/>
                    <a:lstStyle/>
                    <a:p>
                      <a:pPr marL="0" marR="0">
                        <a:spcBef>
                          <a:spcPts val="0"/>
                        </a:spcBef>
                        <a:spcAft>
                          <a:spcPts val="0"/>
                        </a:spcAf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b="1" dirty="0">
                          <a:effectLst/>
                        </a:rPr>
                        <a:t>Current assets</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459578289"/>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spcBef>
                          <a:spcPts val="0"/>
                        </a:spcBef>
                        <a:spcAft>
                          <a:spcPts val="0"/>
                        </a:spcAft>
                      </a:pPr>
                      <a:r>
                        <a:rPr lang="en-US" sz="1400" dirty="0">
                          <a:effectLst/>
                        </a:rPr>
                        <a:t>   Cash</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$90,100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$79,300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dirty="0">
                          <a:effectLst/>
                        </a:rPr>
                        <a:t>     $10,800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847593897"/>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Accounts receivable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44,350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48,720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9690" marR="0" algn="r">
                        <a:spcBef>
                          <a:spcPts val="0"/>
                        </a:spcBef>
                        <a:spcAft>
                          <a:spcPts val="0"/>
                        </a:spcAft>
                      </a:pPr>
                      <a:r>
                        <a:rPr lang="en-US" sz="1400">
                          <a:effectLst/>
                        </a:rPr>
                        <a:t>(4,370)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61351676"/>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spcBef>
                          <a:spcPts val="0"/>
                        </a:spcBef>
                        <a:spcAft>
                          <a:spcPts val="0"/>
                        </a:spcAft>
                      </a:pPr>
                      <a:r>
                        <a:rPr lang="en-US" sz="1400">
                          <a:effectLst/>
                        </a:rPr>
                        <a:t>   Merchandise inventory</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77,960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69,800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dirty="0">
                          <a:effectLst/>
                        </a:rPr>
                        <a:t>        8,160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878888288"/>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Prepaid rent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2,500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3,500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(1,000)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204066041"/>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spcBef>
                          <a:spcPts val="0"/>
                        </a:spcBef>
                        <a:spcAft>
                          <a:spcPts val="0"/>
                        </a:spcAft>
                      </a:pPr>
                      <a:r>
                        <a:rPr lang="en-US" sz="1400">
                          <a:effectLst/>
                        </a:rPr>
                        <a:t>   Supplies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a:effectLst/>
                        </a:rPr>
                        <a:t>5,240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a:effectLst/>
                        </a:rPr>
                        <a:t>3,000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dirty="0">
                          <a:effectLst/>
                        </a:rPr>
                        <a:t>        </a:t>
                      </a:r>
                      <a:r>
                        <a:rPr lang="en-US" sz="1400" u="sng" dirty="0">
                          <a:effectLst/>
                        </a:rPr>
                        <a:t>2,240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478918736"/>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Total current assets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220,150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204,320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15,830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131317360"/>
                  </a:ext>
                </a:extLst>
              </a:tr>
            </a:tbl>
          </a:graphicData>
        </a:graphic>
      </p:graphicFrame>
      <p:sp>
        <p:nvSpPr>
          <p:cNvPr id="5" name="Rectangle 4">
            <a:extLst>
              <a:ext uri="{FF2B5EF4-FFF2-40B4-BE49-F238E27FC236}">
                <a16:creationId xmlns:a16="http://schemas.microsoft.com/office/drawing/2014/main" id="{67590416-A480-4084-A20A-AA4F65A7597E}"/>
              </a:ext>
            </a:extLst>
          </p:cNvPr>
          <p:cNvSpPr/>
          <p:nvPr/>
        </p:nvSpPr>
        <p:spPr>
          <a:xfrm>
            <a:off x="797668" y="2746900"/>
            <a:ext cx="10573966" cy="646331"/>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fifth current asset, Supplies, increased by $2,240.  Assuming no additional information, the usual transaction journal entry to record this would be: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6" name="Table 5">
            <a:extLst>
              <a:ext uri="{FF2B5EF4-FFF2-40B4-BE49-F238E27FC236}">
                <a16:creationId xmlns:a16="http://schemas.microsoft.com/office/drawing/2014/main" id="{7142D8E9-31D8-4BF8-B7C9-6D3F4EA3EF4D}"/>
              </a:ext>
            </a:extLst>
          </p:cNvPr>
          <p:cNvGraphicFramePr>
            <a:graphicFrameLocks noGrp="1"/>
          </p:cNvGraphicFramePr>
          <p:nvPr>
            <p:extLst>
              <p:ext uri="{D42A27DB-BD31-4B8C-83A1-F6EECF244321}">
                <p14:modId xmlns:p14="http://schemas.microsoft.com/office/powerpoint/2010/main" val="177616264"/>
              </p:ext>
            </p:extLst>
          </p:nvPr>
        </p:nvGraphicFramePr>
        <p:xfrm>
          <a:off x="4280535" y="3564016"/>
          <a:ext cx="3872865" cy="426720"/>
        </p:xfrm>
        <a:graphic>
          <a:graphicData uri="http://schemas.openxmlformats.org/drawingml/2006/table">
            <a:tbl>
              <a:tblPr firstRow="1" firstCol="1" bandRow="1">
                <a:tableStyleId>{5940675A-B579-460E-94D1-54222C63F5DA}</a:tableStyleId>
              </a:tblPr>
              <a:tblGrid>
                <a:gridCol w="400050">
                  <a:extLst>
                    <a:ext uri="{9D8B030D-6E8A-4147-A177-3AD203B41FA5}">
                      <a16:colId xmlns:a16="http://schemas.microsoft.com/office/drawing/2014/main" val="3375620546"/>
                    </a:ext>
                  </a:extLst>
                </a:gridCol>
                <a:gridCol w="2239010">
                  <a:extLst>
                    <a:ext uri="{9D8B030D-6E8A-4147-A177-3AD203B41FA5}">
                      <a16:colId xmlns:a16="http://schemas.microsoft.com/office/drawing/2014/main" val="2000650632"/>
                    </a:ext>
                  </a:extLst>
                </a:gridCol>
                <a:gridCol w="618490">
                  <a:extLst>
                    <a:ext uri="{9D8B030D-6E8A-4147-A177-3AD203B41FA5}">
                      <a16:colId xmlns:a16="http://schemas.microsoft.com/office/drawing/2014/main" val="2780582759"/>
                    </a:ext>
                  </a:extLst>
                </a:gridCol>
                <a:gridCol w="615315">
                  <a:extLst>
                    <a:ext uri="{9D8B030D-6E8A-4147-A177-3AD203B41FA5}">
                      <a16:colId xmlns:a16="http://schemas.microsoft.com/office/drawing/2014/main" val="937732975"/>
                    </a:ext>
                  </a:extLst>
                </a:gridCol>
              </a:tblGrid>
              <a:tr h="0">
                <a:tc>
                  <a:txBody>
                    <a:bodyPr/>
                    <a:lstStyle/>
                    <a:p>
                      <a:pPr marL="0" marR="0" algn="ctr">
                        <a:spcBef>
                          <a:spcPts val="0"/>
                        </a:spcBef>
                        <a:spcAft>
                          <a:spcPts val="0"/>
                        </a:spcAft>
                      </a:pPr>
                      <a:r>
                        <a:rPr lang="en-US" sz="1400">
                          <a:effectLst/>
                        </a:rPr>
                        <a:t>xx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Supplies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2,240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821098826"/>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Cash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2,240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714063273"/>
                  </a:ext>
                </a:extLst>
              </a:tr>
            </a:tbl>
          </a:graphicData>
        </a:graphic>
      </p:graphicFrame>
      <p:sp>
        <p:nvSpPr>
          <p:cNvPr id="7" name="Rectangle 6">
            <a:extLst>
              <a:ext uri="{FF2B5EF4-FFF2-40B4-BE49-F238E27FC236}">
                <a16:creationId xmlns:a16="http://schemas.microsoft.com/office/drawing/2014/main" id="{DBCE36C2-F090-414D-A022-7D7E8B86AD0E}"/>
              </a:ext>
            </a:extLst>
          </p:cNvPr>
          <p:cNvSpPr/>
          <p:nvPr/>
        </p:nvSpPr>
        <p:spPr>
          <a:xfrm>
            <a:off x="797668" y="4161521"/>
            <a:ext cx="9941668" cy="2554545"/>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1) Is there an increase or decrease to cash?  Yes, cash decreases by $2,240.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2) Is net income affected?  No.  There is no revenue or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Analysis</a:t>
            </a:r>
            <a:r>
              <a:rPr lang="en-US" dirty="0">
                <a:latin typeface="Times" panose="02020603050405020304" pitchFamily="18" charset="0"/>
                <a:ea typeface="MS Mincho" panose="02020609040205080304" pitchFamily="49" charset="-128"/>
                <a:cs typeface="Times New Roman" panose="02020603050405020304" pitchFamily="18" charset="0"/>
              </a:rPr>
              <a:t>: The increase in the Supplies account indicates a cash expenditure that is not included in the $32,400 net income.  Therefore, a negative adjustment is needed to convert net income into cash flow.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2857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 decrease in Supplies would be a non-cash expense, so a positive adjustment would be needed.)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986622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AB79E28-6AF4-4D7A-967C-2A53E8BD1A2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A9B0BA1-FD82-4BE9-9A58-CEB59B737BEB}"/>
              </a:ext>
            </a:extLst>
          </p:cNvPr>
          <p:cNvSpPr/>
          <p:nvPr/>
        </p:nvSpPr>
        <p:spPr>
          <a:xfrm>
            <a:off x="4590619" y="136525"/>
            <a:ext cx="301076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#3,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FFFDC6EC-D610-4141-939E-DF4764BDE7C6}"/>
              </a:ext>
            </a:extLst>
          </p:cNvPr>
          <p:cNvSpPr/>
          <p:nvPr/>
        </p:nvSpPr>
        <p:spPr>
          <a:xfrm>
            <a:off x="2529192" y="704892"/>
            <a:ext cx="8025319" cy="369332"/>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The</a:t>
            </a: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comparative current liabilities for XYZ Company are shown below.</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A20B8F2D-8C2B-4BB7-90AD-3ED4BDB1F767}"/>
              </a:ext>
            </a:extLst>
          </p:cNvPr>
          <p:cNvGraphicFramePr>
            <a:graphicFrameLocks noGrp="1"/>
          </p:cNvGraphicFramePr>
          <p:nvPr>
            <p:extLst>
              <p:ext uri="{D42A27DB-BD31-4B8C-83A1-F6EECF244321}">
                <p14:modId xmlns:p14="http://schemas.microsoft.com/office/powerpoint/2010/main" val="3166052284"/>
              </p:ext>
            </p:extLst>
          </p:nvPr>
        </p:nvGraphicFramePr>
        <p:xfrm>
          <a:off x="3139328" y="1317650"/>
          <a:ext cx="5913343" cy="1493520"/>
        </p:xfrm>
        <a:graphic>
          <a:graphicData uri="http://schemas.openxmlformats.org/drawingml/2006/table">
            <a:tbl>
              <a:tblPr firstRow="1" firstCol="1" bandRow="1">
                <a:tableStyleId>{2D5ABB26-0587-4C30-8999-92F81FD0307C}</a:tableStyleId>
              </a:tblPr>
              <a:tblGrid>
                <a:gridCol w="221345">
                  <a:extLst>
                    <a:ext uri="{9D8B030D-6E8A-4147-A177-3AD203B41FA5}">
                      <a16:colId xmlns:a16="http://schemas.microsoft.com/office/drawing/2014/main" val="345636255"/>
                    </a:ext>
                  </a:extLst>
                </a:gridCol>
                <a:gridCol w="127965">
                  <a:extLst>
                    <a:ext uri="{9D8B030D-6E8A-4147-A177-3AD203B41FA5}">
                      <a16:colId xmlns:a16="http://schemas.microsoft.com/office/drawing/2014/main" val="1373844839"/>
                    </a:ext>
                  </a:extLst>
                </a:gridCol>
                <a:gridCol w="2156874">
                  <a:extLst>
                    <a:ext uri="{9D8B030D-6E8A-4147-A177-3AD203B41FA5}">
                      <a16:colId xmlns:a16="http://schemas.microsoft.com/office/drawing/2014/main" val="1908807360"/>
                    </a:ext>
                  </a:extLst>
                </a:gridCol>
                <a:gridCol w="221345">
                  <a:extLst>
                    <a:ext uri="{9D8B030D-6E8A-4147-A177-3AD203B41FA5}">
                      <a16:colId xmlns:a16="http://schemas.microsoft.com/office/drawing/2014/main" val="1115926089"/>
                    </a:ext>
                  </a:extLst>
                </a:gridCol>
                <a:gridCol w="804419">
                  <a:extLst>
                    <a:ext uri="{9D8B030D-6E8A-4147-A177-3AD203B41FA5}">
                      <a16:colId xmlns:a16="http://schemas.microsoft.com/office/drawing/2014/main" val="3475620357"/>
                    </a:ext>
                  </a:extLst>
                </a:gridCol>
                <a:gridCol w="221345">
                  <a:extLst>
                    <a:ext uri="{9D8B030D-6E8A-4147-A177-3AD203B41FA5}">
                      <a16:colId xmlns:a16="http://schemas.microsoft.com/office/drawing/2014/main" val="863812541"/>
                    </a:ext>
                  </a:extLst>
                </a:gridCol>
                <a:gridCol w="845793">
                  <a:extLst>
                    <a:ext uri="{9D8B030D-6E8A-4147-A177-3AD203B41FA5}">
                      <a16:colId xmlns:a16="http://schemas.microsoft.com/office/drawing/2014/main" val="434120480"/>
                    </a:ext>
                  </a:extLst>
                </a:gridCol>
                <a:gridCol w="221345">
                  <a:extLst>
                    <a:ext uri="{9D8B030D-6E8A-4147-A177-3AD203B41FA5}">
                      <a16:colId xmlns:a16="http://schemas.microsoft.com/office/drawing/2014/main" val="3864704506"/>
                    </a:ext>
                  </a:extLst>
                </a:gridCol>
                <a:gridCol w="871567">
                  <a:extLst>
                    <a:ext uri="{9D8B030D-6E8A-4147-A177-3AD203B41FA5}">
                      <a16:colId xmlns:a16="http://schemas.microsoft.com/office/drawing/2014/main" val="4212090631"/>
                    </a:ext>
                  </a:extLst>
                </a:gridCol>
                <a:gridCol w="221345">
                  <a:extLst>
                    <a:ext uri="{9D8B030D-6E8A-4147-A177-3AD203B41FA5}">
                      <a16:colId xmlns:a16="http://schemas.microsoft.com/office/drawing/2014/main" val="2423642576"/>
                    </a:ext>
                  </a:extLst>
                </a:gridCol>
              </a:tblGrid>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27965" marR="0" indent="-113665" algn="ctr">
                        <a:spcBef>
                          <a:spcPts val="300"/>
                        </a:spcBef>
                        <a:spcAft>
                          <a:spcPts val="0"/>
                        </a:spcAft>
                      </a:pPr>
                      <a:r>
                        <a:rPr lang="en-US" sz="1400" b="1" dirty="0">
                          <a:effectLst/>
                        </a:rPr>
                        <a:t>2020</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6515" marR="0" indent="-56515" algn="ctr">
                        <a:spcBef>
                          <a:spcPts val="300"/>
                        </a:spcBef>
                        <a:spcAft>
                          <a:spcPts val="0"/>
                        </a:spcAf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41300" marR="0" indent="-56515" algn="ctr">
                        <a:spcBef>
                          <a:spcPts val="300"/>
                        </a:spcBef>
                        <a:spcAft>
                          <a:spcPts val="0"/>
                        </a:spcAft>
                      </a:pPr>
                      <a:r>
                        <a:rPr lang="en-US" sz="1400" b="1">
                          <a:effectLst/>
                        </a:rPr>
                        <a:t>2019</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 </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Dollar change</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487566945"/>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b="1" dirty="0">
                          <a:effectLst/>
                        </a:rPr>
                        <a:t>Current liabilities</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38595227"/>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spcBef>
                          <a:spcPts val="0"/>
                        </a:spcBef>
                        <a:spcAft>
                          <a:spcPts val="0"/>
                        </a:spcAft>
                      </a:pPr>
                      <a:r>
                        <a:rPr lang="en-US" sz="1400">
                          <a:effectLst/>
                        </a:rPr>
                        <a:t>   Wages payable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$30,500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$47,600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5715" marR="0">
                        <a:spcBef>
                          <a:spcPts val="0"/>
                        </a:spcBef>
                        <a:spcAft>
                          <a:spcPts val="0"/>
                        </a:spcAft>
                      </a:pPr>
                      <a:r>
                        <a:rPr lang="en-US" sz="1400">
                          <a:effectLst/>
                        </a:rPr>
                        <a:t>($17,100)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876238090"/>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Accounts payable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44,350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38,150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9690" marR="0" algn="ctr">
                        <a:spcBef>
                          <a:spcPts val="0"/>
                        </a:spcBef>
                        <a:spcAft>
                          <a:spcPts val="0"/>
                        </a:spcAft>
                      </a:pPr>
                      <a:r>
                        <a:rPr lang="en-US" sz="1400">
                          <a:effectLst/>
                        </a:rPr>
                        <a:t>    6,200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161744619"/>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spcBef>
                          <a:spcPts val="0"/>
                        </a:spcBef>
                        <a:spcAft>
                          <a:spcPts val="0"/>
                        </a:spcAft>
                      </a:pPr>
                      <a:r>
                        <a:rPr lang="en-US" sz="1400">
                          <a:effectLst/>
                        </a:rPr>
                        <a:t>   Unearned revenue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a:effectLst/>
                        </a:rPr>
                        <a:t>41,810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a:effectLst/>
                        </a:rPr>
                        <a:t>23,740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a:effectLst/>
                        </a:rPr>
                        <a:t>    </a:t>
                      </a:r>
                      <a:r>
                        <a:rPr lang="en-US" sz="1400" u="sng">
                          <a:effectLst/>
                        </a:rPr>
                        <a:t>18,070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801287492"/>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Total current liabilities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116,660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109,490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7,170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538926591"/>
                  </a:ext>
                </a:extLst>
              </a:tr>
            </a:tbl>
          </a:graphicData>
        </a:graphic>
      </p:graphicFrame>
      <p:sp>
        <p:nvSpPr>
          <p:cNvPr id="6" name="Rectangle 5">
            <a:extLst>
              <a:ext uri="{FF2B5EF4-FFF2-40B4-BE49-F238E27FC236}">
                <a16:creationId xmlns:a16="http://schemas.microsoft.com/office/drawing/2014/main" id="{A67489E8-A0CD-40E8-B78D-72514EDE9160}"/>
              </a:ext>
            </a:extLst>
          </p:cNvPr>
          <p:cNvSpPr/>
          <p:nvPr/>
        </p:nvSpPr>
        <p:spPr>
          <a:xfrm>
            <a:off x="252919" y="3254461"/>
            <a:ext cx="11070077" cy="646331"/>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first current liability, Wages Payable, decreased by $17,100.  The usual journal entry to record this would be: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802A182C-1CA1-4C7B-B117-879531DC877B}"/>
              </a:ext>
            </a:extLst>
          </p:cNvPr>
          <p:cNvGraphicFramePr>
            <a:graphicFrameLocks noGrp="1"/>
          </p:cNvGraphicFramePr>
          <p:nvPr>
            <p:extLst>
              <p:ext uri="{D42A27DB-BD31-4B8C-83A1-F6EECF244321}">
                <p14:modId xmlns:p14="http://schemas.microsoft.com/office/powerpoint/2010/main" val="1127360688"/>
              </p:ext>
            </p:extLst>
          </p:nvPr>
        </p:nvGraphicFramePr>
        <p:xfrm>
          <a:off x="4124325" y="3787934"/>
          <a:ext cx="4776483" cy="426720"/>
        </p:xfrm>
        <a:graphic>
          <a:graphicData uri="http://schemas.openxmlformats.org/drawingml/2006/table">
            <a:tbl>
              <a:tblPr firstRow="1" firstCol="1" bandRow="1">
                <a:tableStyleId>{5940675A-B579-460E-94D1-54222C63F5DA}</a:tableStyleId>
              </a:tblPr>
              <a:tblGrid>
                <a:gridCol w="484571">
                  <a:extLst>
                    <a:ext uri="{9D8B030D-6E8A-4147-A177-3AD203B41FA5}">
                      <a16:colId xmlns:a16="http://schemas.microsoft.com/office/drawing/2014/main" val="2123561180"/>
                    </a:ext>
                  </a:extLst>
                </a:gridCol>
                <a:gridCol w="2712058">
                  <a:extLst>
                    <a:ext uri="{9D8B030D-6E8A-4147-A177-3AD203B41FA5}">
                      <a16:colId xmlns:a16="http://schemas.microsoft.com/office/drawing/2014/main" val="2906569815"/>
                    </a:ext>
                  </a:extLst>
                </a:gridCol>
                <a:gridCol w="818386">
                  <a:extLst>
                    <a:ext uri="{9D8B030D-6E8A-4147-A177-3AD203B41FA5}">
                      <a16:colId xmlns:a16="http://schemas.microsoft.com/office/drawing/2014/main" val="1498156246"/>
                    </a:ext>
                  </a:extLst>
                </a:gridCol>
                <a:gridCol w="761468">
                  <a:extLst>
                    <a:ext uri="{9D8B030D-6E8A-4147-A177-3AD203B41FA5}">
                      <a16:colId xmlns:a16="http://schemas.microsoft.com/office/drawing/2014/main" val="3255996496"/>
                    </a:ext>
                  </a:extLst>
                </a:gridCol>
              </a:tblGrid>
              <a:tr h="0">
                <a:tc>
                  <a:txBody>
                    <a:bodyPr/>
                    <a:lstStyle/>
                    <a:p>
                      <a:pPr marL="0" marR="0" algn="ctr">
                        <a:spcBef>
                          <a:spcPts val="0"/>
                        </a:spcBef>
                        <a:spcAft>
                          <a:spcPts val="0"/>
                        </a:spcAft>
                      </a:pPr>
                      <a:r>
                        <a:rPr lang="en-US" sz="1400">
                          <a:effectLst/>
                        </a:rPr>
                        <a:t>xx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Wages Payable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17,100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235654817"/>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Cash</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17,100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04690650"/>
                  </a:ext>
                </a:extLst>
              </a:tr>
            </a:tbl>
          </a:graphicData>
        </a:graphic>
      </p:graphicFrame>
      <p:sp>
        <p:nvSpPr>
          <p:cNvPr id="8" name="Rectangle 7">
            <a:extLst>
              <a:ext uri="{FF2B5EF4-FFF2-40B4-BE49-F238E27FC236}">
                <a16:creationId xmlns:a16="http://schemas.microsoft.com/office/drawing/2014/main" id="{5CFC732B-0B30-4AD4-8CBB-0693329621E1}"/>
              </a:ext>
            </a:extLst>
          </p:cNvPr>
          <p:cNvSpPr/>
          <p:nvPr/>
        </p:nvSpPr>
        <p:spPr>
          <a:xfrm>
            <a:off x="252919" y="4434265"/>
            <a:ext cx="11254902" cy="2215991"/>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1) Is there an increase or decrease to cash?  Yes, cash decreased $17,100.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2) Is net income affected?  No.  No revenue or expense is affected.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Analysis</a:t>
            </a:r>
            <a:r>
              <a:rPr lang="en-US" dirty="0">
                <a:latin typeface="Times" panose="02020603050405020304" pitchFamily="18" charset="0"/>
                <a:ea typeface="MS Mincho" panose="02020609040205080304" pitchFamily="49" charset="-128"/>
                <a:cs typeface="Times New Roman" panose="02020603050405020304" pitchFamily="18" charset="0"/>
              </a:rPr>
              <a:t>: The decrease in the Wages Payable account indicates a cash payment that is not included in the $32,400 net income.  Therefore, a negative adjustment is needed to cancel to convert net income into cash flow.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524856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85FBDA3-3A91-47A2-AA43-B1BEA60406B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51C8670-FDEB-49BF-B443-BBE3A01D2E94}"/>
              </a:ext>
            </a:extLst>
          </p:cNvPr>
          <p:cNvSpPr/>
          <p:nvPr/>
        </p:nvSpPr>
        <p:spPr>
          <a:xfrm>
            <a:off x="4707351" y="136525"/>
            <a:ext cx="301076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#3,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493BE336-FE69-49BB-A400-C0A40A9DB6A3}"/>
              </a:ext>
            </a:extLst>
          </p:cNvPr>
          <p:cNvGraphicFramePr>
            <a:graphicFrameLocks noGrp="1"/>
          </p:cNvGraphicFramePr>
          <p:nvPr>
            <p:extLst>
              <p:ext uri="{D42A27DB-BD31-4B8C-83A1-F6EECF244321}">
                <p14:modId xmlns:p14="http://schemas.microsoft.com/office/powerpoint/2010/main" val="3926388468"/>
              </p:ext>
            </p:extLst>
          </p:nvPr>
        </p:nvGraphicFramePr>
        <p:xfrm>
          <a:off x="2922076" y="940972"/>
          <a:ext cx="6347847" cy="1493520"/>
        </p:xfrm>
        <a:graphic>
          <a:graphicData uri="http://schemas.openxmlformats.org/drawingml/2006/table">
            <a:tbl>
              <a:tblPr firstRow="1" firstCol="1" bandRow="1">
                <a:tableStyleId>{2D5ABB26-0587-4C30-8999-92F81FD0307C}</a:tableStyleId>
              </a:tblPr>
              <a:tblGrid>
                <a:gridCol w="237609">
                  <a:extLst>
                    <a:ext uri="{9D8B030D-6E8A-4147-A177-3AD203B41FA5}">
                      <a16:colId xmlns:a16="http://schemas.microsoft.com/office/drawing/2014/main" val="329690901"/>
                    </a:ext>
                  </a:extLst>
                </a:gridCol>
                <a:gridCol w="137368">
                  <a:extLst>
                    <a:ext uri="{9D8B030D-6E8A-4147-A177-3AD203B41FA5}">
                      <a16:colId xmlns:a16="http://schemas.microsoft.com/office/drawing/2014/main" val="4257134531"/>
                    </a:ext>
                  </a:extLst>
                </a:gridCol>
                <a:gridCol w="2315357">
                  <a:extLst>
                    <a:ext uri="{9D8B030D-6E8A-4147-A177-3AD203B41FA5}">
                      <a16:colId xmlns:a16="http://schemas.microsoft.com/office/drawing/2014/main" val="1836046920"/>
                    </a:ext>
                  </a:extLst>
                </a:gridCol>
                <a:gridCol w="237609">
                  <a:extLst>
                    <a:ext uri="{9D8B030D-6E8A-4147-A177-3AD203B41FA5}">
                      <a16:colId xmlns:a16="http://schemas.microsoft.com/office/drawing/2014/main" val="1854880896"/>
                    </a:ext>
                  </a:extLst>
                </a:gridCol>
                <a:gridCol w="863527">
                  <a:extLst>
                    <a:ext uri="{9D8B030D-6E8A-4147-A177-3AD203B41FA5}">
                      <a16:colId xmlns:a16="http://schemas.microsoft.com/office/drawing/2014/main" val="2383311319"/>
                    </a:ext>
                  </a:extLst>
                </a:gridCol>
                <a:gridCol w="237609">
                  <a:extLst>
                    <a:ext uri="{9D8B030D-6E8A-4147-A177-3AD203B41FA5}">
                      <a16:colId xmlns:a16="http://schemas.microsoft.com/office/drawing/2014/main" val="3648289678"/>
                    </a:ext>
                  </a:extLst>
                </a:gridCol>
                <a:gridCol w="907941">
                  <a:extLst>
                    <a:ext uri="{9D8B030D-6E8A-4147-A177-3AD203B41FA5}">
                      <a16:colId xmlns:a16="http://schemas.microsoft.com/office/drawing/2014/main" val="3097756827"/>
                    </a:ext>
                  </a:extLst>
                </a:gridCol>
                <a:gridCol w="237609">
                  <a:extLst>
                    <a:ext uri="{9D8B030D-6E8A-4147-A177-3AD203B41FA5}">
                      <a16:colId xmlns:a16="http://schemas.microsoft.com/office/drawing/2014/main" val="2241904155"/>
                    </a:ext>
                  </a:extLst>
                </a:gridCol>
                <a:gridCol w="935609">
                  <a:extLst>
                    <a:ext uri="{9D8B030D-6E8A-4147-A177-3AD203B41FA5}">
                      <a16:colId xmlns:a16="http://schemas.microsoft.com/office/drawing/2014/main" val="389462771"/>
                    </a:ext>
                  </a:extLst>
                </a:gridCol>
                <a:gridCol w="237609">
                  <a:extLst>
                    <a:ext uri="{9D8B030D-6E8A-4147-A177-3AD203B41FA5}">
                      <a16:colId xmlns:a16="http://schemas.microsoft.com/office/drawing/2014/main" val="2707422568"/>
                    </a:ext>
                  </a:extLst>
                </a:gridCol>
              </a:tblGrid>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27965" marR="0" indent="-113665" algn="ctr">
                        <a:spcBef>
                          <a:spcPts val="300"/>
                        </a:spcBef>
                        <a:spcAft>
                          <a:spcPts val="0"/>
                        </a:spcAft>
                      </a:pPr>
                      <a:r>
                        <a:rPr lang="en-US" sz="1400" b="1" dirty="0">
                          <a:effectLst/>
                        </a:rPr>
                        <a:t>2020</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6515" marR="0" indent="-56515" algn="ctr">
                        <a:spcBef>
                          <a:spcPts val="300"/>
                        </a:spcBef>
                        <a:spcAft>
                          <a:spcPts val="0"/>
                        </a:spcAft>
                      </a:pPr>
                      <a:r>
                        <a:rPr lang="en-US" sz="1400" b="1" dirty="0">
                          <a:effectLst/>
                        </a:rPr>
                        <a:t> </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41300" marR="0" indent="-56515" algn="ctr">
                        <a:spcBef>
                          <a:spcPts val="300"/>
                        </a:spcBef>
                        <a:spcAft>
                          <a:spcPts val="0"/>
                        </a:spcAft>
                      </a:pPr>
                      <a:r>
                        <a:rPr lang="en-US" sz="1400" b="1" dirty="0">
                          <a:effectLst/>
                        </a:rPr>
                        <a:t>2019</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 </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Dollar change</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 </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81512585"/>
                  </a:ext>
                </a:extLst>
              </a:tr>
              <a:tr h="0">
                <a:tc gridSpan="2">
                  <a:txBody>
                    <a:bodyPr/>
                    <a:lstStyle/>
                    <a:p>
                      <a:pPr marL="0" marR="0">
                        <a:spcBef>
                          <a:spcPts val="0"/>
                        </a:spcBef>
                        <a:spcAft>
                          <a:spcPts val="0"/>
                        </a:spcAf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b="1" dirty="0">
                          <a:effectLst/>
                        </a:rPr>
                        <a:t>Current liabilities</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905203497"/>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spcBef>
                          <a:spcPts val="0"/>
                        </a:spcBef>
                        <a:spcAft>
                          <a:spcPts val="0"/>
                        </a:spcAft>
                      </a:pPr>
                      <a:r>
                        <a:rPr lang="en-US" sz="1400">
                          <a:effectLst/>
                        </a:rPr>
                        <a:t>   Wages payable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$30,500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$47,600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5715" marR="0">
                        <a:spcBef>
                          <a:spcPts val="0"/>
                        </a:spcBef>
                        <a:spcAft>
                          <a:spcPts val="0"/>
                        </a:spcAft>
                      </a:pPr>
                      <a:r>
                        <a:rPr lang="en-US" sz="1400" dirty="0">
                          <a:effectLst/>
                        </a:rPr>
                        <a:t> ($17,100)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160133868"/>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Accounts payable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44,350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38,150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9690" marR="0" algn="ctr">
                        <a:spcBef>
                          <a:spcPts val="0"/>
                        </a:spcBef>
                        <a:spcAft>
                          <a:spcPts val="0"/>
                        </a:spcAft>
                      </a:pPr>
                      <a:r>
                        <a:rPr lang="en-US" sz="1400">
                          <a:effectLst/>
                        </a:rPr>
                        <a:t>    6,200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499381417"/>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spcBef>
                          <a:spcPts val="0"/>
                        </a:spcBef>
                        <a:spcAft>
                          <a:spcPts val="0"/>
                        </a:spcAft>
                      </a:pPr>
                      <a:r>
                        <a:rPr lang="en-US" sz="1400">
                          <a:effectLst/>
                        </a:rPr>
                        <a:t>   Unearned revenue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a:effectLst/>
                        </a:rPr>
                        <a:t>41,810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a:effectLst/>
                        </a:rPr>
                        <a:t>23,740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a:effectLst/>
                        </a:rPr>
                        <a:t>    </a:t>
                      </a:r>
                      <a:r>
                        <a:rPr lang="en-US" sz="1400" u="sng">
                          <a:effectLst/>
                        </a:rPr>
                        <a:t>18,070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531107926"/>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Total current liabilities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116,660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109,490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7,170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21434430"/>
                  </a:ext>
                </a:extLst>
              </a:tr>
            </a:tbl>
          </a:graphicData>
        </a:graphic>
      </p:graphicFrame>
      <p:sp>
        <p:nvSpPr>
          <p:cNvPr id="5" name="Rectangle 4">
            <a:extLst>
              <a:ext uri="{FF2B5EF4-FFF2-40B4-BE49-F238E27FC236}">
                <a16:creationId xmlns:a16="http://schemas.microsoft.com/office/drawing/2014/main" id="{BCA53DA1-6C61-4F90-92B2-936EBEEE5113}"/>
              </a:ext>
            </a:extLst>
          </p:cNvPr>
          <p:cNvSpPr/>
          <p:nvPr/>
        </p:nvSpPr>
        <p:spPr>
          <a:xfrm>
            <a:off x="184825" y="2790001"/>
            <a:ext cx="11284085" cy="923330"/>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second current liability, Accounts Payable, increased by $6,200.  Assuming no additional information, the usual journal entry to record this would be: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6" name="Table 5">
            <a:extLst>
              <a:ext uri="{FF2B5EF4-FFF2-40B4-BE49-F238E27FC236}">
                <a16:creationId xmlns:a16="http://schemas.microsoft.com/office/drawing/2014/main" id="{6CB1E86D-8DC7-4C79-89BC-1680385A1E5C}"/>
              </a:ext>
            </a:extLst>
          </p:cNvPr>
          <p:cNvGraphicFramePr>
            <a:graphicFrameLocks noGrp="1"/>
          </p:cNvGraphicFramePr>
          <p:nvPr>
            <p:extLst>
              <p:ext uri="{D42A27DB-BD31-4B8C-83A1-F6EECF244321}">
                <p14:modId xmlns:p14="http://schemas.microsoft.com/office/powerpoint/2010/main" val="1343635677"/>
              </p:ext>
            </p:extLst>
          </p:nvPr>
        </p:nvGraphicFramePr>
        <p:xfrm>
          <a:off x="4373575" y="3574574"/>
          <a:ext cx="3872865" cy="426720"/>
        </p:xfrm>
        <a:graphic>
          <a:graphicData uri="http://schemas.openxmlformats.org/drawingml/2006/table">
            <a:tbl>
              <a:tblPr firstRow="1" firstCol="1" bandRow="1">
                <a:tableStyleId>{5940675A-B579-460E-94D1-54222C63F5DA}</a:tableStyleId>
              </a:tblPr>
              <a:tblGrid>
                <a:gridCol w="400050">
                  <a:extLst>
                    <a:ext uri="{9D8B030D-6E8A-4147-A177-3AD203B41FA5}">
                      <a16:colId xmlns:a16="http://schemas.microsoft.com/office/drawing/2014/main" val="2841015764"/>
                    </a:ext>
                  </a:extLst>
                </a:gridCol>
                <a:gridCol w="2239010">
                  <a:extLst>
                    <a:ext uri="{9D8B030D-6E8A-4147-A177-3AD203B41FA5}">
                      <a16:colId xmlns:a16="http://schemas.microsoft.com/office/drawing/2014/main" val="3338129253"/>
                    </a:ext>
                  </a:extLst>
                </a:gridCol>
                <a:gridCol w="618490">
                  <a:extLst>
                    <a:ext uri="{9D8B030D-6E8A-4147-A177-3AD203B41FA5}">
                      <a16:colId xmlns:a16="http://schemas.microsoft.com/office/drawing/2014/main" val="3227356163"/>
                    </a:ext>
                  </a:extLst>
                </a:gridCol>
                <a:gridCol w="615315">
                  <a:extLst>
                    <a:ext uri="{9D8B030D-6E8A-4147-A177-3AD203B41FA5}">
                      <a16:colId xmlns:a16="http://schemas.microsoft.com/office/drawing/2014/main" val="757608695"/>
                    </a:ext>
                  </a:extLst>
                </a:gridCol>
              </a:tblGrid>
              <a:tr h="0">
                <a:tc>
                  <a:txBody>
                    <a:bodyPr/>
                    <a:lstStyle/>
                    <a:p>
                      <a:pPr marL="0" marR="0" algn="ctr">
                        <a:spcBef>
                          <a:spcPts val="0"/>
                        </a:spcBef>
                        <a:spcAft>
                          <a:spcPts val="0"/>
                        </a:spcAft>
                      </a:pPr>
                      <a:r>
                        <a:rPr lang="en-US" sz="1400">
                          <a:effectLst/>
                        </a:rPr>
                        <a:t>xx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Xxx Expense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6,200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116461893"/>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Accounts Payable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6,200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247474002"/>
                  </a:ext>
                </a:extLst>
              </a:tr>
            </a:tbl>
          </a:graphicData>
        </a:graphic>
      </p:graphicFrame>
      <p:sp>
        <p:nvSpPr>
          <p:cNvPr id="7" name="Rectangle 6">
            <a:extLst>
              <a:ext uri="{FF2B5EF4-FFF2-40B4-BE49-F238E27FC236}">
                <a16:creationId xmlns:a16="http://schemas.microsoft.com/office/drawing/2014/main" id="{D221DC70-358D-461A-A93D-7EAE41EF6BF5}"/>
              </a:ext>
            </a:extLst>
          </p:cNvPr>
          <p:cNvSpPr/>
          <p:nvPr/>
        </p:nvSpPr>
        <p:spPr>
          <a:xfrm>
            <a:off x="304797" y="4250422"/>
            <a:ext cx="11686163" cy="2031325"/>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1) Is there an increase or decrease to cash?  No.</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2) Is net income affected?  Yes.  Some kind of accrued expense was recorded.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Analysis</a:t>
            </a:r>
            <a:r>
              <a:rPr lang="en-US" dirty="0">
                <a:latin typeface="Times" panose="02020603050405020304" pitchFamily="18" charset="0"/>
                <a:ea typeface="MS Mincho" panose="02020609040205080304" pitchFamily="49" charset="-128"/>
                <a:cs typeface="Times New Roman" panose="02020603050405020304" pitchFamily="18" charset="0"/>
              </a:rPr>
              <a:t>: An increase in an expense account indicates a non-cash expense that is included in the $32,400 net income.  Therefore, a positive adjustment is needed to cancel out the expense and to convert net income into cash flow.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(A decrease in Accounts Payable would be a use of cash, so a negative adjustment would be needed.)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69487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normAutofit fontScale="90000"/>
          </a:bodyPr>
          <a:lstStyle/>
          <a:p>
            <a:pPr algn="ctr"/>
            <a:r>
              <a:rPr lang="en-US" b="1" dirty="0"/>
              <a:t>Learning Goal 21</a:t>
            </a:r>
            <a:br>
              <a:rPr lang="en-US" b="1" dirty="0"/>
            </a:br>
            <a:r>
              <a:rPr lang="en-US" b="1" dirty="0"/>
              <a:t>Part 1</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1137850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DFC5DC4-896F-4F2C-AD5B-C026F503F38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FE1F2B0-18E0-4734-800C-1715F564ADC6}"/>
              </a:ext>
            </a:extLst>
          </p:cNvPr>
          <p:cNvSpPr/>
          <p:nvPr/>
        </p:nvSpPr>
        <p:spPr>
          <a:xfrm>
            <a:off x="4590619" y="0"/>
            <a:ext cx="301076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#3,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64B54737-5966-4C93-AE02-A151674BBB62}"/>
              </a:ext>
            </a:extLst>
          </p:cNvPr>
          <p:cNvGraphicFramePr>
            <a:graphicFrameLocks noGrp="1"/>
          </p:cNvGraphicFramePr>
          <p:nvPr>
            <p:extLst>
              <p:ext uri="{D42A27DB-BD31-4B8C-83A1-F6EECF244321}">
                <p14:modId xmlns:p14="http://schemas.microsoft.com/office/powerpoint/2010/main" val="1514718420"/>
              </p:ext>
            </p:extLst>
          </p:nvPr>
        </p:nvGraphicFramePr>
        <p:xfrm>
          <a:off x="3059886" y="833968"/>
          <a:ext cx="5777155" cy="1493520"/>
        </p:xfrm>
        <a:graphic>
          <a:graphicData uri="http://schemas.openxmlformats.org/drawingml/2006/table">
            <a:tbl>
              <a:tblPr firstRow="1" firstCol="1" bandRow="1">
                <a:tableStyleId>{2D5ABB26-0587-4C30-8999-92F81FD0307C}</a:tableStyleId>
              </a:tblPr>
              <a:tblGrid>
                <a:gridCol w="216247">
                  <a:extLst>
                    <a:ext uri="{9D8B030D-6E8A-4147-A177-3AD203B41FA5}">
                      <a16:colId xmlns:a16="http://schemas.microsoft.com/office/drawing/2014/main" val="1797486358"/>
                    </a:ext>
                  </a:extLst>
                </a:gridCol>
                <a:gridCol w="125018">
                  <a:extLst>
                    <a:ext uri="{9D8B030D-6E8A-4147-A177-3AD203B41FA5}">
                      <a16:colId xmlns:a16="http://schemas.microsoft.com/office/drawing/2014/main" val="3965739477"/>
                    </a:ext>
                  </a:extLst>
                </a:gridCol>
                <a:gridCol w="2107200">
                  <a:extLst>
                    <a:ext uri="{9D8B030D-6E8A-4147-A177-3AD203B41FA5}">
                      <a16:colId xmlns:a16="http://schemas.microsoft.com/office/drawing/2014/main" val="1715647640"/>
                    </a:ext>
                  </a:extLst>
                </a:gridCol>
                <a:gridCol w="216247">
                  <a:extLst>
                    <a:ext uri="{9D8B030D-6E8A-4147-A177-3AD203B41FA5}">
                      <a16:colId xmlns:a16="http://schemas.microsoft.com/office/drawing/2014/main" val="3118957346"/>
                    </a:ext>
                  </a:extLst>
                </a:gridCol>
                <a:gridCol w="785893">
                  <a:extLst>
                    <a:ext uri="{9D8B030D-6E8A-4147-A177-3AD203B41FA5}">
                      <a16:colId xmlns:a16="http://schemas.microsoft.com/office/drawing/2014/main" val="2032584459"/>
                    </a:ext>
                  </a:extLst>
                </a:gridCol>
                <a:gridCol w="216247">
                  <a:extLst>
                    <a:ext uri="{9D8B030D-6E8A-4147-A177-3AD203B41FA5}">
                      <a16:colId xmlns:a16="http://schemas.microsoft.com/office/drawing/2014/main" val="1461754121"/>
                    </a:ext>
                  </a:extLst>
                </a:gridCol>
                <a:gridCol w="826314">
                  <a:extLst>
                    <a:ext uri="{9D8B030D-6E8A-4147-A177-3AD203B41FA5}">
                      <a16:colId xmlns:a16="http://schemas.microsoft.com/office/drawing/2014/main" val="3861870128"/>
                    </a:ext>
                  </a:extLst>
                </a:gridCol>
                <a:gridCol w="216247">
                  <a:extLst>
                    <a:ext uri="{9D8B030D-6E8A-4147-A177-3AD203B41FA5}">
                      <a16:colId xmlns:a16="http://schemas.microsoft.com/office/drawing/2014/main" val="3673779495"/>
                    </a:ext>
                  </a:extLst>
                </a:gridCol>
                <a:gridCol w="851495">
                  <a:extLst>
                    <a:ext uri="{9D8B030D-6E8A-4147-A177-3AD203B41FA5}">
                      <a16:colId xmlns:a16="http://schemas.microsoft.com/office/drawing/2014/main" val="170064453"/>
                    </a:ext>
                  </a:extLst>
                </a:gridCol>
                <a:gridCol w="216247">
                  <a:extLst>
                    <a:ext uri="{9D8B030D-6E8A-4147-A177-3AD203B41FA5}">
                      <a16:colId xmlns:a16="http://schemas.microsoft.com/office/drawing/2014/main" val="3145821795"/>
                    </a:ext>
                  </a:extLst>
                </a:gridCol>
              </a:tblGrid>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27965" marR="0" indent="-113665" algn="ctr">
                        <a:spcBef>
                          <a:spcPts val="300"/>
                        </a:spcBef>
                        <a:spcAft>
                          <a:spcPts val="0"/>
                        </a:spcAft>
                      </a:pPr>
                      <a:r>
                        <a:rPr lang="en-US" sz="1400" b="1" dirty="0">
                          <a:effectLst/>
                        </a:rPr>
                        <a:t>2020</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6515" marR="0" indent="-56515" algn="ctr">
                        <a:spcBef>
                          <a:spcPts val="300"/>
                        </a:spcBef>
                        <a:spcAft>
                          <a:spcPts val="0"/>
                        </a:spcAft>
                      </a:pPr>
                      <a:r>
                        <a:rPr lang="en-US" sz="1400" b="1" dirty="0">
                          <a:effectLst/>
                        </a:rPr>
                        <a:t> </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41300" marR="0" indent="-56515" algn="ctr">
                        <a:spcBef>
                          <a:spcPts val="300"/>
                        </a:spcBef>
                        <a:spcAft>
                          <a:spcPts val="0"/>
                        </a:spcAft>
                      </a:pPr>
                      <a:r>
                        <a:rPr lang="en-US" sz="1400" b="1" dirty="0">
                          <a:effectLst/>
                        </a:rPr>
                        <a:t>2019</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 </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Dollar change</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403959176"/>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b="1" dirty="0">
                          <a:effectLst/>
                        </a:rPr>
                        <a:t>Current liabilities</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574469688"/>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spcBef>
                          <a:spcPts val="0"/>
                        </a:spcBef>
                        <a:spcAft>
                          <a:spcPts val="0"/>
                        </a:spcAft>
                      </a:pPr>
                      <a:r>
                        <a:rPr lang="en-US" sz="1400">
                          <a:effectLst/>
                        </a:rPr>
                        <a:t>   Wages payable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$30,500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$47,600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5715" marR="0">
                        <a:spcBef>
                          <a:spcPts val="0"/>
                        </a:spcBef>
                        <a:spcAft>
                          <a:spcPts val="0"/>
                        </a:spcAft>
                      </a:pPr>
                      <a:r>
                        <a:rPr lang="en-US" sz="1400">
                          <a:effectLst/>
                        </a:rPr>
                        <a:t>($17,100)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707050606"/>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Accounts payable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44,350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38,150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9690" marR="0" algn="ctr">
                        <a:spcBef>
                          <a:spcPts val="0"/>
                        </a:spcBef>
                        <a:spcAft>
                          <a:spcPts val="0"/>
                        </a:spcAft>
                      </a:pPr>
                      <a:r>
                        <a:rPr lang="en-US" sz="1400">
                          <a:effectLst/>
                        </a:rPr>
                        <a:t>    6,200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907790367"/>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spcBef>
                          <a:spcPts val="0"/>
                        </a:spcBef>
                        <a:spcAft>
                          <a:spcPts val="0"/>
                        </a:spcAft>
                      </a:pPr>
                      <a:r>
                        <a:rPr lang="en-US" sz="1400">
                          <a:effectLst/>
                        </a:rPr>
                        <a:t>   Unearned revenue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a:effectLst/>
                        </a:rPr>
                        <a:t>41,810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a:effectLst/>
                        </a:rPr>
                        <a:t>23,740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a:effectLst/>
                        </a:rPr>
                        <a:t>    </a:t>
                      </a:r>
                      <a:r>
                        <a:rPr lang="en-US" sz="1400" u="sng">
                          <a:effectLst/>
                        </a:rPr>
                        <a:t>18,070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579516988"/>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Total current liabilities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116,660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109,490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7,170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796094188"/>
                  </a:ext>
                </a:extLst>
              </a:tr>
            </a:tbl>
          </a:graphicData>
        </a:graphic>
      </p:graphicFrame>
      <p:sp>
        <p:nvSpPr>
          <p:cNvPr id="5" name="Rectangle 4">
            <a:extLst>
              <a:ext uri="{FF2B5EF4-FFF2-40B4-BE49-F238E27FC236}">
                <a16:creationId xmlns:a16="http://schemas.microsoft.com/office/drawing/2014/main" id="{CF52B34F-9F45-4E0A-A8C9-B31E130EA938}"/>
              </a:ext>
            </a:extLst>
          </p:cNvPr>
          <p:cNvSpPr/>
          <p:nvPr/>
        </p:nvSpPr>
        <p:spPr>
          <a:xfrm>
            <a:off x="296694" y="2638236"/>
            <a:ext cx="11303540" cy="646331"/>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As previously indicated, the account payable increase may be related to purchase of an asset in which a vendor allowed XYZ Company trade credit.  The journal entry would be: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6" name="Table 5">
            <a:extLst>
              <a:ext uri="{FF2B5EF4-FFF2-40B4-BE49-F238E27FC236}">
                <a16:creationId xmlns:a16="http://schemas.microsoft.com/office/drawing/2014/main" id="{1042ED0D-9636-41C3-86E3-ADDD45B5CB33}"/>
              </a:ext>
            </a:extLst>
          </p:cNvPr>
          <p:cNvGraphicFramePr>
            <a:graphicFrameLocks noGrp="1"/>
          </p:cNvGraphicFramePr>
          <p:nvPr>
            <p:extLst>
              <p:ext uri="{D42A27DB-BD31-4B8C-83A1-F6EECF244321}">
                <p14:modId xmlns:p14="http://schemas.microsoft.com/office/powerpoint/2010/main" val="725170774"/>
              </p:ext>
            </p:extLst>
          </p:nvPr>
        </p:nvGraphicFramePr>
        <p:xfrm>
          <a:off x="4422214" y="3601860"/>
          <a:ext cx="3872865" cy="426720"/>
        </p:xfrm>
        <a:graphic>
          <a:graphicData uri="http://schemas.openxmlformats.org/drawingml/2006/table">
            <a:tbl>
              <a:tblPr firstRow="1" firstCol="1" bandRow="1">
                <a:tableStyleId>{5940675A-B579-460E-94D1-54222C63F5DA}</a:tableStyleId>
              </a:tblPr>
              <a:tblGrid>
                <a:gridCol w="400050">
                  <a:extLst>
                    <a:ext uri="{9D8B030D-6E8A-4147-A177-3AD203B41FA5}">
                      <a16:colId xmlns:a16="http://schemas.microsoft.com/office/drawing/2014/main" val="1441655223"/>
                    </a:ext>
                  </a:extLst>
                </a:gridCol>
                <a:gridCol w="2239010">
                  <a:extLst>
                    <a:ext uri="{9D8B030D-6E8A-4147-A177-3AD203B41FA5}">
                      <a16:colId xmlns:a16="http://schemas.microsoft.com/office/drawing/2014/main" val="2220270614"/>
                    </a:ext>
                  </a:extLst>
                </a:gridCol>
                <a:gridCol w="618490">
                  <a:extLst>
                    <a:ext uri="{9D8B030D-6E8A-4147-A177-3AD203B41FA5}">
                      <a16:colId xmlns:a16="http://schemas.microsoft.com/office/drawing/2014/main" val="2499929991"/>
                    </a:ext>
                  </a:extLst>
                </a:gridCol>
                <a:gridCol w="615315">
                  <a:extLst>
                    <a:ext uri="{9D8B030D-6E8A-4147-A177-3AD203B41FA5}">
                      <a16:colId xmlns:a16="http://schemas.microsoft.com/office/drawing/2014/main" val="3204720320"/>
                    </a:ext>
                  </a:extLst>
                </a:gridCol>
              </a:tblGrid>
              <a:tr h="0">
                <a:tc>
                  <a:txBody>
                    <a:bodyPr/>
                    <a:lstStyle/>
                    <a:p>
                      <a:pPr marL="0" marR="0" algn="ctr">
                        <a:spcBef>
                          <a:spcPts val="0"/>
                        </a:spcBef>
                        <a:spcAft>
                          <a:spcPts val="0"/>
                        </a:spcAft>
                      </a:pPr>
                      <a:r>
                        <a:rPr lang="en-US" sz="1400">
                          <a:effectLst/>
                        </a:rPr>
                        <a:t>xx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Xxx Asset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6,200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164483719"/>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Accounts Payable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6,200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981637928"/>
                  </a:ext>
                </a:extLst>
              </a:tr>
            </a:tbl>
          </a:graphicData>
        </a:graphic>
      </p:graphicFrame>
      <p:sp>
        <p:nvSpPr>
          <p:cNvPr id="7" name="Rectangle 6">
            <a:extLst>
              <a:ext uri="{FF2B5EF4-FFF2-40B4-BE49-F238E27FC236}">
                <a16:creationId xmlns:a16="http://schemas.microsoft.com/office/drawing/2014/main" id="{652275EB-4131-4004-8426-9C248DB71B11}"/>
              </a:ext>
            </a:extLst>
          </p:cNvPr>
          <p:cNvSpPr/>
          <p:nvPr/>
        </p:nvSpPr>
        <p:spPr>
          <a:xfrm>
            <a:off x="428017" y="4345874"/>
            <a:ext cx="11040894" cy="3016210"/>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1) Is there an increase or decrease to cash?  No.</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2) Is net income affected?  No.  There is no revenue or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Analysis</a:t>
            </a:r>
            <a:r>
              <a:rPr lang="en-US" dirty="0">
                <a:latin typeface="Times" panose="02020603050405020304" pitchFamily="18" charset="0"/>
                <a:ea typeface="MS Mincho" panose="02020609040205080304" pitchFamily="49" charset="-128"/>
                <a:cs typeface="Times New Roman" panose="02020603050405020304" pitchFamily="18" charset="0"/>
              </a:rPr>
              <a:t>: The increase in Accounts Payable with an asset purchase has no effect on cash flow.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(If an asset increase was the source of a negative adjustment, the Accounts Payable increase creates an offsetting positive adjustment.  There is still no effect on cash flow.)</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sz="1600" dirty="0">
                <a:effectLst/>
                <a:latin typeface="Times" panose="02020603050405020304" pitchFamily="18" charset="0"/>
                <a:ea typeface="MS Mincho" panose="02020609040205080304" pitchFamily="49" charset="-128"/>
                <a:cs typeface="Times New Roman" panose="02020603050405020304" pitchFamily="18" charset="0"/>
              </a:rPr>
            </a:b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857567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3DAC3AF-810B-4877-B898-CE5B7B45730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53F5D7F-2898-4C08-B7C8-A7EE314FBA56}"/>
              </a:ext>
            </a:extLst>
          </p:cNvPr>
          <p:cNvSpPr/>
          <p:nvPr/>
        </p:nvSpPr>
        <p:spPr>
          <a:xfrm>
            <a:off x="4687896" y="0"/>
            <a:ext cx="301076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#3,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84D39D67-9B01-41FF-B701-D01DCDFA5665}"/>
              </a:ext>
            </a:extLst>
          </p:cNvPr>
          <p:cNvGraphicFramePr>
            <a:graphicFrameLocks noGrp="1"/>
          </p:cNvGraphicFramePr>
          <p:nvPr>
            <p:extLst>
              <p:ext uri="{D42A27DB-BD31-4B8C-83A1-F6EECF244321}">
                <p14:modId xmlns:p14="http://schemas.microsoft.com/office/powerpoint/2010/main" val="2349773529"/>
              </p:ext>
            </p:extLst>
          </p:nvPr>
        </p:nvGraphicFramePr>
        <p:xfrm>
          <a:off x="3051780" y="902062"/>
          <a:ext cx="6282991" cy="1493520"/>
        </p:xfrm>
        <a:graphic>
          <a:graphicData uri="http://schemas.openxmlformats.org/drawingml/2006/table">
            <a:tbl>
              <a:tblPr firstRow="1" firstCol="1" bandRow="1">
                <a:tableStyleId>{2D5ABB26-0587-4C30-8999-92F81FD0307C}</a:tableStyleId>
              </a:tblPr>
              <a:tblGrid>
                <a:gridCol w="235181">
                  <a:extLst>
                    <a:ext uri="{9D8B030D-6E8A-4147-A177-3AD203B41FA5}">
                      <a16:colId xmlns:a16="http://schemas.microsoft.com/office/drawing/2014/main" val="3973202413"/>
                    </a:ext>
                  </a:extLst>
                </a:gridCol>
                <a:gridCol w="135964">
                  <a:extLst>
                    <a:ext uri="{9D8B030D-6E8A-4147-A177-3AD203B41FA5}">
                      <a16:colId xmlns:a16="http://schemas.microsoft.com/office/drawing/2014/main" val="1146446684"/>
                    </a:ext>
                  </a:extLst>
                </a:gridCol>
                <a:gridCol w="2291703">
                  <a:extLst>
                    <a:ext uri="{9D8B030D-6E8A-4147-A177-3AD203B41FA5}">
                      <a16:colId xmlns:a16="http://schemas.microsoft.com/office/drawing/2014/main" val="2686713897"/>
                    </a:ext>
                  </a:extLst>
                </a:gridCol>
                <a:gridCol w="235181">
                  <a:extLst>
                    <a:ext uri="{9D8B030D-6E8A-4147-A177-3AD203B41FA5}">
                      <a16:colId xmlns:a16="http://schemas.microsoft.com/office/drawing/2014/main" val="2245288921"/>
                    </a:ext>
                  </a:extLst>
                </a:gridCol>
                <a:gridCol w="854704">
                  <a:extLst>
                    <a:ext uri="{9D8B030D-6E8A-4147-A177-3AD203B41FA5}">
                      <a16:colId xmlns:a16="http://schemas.microsoft.com/office/drawing/2014/main" val="2551912512"/>
                    </a:ext>
                  </a:extLst>
                </a:gridCol>
                <a:gridCol w="235181">
                  <a:extLst>
                    <a:ext uri="{9D8B030D-6E8A-4147-A177-3AD203B41FA5}">
                      <a16:colId xmlns:a16="http://schemas.microsoft.com/office/drawing/2014/main" val="597542283"/>
                    </a:ext>
                  </a:extLst>
                </a:gridCol>
                <a:gridCol w="898665">
                  <a:extLst>
                    <a:ext uri="{9D8B030D-6E8A-4147-A177-3AD203B41FA5}">
                      <a16:colId xmlns:a16="http://schemas.microsoft.com/office/drawing/2014/main" val="2133946099"/>
                    </a:ext>
                  </a:extLst>
                </a:gridCol>
                <a:gridCol w="235181">
                  <a:extLst>
                    <a:ext uri="{9D8B030D-6E8A-4147-A177-3AD203B41FA5}">
                      <a16:colId xmlns:a16="http://schemas.microsoft.com/office/drawing/2014/main" val="4093900050"/>
                    </a:ext>
                  </a:extLst>
                </a:gridCol>
                <a:gridCol w="926050">
                  <a:extLst>
                    <a:ext uri="{9D8B030D-6E8A-4147-A177-3AD203B41FA5}">
                      <a16:colId xmlns:a16="http://schemas.microsoft.com/office/drawing/2014/main" val="564903088"/>
                    </a:ext>
                  </a:extLst>
                </a:gridCol>
                <a:gridCol w="235181">
                  <a:extLst>
                    <a:ext uri="{9D8B030D-6E8A-4147-A177-3AD203B41FA5}">
                      <a16:colId xmlns:a16="http://schemas.microsoft.com/office/drawing/2014/main" val="996178287"/>
                    </a:ext>
                  </a:extLst>
                </a:gridCol>
              </a:tblGrid>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27965" marR="0" indent="-113665" algn="ctr">
                        <a:spcBef>
                          <a:spcPts val="300"/>
                        </a:spcBef>
                        <a:spcAft>
                          <a:spcPts val="0"/>
                        </a:spcAft>
                      </a:pPr>
                      <a:r>
                        <a:rPr lang="en-US" sz="1400" b="1" dirty="0">
                          <a:effectLst/>
                        </a:rPr>
                        <a:t>2020</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6515" marR="0" indent="-56515" algn="ctr">
                        <a:spcBef>
                          <a:spcPts val="300"/>
                        </a:spcBef>
                        <a:spcAft>
                          <a:spcPts val="0"/>
                        </a:spcAf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41300" marR="0" indent="-56515" algn="ctr">
                        <a:spcBef>
                          <a:spcPts val="300"/>
                        </a:spcBef>
                        <a:spcAft>
                          <a:spcPts val="0"/>
                        </a:spcAft>
                      </a:pPr>
                      <a:r>
                        <a:rPr lang="en-US" sz="1400" b="1" dirty="0">
                          <a:effectLst/>
                        </a:rPr>
                        <a:t>2019</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Dollar change</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604277770"/>
                  </a:ext>
                </a:extLst>
              </a:tr>
              <a:tr h="0">
                <a:tc gridSpan="2">
                  <a:txBody>
                    <a:bodyPr/>
                    <a:lstStyle/>
                    <a:p>
                      <a:pPr marL="0" marR="0">
                        <a:spcBef>
                          <a:spcPts val="0"/>
                        </a:spcBef>
                        <a:spcAft>
                          <a:spcPts val="0"/>
                        </a:spcAf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b="1" dirty="0">
                          <a:effectLst/>
                        </a:rPr>
                        <a:t>Current liabilities</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968960334"/>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spcBef>
                          <a:spcPts val="0"/>
                        </a:spcBef>
                        <a:spcAft>
                          <a:spcPts val="0"/>
                        </a:spcAft>
                      </a:pPr>
                      <a:r>
                        <a:rPr lang="en-US" sz="1400">
                          <a:effectLst/>
                        </a:rPr>
                        <a:t>   Wages payable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$30,500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$47,600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5715" marR="0">
                        <a:spcBef>
                          <a:spcPts val="0"/>
                        </a:spcBef>
                        <a:spcAft>
                          <a:spcPts val="0"/>
                        </a:spcAft>
                      </a:pPr>
                      <a:r>
                        <a:rPr lang="en-US" sz="1400" dirty="0">
                          <a:effectLst/>
                        </a:rPr>
                        <a:t>  ($17,100)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79875274"/>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Accounts payable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44,350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38,150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9690" marR="0" algn="ctr">
                        <a:spcBef>
                          <a:spcPts val="0"/>
                        </a:spcBef>
                        <a:spcAft>
                          <a:spcPts val="0"/>
                        </a:spcAft>
                      </a:pPr>
                      <a:r>
                        <a:rPr lang="en-US" sz="1400">
                          <a:effectLst/>
                        </a:rPr>
                        <a:t>    6,200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926481918"/>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spcBef>
                          <a:spcPts val="0"/>
                        </a:spcBef>
                        <a:spcAft>
                          <a:spcPts val="0"/>
                        </a:spcAft>
                      </a:pPr>
                      <a:r>
                        <a:rPr lang="en-US" sz="1400">
                          <a:effectLst/>
                        </a:rPr>
                        <a:t>   Unearned revenue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a:effectLst/>
                        </a:rPr>
                        <a:t>41,810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a:effectLst/>
                        </a:rPr>
                        <a:t>23,740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a:effectLst/>
                        </a:rPr>
                        <a:t>    </a:t>
                      </a:r>
                      <a:r>
                        <a:rPr lang="en-US" sz="1400" u="sng">
                          <a:effectLst/>
                        </a:rPr>
                        <a:t>18,070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129205728"/>
                  </a:ext>
                </a:extLst>
              </a:tr>
              <a:tr h="0">
                <a:tc gridSpan="2">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400">
                          <a:effectLst/>
                        </a:rPr>
                        <a:t>      Total current liabilities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116,660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109,490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7,170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551655891"/>
                  </a:ext>
                </a:extLst>
              </a:tr>
            </a:tbl>
          </a:graphicData>
        </a:graphic>
      </p:graphicFrame>
      <p:sp>
        <p:nvSpPr>
          <p:cNvPr id="5" name="Rectangle 4">
            <a:extLst>
              <a:ext uri="{FF2B5EF4-FFF2-40B4-BE49-F238E27FC236}">
                <a16:creationId xmlns:a16="http://schemas.microsoft.com/office/drawing/2014/main" id="{072385C8-0C0C-4ECF-88C1-72B31BBEB96C}"/>
              </a:ext>
            </a:extLst>
          </p:cNvPr>
          <p:cNvSpPr/>
          <p:nvPr/>
        </p:nvSpPr>
        <p:spPr>
          <a:xfrm>
            <a:off x="622570" y="2607410"/>
            <a:ext cx="10428051" cy="646331"/>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third current liability, Unearned Revenue, increased by $18,070.  Assuming no additional information, the usual journal entry to record this would be: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6" name="Table 5">
            <a:extLst>
              <a:ext uri="{FF2B5EF4-FFF2-40B4-BE49-F238E27FC236}">
                <a16:creationId xmlns:a16="http://schemas.microsoft.com/office/drawing/2014/main" id="{5D8FAEB8-AFC1-42EE-AFCD-9EA930B02487}"/>
              </a:ext>
            </a:extLst>
          </p:cNvPr>
          <p:cNvGraphicFramePr>
            <a:graphicFrameLocks noGrp="1"/>
          </p:cNvGraphicFramePr>
          <p:nvPr>
            <p:extLst>
              <p:ext uri="{D42A27DB-BD31-4B8C-83A1-F6EECF244321}">
                <p14:modId xmlns:p14="http://schemas.microsoft.com/office/powerpoint/2010/main" val="4176537502"/>
              </p:ext>
            </p:extLst>
          </p:nvPr>
        </p:nvGraphicFramePr>
        <p:xfrm>
          <a:off x="4038498" y="3429000"/>
          <a:ext cx="4552747" cy="426720"/>
        </p:xfrm>
        <a:graphic>
          <a:graphicData uri="http://schemas.openxmlformats.org/drawingml/2006/table">
            <a:tbl>
              <a:tblPr firstRow="1" firstCol="1" bandRow="1">
                <a:tableStyleId>{5940675A-B579-460E-94D1-54222C63F5DA}</a:tableStyleId>
              </a:tblPr>
              <a:tblGrid>
                <a:gridCol w="461873">
                  <a:extLst>
                    <a:ext uri="{9D8B030D-6E8A-4147-A177-3AD203B41FA5}">
                      <a16:colId xmlns:a16="http://schemas.microsoft.com/office/drawing/2014/main" val="2931750624"/>
                    </a:ext>
                  </a:extLst>
                </a:gridCol>
                <a:gridCol w="2585022">
                  <a:extLst>
                    <a:ext uri="{9D8B030D-6E8A-4147-A177-3AD203B41FA5}">
                      <a16:colId xmlns:a16="http://schemas.microsoft.com/office/drawing/2014/main" val="3646799372"/>
                    </a:ext>
                  </a:extLst>
                </a:gridCol>
                <a:gridCol w="780052">
                  <a:extLst>
                    <a:ext uri="{9D8B030D-6E8A-4147-A177-3AD203B41FA5}">
                      <a16:colId xmlns:a16="http://schemas.microsoft.com/office/drawing/2014/main" val="2551325326"/>
                    </a:ext>
                  </a:extLst>
                </a:gridCol>
                <a:gridCol w="725800">
                  <a:extLst>
                    <a:ext uri="{9D8B030D-6E8A-4147-A177-3AD203B41FA5}">
                      <a16:colId xmlns:a16="http://schemas.microsoft.com/office/drawing/2014/main" val="2107529433"/>
                    </a:ext>
                  </a:extLst>
                </a:gridCol>
              </a:tblGrid>
              <a:tr h="0">
                <a:tc>
                  <a:txBody>
                    <a:bodyPr/>
                    <a:lstStyle/>
                    <a:p>
                      <a:pPr marL="0" marR="0" algn="ctr">
                        <a:spcBef>
                          <a:spcPts val="0"/>
                        </a:spcBef>
                        <a:spcAft>
                          <a:spcPts val="0"/>
                        </a:spcAft>
                      </a:pPr>
                      <a:r>
                        <a:rPr lang="en-US" sz="1400">
                          <a:effectLst/>
                        </a:rPr>
                        <a:t>xx</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Cash</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18,070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224811047"/>
                  </a:ext>
                </a:extLst>
              </a:tr>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Unearned Revenue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18,070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838009871"/>
                  </a:ext>
                </a:extLst>
              </a:tr>
            </a:tbl>
          </a:graphicData>
        </a:graphic>
      </p:graphicFrame>
      <p:sp>
        <p:nvSpPr>
          <p:cNvPr id="7" name="Rectangle 6">
            <a:extLst>
              <a:ext uri="{FF2B5EF4-FFF2-40B4-BE49-F238E27FC236}">
                <a16:creationId xmlns:a16="http://schemas.microsoft.com/office/drawing/2014/main" id="{275D448D-A773-4C71-A6B5-9589564D9115}"/>
              </a:ext>
            </a:extLst>
          </p:cNvPr>
          <p:cNvSpPr/>
          <p:nvPr/>
        </p:nvSpPr>
        <p:spPr>
          <a:xfrm>
            <a:off x="622570" y="4030979"/>
            <a:ext cx="11384604" cy="2554545"/>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1) Is there an increase or decrease to cash?  Yes. Cash increased by $18,070.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2) Is net income affected?  No.  No revenue or expense account is affected.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Analysis</a:t>
            </a:r>
            <a:r>
              <a:rPr lang="en-US" dirty="0">
                <a:latin typeface="Times" panose="02020603050405020304" pitchFamily="18" charset="0"/>
                <a:ea typeface="MS Mincho" panose="02020609040205080304" pitchFamily="49" charset="-128"/>
                <a:cs typeface="Times New Roman" panose="02020603050405020304" pitchFamily="18" charset="0"/>
              </a:rPr>
              <a:t>: An increase in Unearned Revenue means that an increase in cash occurred that is not included in the $32,400 net income.  Therefore, a positive adjustment is needed to convert net income into cash flow.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(If Unearned Revenue had decreased, that would result in revenue without receiving cash, so a negative adjustment would be needed.)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768649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BFC3A51-C87A-41EF-BC15-562597EFDCA3}"/>
              </a:ext>
            </a:extLst>
          </p:cNvPr>
          <p:cNvSpPr/>
          <p:nvPr/>
        </p:nvSpPr>
        <p:spPr>
          <a:xfrm>
            <a:off x="2172511" y="136525"/>
            <a:ext cx="7574604" cy="769441"/>
          </a:xfrm>
          <a:prstGeom prst="rect">
            <a:avLst/>
          </a:prstGeom>
        </p:spPr>
        <p:txBody>
          <a:bodyPr wrap="square">
            <a:spAutoFit/>
          </a:bodyPr>
          <a:lstStyle/>
          <a:p>
            <a:pPr marL="4572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Completed Operating Activities Section</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lgn="ctr">
              <a:spcBef>
                <a:spcPts val="0"/>
              </a:spcBef>
              <a:spcAft>
                <a:spcPts val="0"/>
              </a:spcAft>
            </a:pPr>
            <a:r>
              <a:rPr lang="en-US" sz="1600" b="1" dirty="0">
                <a:effectLst/>
                <a:latin typeface="Times" panose="02020603050405020304" pitchFamily="18" charset="0"/>
                <a:ea typeface="MS Mincho" panose="02020609040205080304" pitchFamily="49" charset="-128"/>
                <a:cs typeface="Times New Roman" panose="02020603050405020304" pitchFamily="18" charset="0"/>
              </a:rPr>
              <a:t> </a:t>
            </a:r>
            <a:endParaRPr lang="en-US" sz="12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1D2BBDB-5A1D-48CF-A06B-2C4502A3A1B5}"/>
              </a:ext>
            </a:extLst>
          </p:cNvPr>
          <p:cNvSpPr/>
          <p:nvPr/>
        </p:nvSpPr>
        <p:spPr>
          <a:xfrm>
            <a:off x="113489" y="769363"/>
            <a:ext cx="11965021" cy="1477328"/>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completed operating activities section of the statement of cash flows is illustrated below. In this example, operating activities were a net source of cash.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5715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Notice the difference between net income and operating cash flow.</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9ED74D7C-3FE2-4CA9-AD9B-0604594D99C4}"/>
              </a:ext>
            </a:extLst>
          </p:cNvPr>
          <p:cNvGraphicFramePr>
            <a:graphicFrameLocks noGrp="1"/>
          </p:cNvGraphicFramePr>
          <p:nvPr>
            <p:extLst>
              <p:ext uri="{D42A27DB-BD31-4B8C-83A1-F6EECF244321}">
                <p14:modId xmlns:p14="http://schemas.microsoft.com/office/powerpoint/2010/main" val="3743849529"/>
              </p:ext>
            </p:extLst>
          </p:nvPr>
        </p:nvGraphicFramePr>
        <p:xfrm>
          <a:off x="2603769" y="2246691"/>
          <a:ext cx="6984459" cy="3652403"/>
        </p:xfrm>
        <a:graphic>
          <a:graphicData uri="http://schemas.openxmlformats.org/drawingml/2006/table">
            <a:tbl>
              <a:tblPr firstRow="1" firstCol="1" bandRow="1">
                <a:tableStyleId>{2D5ABB26-0587-4C30-8999-92F81FD0307C}</a:tableStyleId>
              </a:tblPr>
              <a:tblGrid>
                <a:gridCol w="4344332">
                  <a:extLst>
                    <a:ext uri="{9D8B030D-6E8A-4147-A177-3AD203B41FA5}">
                      <a16:colId xmlns:a16="http://schemas.microsoft.com/office/drawing/2014/main" val="2017580184"/>
                    </a:ext>
                  </a:extLst>
                </a:gridCol>
                <a:gridCol w="1265986">
                  <a:extLst>
                    <a:ext uri="{9D8B030D-6E8A-4147-A177-3AD203B41FA5}">
                      <a16:colId xmlns:a16="http://schemas.microsoft.com/office/drawing/2014/main" val="3534480456"/>
                    </a:ext>
                  </a:extLst>
                </a:gridCol>
                <a:gridCol w="257302">
                  <a:extLst>
                    <a:ext uri="{9D8B030D-6E8A-4147-A177-3AD203B41FA5}">
                      <a16:colId xmlns:a16="http://schemas.microsoft.com/office/drawing/2014/main" val="1843005229"/>
                    </a:ext>
                  </a:extLst>
                </a:gridCol>
                <a:gridCol w="859537">
                  <a:extLst>
                    <a:ext uri="{9D8B030D-6E8A-4147-A177-3AD203B41FA5}">
                      <a16:colId xmlns:a16="http://schemas.microsoft.com/office/drawing/2014/main" val="847004256"/>
                    </a:ext>
                  </a:extLst>
                </a:gridCol>
                <a:gridCol w="257302">
                  <a:extLst>
                    <a:ext uri="{9D8B030D-6E8A-4147-A177-3AD203B41FA5}">
                      <a16:colId xmlns:a16="http://schemas.microsoft.com/office/drawing/2014/main" val="461733904"/>
                    </a:ext>
                  </a:extLst>
                </a:gridCol>
              </a:tblGrid>
              <a:tr h="120915">
                <a:tc>
                  <a:txBody>
                    <a:bodyPr/>
                    <a:lstStyle/>
                    <a:p>
                      <a:pPr marL="102870" marR="0" indent="-10287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L w="12700" cap="flat" cmpd="sng" algn="ctr">
                      <a:solidFill>
                        <a:schemeClr val="tx1"/>
                      </a:solidFill>
                      <a:prstDash val="solid"/>
                      <a:round/>
                      <a:headEnd type="none" w="med" len="med"/>
                      <a:tailEnd type="none" w="med" len="med"/>
                    </a:lnL>
                  </a:tcPr>
                </a:tc>
                <a:tc>
                  <a:txBody>
                    <a:bodyPr/>
                    <a:lstStyle/>
                    <a:p>
                      <a:pPr marL="0" marR="0" indent="-102870" algn="ctr">
                        <a:spcBef>
                          <a:spcPts val="0"/>
                        </a:spcBef>
                        <a:spcAft>
                          <a:spcPts val="0"/>
                        </a:spcAft>
                        <a:tabLst>
                          <a:tab pos="1543050" algn="l"/>
                          <a:tab pos="4629150" algn="l"/>
                          <a:tab pos="480060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77653505"/>
                  </a:ext>
                </a:extLst>
              </a:tr>
              <a:tr h="120915">
                <a:tc>
                  <a:txBody>
                    <a:bodyPr/>
                    <a:lstStyle/>
                    <a:p>
                      <a:pPr marL="102870" marR="0" indent="-102870" algn="l">
                        <a:spcBef>
                          <a:spcPts val="0"/>
                        </a:spcBef>
                        <a:spcAft>
                          <a:spcPts val="0"/>
                        </a:spcAft>
                        <a:tabLst>
                          <a:tab pos="1543050" algn="l"/>
                          <a:tab pos="4629150" algn="l"/>
                        </a:tabLst>
                      </a:pPr>
                      <a:r>
                        <a:rPr lang="en-US" sz="1400" b="1" dirty="0">
                          <a:effectLst/>
                        </a:rPr>
                        <a:t>Cash flows from operating activities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L w="12700" cap="flat" cmpd="sng" algn="ctr">
                      <a:solidFill>
                        <a:schemeClr val="tx1"/>
                      </a:solidFill>
                      <a:prstDash val="solid"/>
                      <a:round/>
                      <a:headEnd type="none" w="med" len="med"/>
                      <a:tailEnd type="none" w="med" len="med"/>
                    </a:lnL>
                  </a:tcPr>
                </a:tc>
                <a:tc>
                  <a:txBody>
                    <a:bodyPr/>
                    <a:lstStyle/>
                    <a:p>
                      <a:pPr marL="0" marR="0" indent="-102870" algn="ctr">
                        <a:spcBef>
                          <a:spcPts val="0"/>
                        </a:spcBef>
                        <a:spcAft>
                          <a:spcPts val="0"/>
                        </a:spcAft>
                        <a:tabLst>
                          <a:tab pos="1543050" algn="l"/>
                          <a:tab pos="4629150" algn="l"/>
                          <a:tab pos="480060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37201990"/>
                  </a:ext>
                </a:extLst>
              </a:tr>
              <a:tr h="238643">
                <a:tc>
                  <a:txBody>
                    <a:bodyPr/>
                    <a:lstStyle/>
                    <a:p>
                      <a:pPr marL="102870" marR="0" indent="-102870" algn="l">
                        <a:spcBef>
                          <a:spcPts val="0"/>
                        </a:spcBef>
                        <a:spcAft>
                          <a:spcPts val="0"/>
                        </a:spcAft>
                        <a:tabLst>
                          <a:tab pos="1543050" algn="l"/>
                          <a:tab pos="4629150" algn="l"/>
                        </a:tabLst>
                      </a:pPr>
                      <a:r>
                        <a:rPr lang="en-US" sz="1400" dirty="0">
                          <a:effectLst/>
                        </a:rPr>
                        <a:t>    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tabLst>
                          <a:tab pos="1543050" algn="l"/>
                          <a:tab pos="4629150" algn="l"/>
                          <a:tab pos="480060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0" marR="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0" marR="0" algn="l">
                        <a:spcBef>
                          <a:spcPts val="0"/>
                        </a:spcBef>
                        <a:spcAft>
                          <a:spcPts val="0"/>
                        </a:spcAft>
                        <a:tabLst>
                          <a:tab pos="1543050" algn="l"/>
                          <a:tab pos="4629150" algn="l"/>
                        </a:tabLst>
                      </a:pPr>
                      <a:r>
                        <a:rPr lang="en-US" sz="1400">
                          <a:effectLst/>
                        </a:rPr>
                        <a:t>$32,400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0" marR="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56075478"/>
                  </a:ext>
                </a:extLst>
              </a:tr>
              <a:tr h="159095">
                <a:tc>
                  <a:txBody>
                    <a:bodyPr/>
                    <a:lstStyle/>
                    <a:p>
                      <a:pPr marL="102870" marR="0" indent="-102870" algn="l">
                        <a:spcBef>
                          <a:spcPts val="0"/>
                        </a:spcBef>
                        <a:spcAft>
                          <a:spcPts val="0"/>
                        </a:spcAft>
                        <a:tabLst>
                          <a:tab pos="1543050" algn="l"/>
                          <a:tab pos="4629150" algn="l"/>
                        </a:tabLst>
                      </a:pPr>
                      <a:r>
                        <a:rPr lang="en-US" sz="1400">
                          <a:effectLst/>
                        </a:rPr>
                        <a:t>       Add: items providing cash or not using 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80060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11958577"/>
                  </a:ext>
                </a:extLst>
              </a:tr>
              <a:tr h="159095">
                <a:tc>
                  <a:txBody>
                    <a:bodyPr/>
                    <a:lstStyle/>
                    <a:p>
                      <a:pPr marL="617220" marR="0" indent="-102870" algn="l">
                        <a:spcBef>
                          <a:spcPts val="0"/>
                        </a:spcBef>
                        <a:spcAft>
                          <a:spcPts val="0"/>
                        </a:spcAft>
                        <a:tabLst>
                          <a:tab pos="1543050" algn="l"/>
                          <a:tab pos="4629150" algn="l"/>
                        </a:tabLst>
                      </a:pPr>
                      <a:r>
                        <a:rPr lang="en-US" sz="1400">
                          <a:effectLst/>
                        </a:rPr>
                        <a:t> Depreciation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754880" algn="l"/>
                        </a:tabLst>
                      </a:pPr>
                      <a:r>
                        <a:rPr lang="en-US" sz="1400">
                          <a:effectLst/>
                        </a:rPr>
                        <a:t> $3,800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46302034"/>
                  </a:ext>
                </a:extLst>
              </a:tr>
              <a:tr h="159095">
                <a:tc>
                  <a:txBody>
                    <a:bodyPr/>
                    <a:lstStyle/>
                    <a:p>
                      <a:pPr marL="514350" marR="0" algn="l">
                        <a:spcBef>
                          <a:spcPts val="0"/>
                        </a:spcBef>
                        <a:spcAft>
                          <a:spcPts val="0"/>
                        </a:spcAft>
                        <a:tabLst>
                          <a:tab pos="1543050" algn="l"/>
                          <a:tab pos="4629150" algn="l"/>
                        </a:tabLst>
                      </a:pPr>
                      <a:r>
                        <a:rPr lang="en-US" sz="1400" dirty="0">
                          <a:effectLst/>
                        </a:rPr>
                        <a:t> Decrease in accounts receivable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800600" algn="l"/>
                        </a:tabLst>
                      </a:pPr>
                      <a:r>
                        <a:rPr lang="en-US" sz="1400">
                          <a:effectLst/>
                        </a:rPr>
                        <a:t>   4,370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69532738"/>
                  </a:ext>
                </a:extLst>
              </a:tr>
              <a:tr h="159095">
                <a:tc>
                  <a:txBody>
                    <a:bodyPr/>
                    <a:lstStyle/>
                    <a:p>
                      <a:pPr marL="548640" marR="0" algn="l">
                        <a:spcBef>
                          <a:spcPts val="0"/>
                        </a:spcBef>
                        <a:spcAft>
                          <a:spcPts val="0"/>
                        </a:spcAft>
                        <a:tabLst>
                          <a:tab pos="1543050" algn="l"/>
                          <a:tab pos="4629150" algn="l"/>
                        </a:tabLst>
                      </a:pPr>
                      <a:r>
                        <a:rPr lang="en-US" sz="1400" dirty="0">
                          <a:effectLst/>
                        </a:rPr>
                        <a:t>Decrease in prepaid rent...........................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800600" algn="l"/>
                        </a:tabLst>
                      </a:pPr>
                      <a:r>
                        <a:rPr lang="en-US" sz="1400">
                          <a:effectLst/>
                        </a:rPr>
                        <a:t>   1,000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98810960"/>
                  </a:ext>
                </a:extLst>
              </a:tr>
              <a:tr h="159095">
                <a:tc>
                  <a:txBody>
                    <a:bodyPr/>
                    <a:lstStyle/>
                    <a:p>
                      <a:pPr marL="548640" marR="0" algn="l">
                        <a:spcBef>
                          <a:spcPts val="0"/>
                        </a:spcBef>
                        <a:spcAft>
                          <a:spcPts val="0"/>
                        </a:spcAft>
                        <a:tabLst>
                          <a:tab pos="1543050" algn="l"/>
                          <a:tab pos="4629150" algn="l"/>
                        </a:tabLst>
                      </a:pPr>
                      <a:r>
                        <a:rPr lang="en-US" sz="1400" dirty="0">
                          <a:effectLst/>
                        </a:rPr>
                        <a:t>Increase in accounts payable.....................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800600" algn="l"/>
                        </a:tabLst>
                      </a:pPr>
                      <a:r>
                        <a:rPr lang="en-US" sz="1400">
                          <a:effectLst/>
                        </a:rPr>
                        <a:t>   6,200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8516582"/>
                  </a:ext>
                </a:extLst>
              </a:tr>
              <a:tr h="159095">
                <a:tc>
                  <a:txBody>
                    <a:bodyPr/>
                    <a:lstStyle/>
                    <a:p>
                      <a:pPr marL="548640" marR="0" algn="l">
                        <a:spcBef>
                          <a:spcPts val="0"/>
                        </a:spcBef>
                        <a:spcAft>
                          <a:spcPts val="0"/>
                        </a:spcAft>
                        <a:tabLst>
                          <a:tab pos="1543050" algn="l"/>
                          <a:tab pos="4629150" algn="l"/>
                        </a:tabLst>
                      </a:pPr>
                      <a:r>
                        <a:rPr lang="en-US" sz="1400" dirty="0">
                          <a:effectLst/>
                        </a:rPr>
                        <a:t>Increase in unearned revenue...................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L w="12700" cap="flat" cmpd="sng" algn="ctr">
                      <a:solidFill>
                        <a:schemeClr val="tx1"/>
                      </a:solidFill>
                      <a:prstDash val="solid"/>
                      <a:round/>
                      <a:headEnd type="none" w="med" len="med"/>
                      <a:tailEnd type="none" w="med" len="med"/>
                    </a:lnL>
                  </a:tcPr>
                </a:tc>
                <a:tc gridSpan="2">
                  <a:txBody>
                    <a:bodyPr/>
                    <a:lstStyle/>
                    <a:p>
                      <a:pPr marL="0" marR="0" indent="-102870" algn="l">
                        <a:spcBef>
                          <a:spcPts val="0"/>
                        </a:spcBef>
                        <a:spcAft>
                          <a:spcPts val="0"/>
                        </a:spcAft>
                        <a:tabLst>
                          <a:tab pos="1543050" algn="l"/>
                          <a:tab pos="4629150" algn="l"/>
                          <a:tab pos="4800600" algn="l"/>
                        </a:tabLst>
                      </a:pPr>
                      <a:r>
                        <a:rPr lang="en-US" sz="1400" dirty="0">
                          <a:effectLst/>
                        </a:rPr>
                        <a:t>            18,070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81152268"/>
                  </a:ext>
                </a:extLst>
              </a:tr>
              <a:tr h="159095">
                <a:tc>
                  <a:txBody>
                    <a:bodyPr/>
                    <a:lstStyle/>
                    <a:p>
                      <a:pPr marL="114300" marR="0" indent="-114300" algn="l">
                        <a:spcBef>
                          <a:spcPts val="0"/>
                        </a:spcBef>
                        <a:spcAft>
                          <a:spcPts val="0"/>
                        </a:spcAft>
                        <a:tabLst>
                          <a:tab pos="1543050" algn="l"/>
                          <a:tab pos="4629150" algn="l"/>
                        </a:tabLst>
                      </a:pPr>
                      <a:r>
                        <a:rPr lang="en-US" sz="1400">
                          <a:effectLst/>
                        </a:rPr>
                        <a:t>       Less: items not providing cash or using 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800600" algn="l"/>
                        </a:tabLst>
                      </a:pPr>
                      <a:r>
                        <a:rPr lang="en-US" sz="1400" u="none" strike="noStrike">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72763387"/>
                  </a:ext>
                </a:extLst>
              </a:tr>
              <a:tr h="159095">
                <a:tc>
                  <a:txBody>
                    <a:bodyPr/>
                    <a:lstStyle/>
                    <a:p>
                      <a:pPr marL="685800" marR="0" indent="-160020" algn="l">
                        <a:spcBef>
                          <a:spcPts val="0"/>
                        </a:spcBef>
                        <a:spcAft>
                          <a:spcPts val="0"/>
                        </a:spcAft>
                        <a:tabLst>
                          <a:tab pos="1543050" algn="l"/>
                          <a:tab pos="4629150" algn="l"/>
                        </a:tabLst>
                      </a:pPr>
                      <a:r>
                        <a:rPr lang="en-US" sz="1400" dirty="0">
                          <a:effectLst/>
                        </a:rPr>
                        <a:t>Gain on sale of equipment.........................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800600" algn="l"/>
                        </a:tabLst>
                      </a:pPr>
                      <a:r>
                        <a:rPr lang="en-US" sz="1400">
                          <a:effectLst/>
                        </a:rPr>
                        <a:t>     (750)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99144280"/>
                  </a:ext>
                </a:extLst>
              </a:tr>
              <a:tr h="159095">
                <a:tc>
                  <a:txBody>
                    <a:bodyPr/>
                    <a:lstStyle/>
                    <a:p>
                      <a:pPr marL="571500" marR="0" indent="-102870" algn="l">
                        <a:spcBef>
                          <a:spcPts val="0"/>
                        </a:spcBef>
                        <a:spcAft>
                          <a:spcPts val="0"/>
                        </a:spcAft>
                        <a:tabLst>
                          <a:tab pos="666750" algn="l"/>
                        </a:tabLst>
                      </a:pPr>
                      <a:r>
                        <a:rPr lang="en-US" sz="1400" dirty="0">
                          <a:effectLst/>
                        </a:rPr>
                        <a:t>  Increase in merchandise 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a:effectLst/>
                        </a:rPr>
                        <a:t>      (8,160)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18905307"/>
                  </a:ext>
                </a:extLst>
              </a:tr>
              <a:tr h="159095">
                <a:tc>
                  <a:txBody>
                    <a:bodyPr/>
                    <a:lstStyle/>
                    <a:p>
                      <a:pPr marL="628650" marR="0" indent="-102870" algn="l">
                        <a:spcBef>
                          <a:spcPts val="0"/>
                        </a:spcBef>
                        <a:spcAft>
                          <a:spcPts val="0"/>
                        </a:spcAft>
                        <a:tabLst>
                          <a:tab pos="666750" algn="l"/>
                        </a:tabLst>
                      </a:pPr>
                      <a:r>
                        <a:rPr lang="en-US" sz="1400" dirty="0">
                          <a:effectLst/>
                        </a:rPr>
                        <a:t>Increase in supplies....................................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a:effectLst/>
                        </a:rPr>
                        <a:t>      (2,240)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91106936"/>
                  </a:ext>
                </a:extLst>
              </a:tr>
              <a:tr h="159095">
                <a:tc>
                  <a:txBody>
                    <a:bodyPr/>
                    <a:lstStyle/>
                    <a:p>
                      <a:pPr marL="628650" marR="0" indent="-102870" algn="l">
                        <a:spcBef>
                          <a:spcPts val="0"/>
                        </a:spcBef>
                        <a:spcAft>
                          <a:spcPts val="0"/>
                        </a:spcAft>
                        <a:tabLst>
                          <a:tab pos="666750" algn="l"/>
                        </a:tabLst>
                      </a:pPr>
                      <a:r>
                        <a:rPr lang="en-US" sz="1400" dirty="0">
                          <a:effectLst/>
                        </a:rPr>
                        <a:t>Decrease in wages payable........................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u="sng">
                          <a:effectLst/>
                        </a:rPr>
                        <a:t>   (17, 100)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0330" marR="0" indent="-100330" algn="ctr">
                        <a:spcBef>
                          <a:spcPts val="0"/>
                        </a:spcBef>
                        <a:spcAft>
                          <a:spcPts val="0"/>
                        </a:spcAft>
                        <a:tabLst>
                          <a:tab pos="1543050" algn="l"/>
                          <a:tab pos="4629150" algn="l"/>
                        </a:tabLst>
                      </a:pPr>
                      <a:r>
                        <a:rPr lang="en-US" sz="1400" u="sng">
                          <a:effectLst/>
                        </a:rPr>
                        <a:t>5,190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50020473"/>
                  </a:ext>
                </a:extLst>
              </a:tr>
              <a:tr h="159095">
                <a:tc>
                  <a:txBody>
                    <a:bodyPr/>
                    <a:lstStyle/>
                    <a:p>
                      <a:pPr marL="102870" marR="0" indent="-102870" algn="l">
                        <a:spcBef>
                          <a:spcPts val="0"/>
                        </a:spcBef>
                        <a:spcAft>
                          <a:spcPts val="0"/>
                        </a:spcAft>
                        <a:tabLst>
                          <a:tab pos="1543050" algn="l"/>
                        </a:tabLst>
                      </a:pPr>
                      <a:r>
                        <a:rPr lang="en-US" sz="1400">
                          <a:effectLst/>
                        </a:rPr>
                        <a:t>                 Cash provided by operating activities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0330" marR="0" indent="-100330" algn="ctr">
                        <a:spcBef>
                          <a:spcPts val="0"/>
                        </a:spcBef>
                        <a:spcAft>
                          <a:spcPts val="0"/>
                        </a:spcAft>
                        <a:tabLst>
                          <a:tab pos="1543050" algn="l"/>
                          <a:tab pos="4629150" algn="l"/>
                        </a:tabLst>
                      </a:pPr>
                      <a:r>
                        <a:rPr lang="en-US" sz="1400">
                          <a:effectLst/>
                        </a:rPr>
                        <a:t>37,590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91031471"/>
                  </a:ext>
                </a:extLst>
              </a:tr>
              <a:tr h="120915">
                <a:tc>
                  <a:txBody>
                    <a:bodyPr/>
                    <a:lstStyle/>
                    <a:p>
                      <a:pPr marL="102870" marR="0" indent="-102870" algn="l">
                        <a:spcBef>
                          <a:spcPts val="0"/>
                        </a:spcBef>
                        <a:spcAft>
                          <a:spcPts val="0"/>
                        </a:spcAft>
                        <a:tabLst>
                          <a:tab pos="15430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80643504"/>
                  </a:ext>
                </a:extLst>
              </a:tr>
              <a:tr h="120915">
                <a:tc>
                  <a:txBody>
                    <a:bodyPr/>
                    <a:lstStyle/>
                    <a:p>
                      <a:pPr marL="102870" marR="0" indent="-10287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tc>
                <a:tc>
                  <a:txBody>
                    <a:bodyPr/>
                    <a:lstStyle/>
                    <a:p>
                      <a:pPr marL="100330" marR="0" indent="-100330" algn="ctr">
                        <a:spcBef>
                          <a:spcPts val="0"/>
                        </a:spcBef>
                        <a:spcAft>
                          <a:spcPts val="0"/>
                        </a:spcAft>
                        <a:tabLst>
                          <a:tab pos="1543050" algn="l"/>
                          <a:tab pos="4629150"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5118" marR="45118"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83929759"/>
                  </a:ext>
                </a:extLst>
              </a:tr>
            </a:tbl>
          </a:graphicData>
        </a:graphic>
      </p:graphicFrame>
      <p:cxnSp>
        <p:nvCxnSpPr>
          <p:cNvPr id="7" name="Straight Connector 6">
            <a:extLst>
              <a:ext uri="{FF2B5EF4-FFF2-40B4-BE49-F238E27FC236}">
                <a16:creationId xmlns:a16="http://schemas.microsoft.com/office/drawing/2014/main" id="{C0E57299-1AF2-4823-B1DA-9379BA20593E}"/>
              </a:ext>
            </a:extLst>
          </p:cNvPr>
          <p:cNvCxnSpPr/>
          <p:nvPr/>
        </p:nvCxnSpPr>
        <p:spPr>
          <a:xfrm>
            <a:off x="2603769" y="2246691"/>
            <a:ext cx="6984459"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BFB8804-289B-48BA-991C-B3BB60EA4715}"/>
              </a:ext>
            </a:extLst>
          </p:cNvPr>
          <p:cNvCxnSpPr/>
          <p:nvPr/>
        </p:nvCxnSpPr>
        <p:spPr>
          <a:xfrm>
            <a:off x="2603769" y="5899094"/>
            <a:ext cx="6984459"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01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5CE32AB-BAEB-43EA-B4AB-7B816DD131B3}"/>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A070F89-E1E3-4900-A557-77435D38232F}"/>
              </a:ext>
            </a:extLst>
          </p:cNvPr>
          <p:cNvSpPr/>
          <p:nvPr/>
        </p:nvSpPr>
        <p:spPr>
          <a:xfrm>
            <a:off x="3763816" y="228760"/>
            <a:ext cx="4816768" cy="523220"/>
          </a:xfrm>
          <a:prstGeom prst="rect">
            <a:avLst/>
          </a:prstGeom>
        </p:spPr>
        <p:txBody>
          <a:bodyPr wrap="none">
            <a:spAutoFit/>
          </a:bodyPr>
          <a:lstStyle/>
          <a:p>
            <a:pPr marL="4572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Operating Activities Review</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4D4FB7E5-2D06-4691-ACC9-3E85AA2A8888}"/>
              </a:ext>
            </a:extLst>
          </p:cNvPr>
          <p:cNvGraphicFramePr>
            <a:graphicFrameLocks noGrp="1"/>
          </p:cNvGraphicFramePr>
          <p:nvPr>
            <p:extLst>
              <p:ext uri="{D42A27DB-BD31-4B8C-83A1-F6EECF244321}">
                <p14:modId xmlns:p14="http://schemas.microsoft.com/office/powerpoint/2010/main" val="152705577"/>
              </p:ext>
            </p:extLst>
          </p:nvPr>
        </p:nvGraphicFramePr>
        <p:xfrm>
          <a:off x="2645923" y="1427043"/>
          <a:ext cx="7052553" cy="2987040"/>
        </p:xfrm>
        <a:graphic>
          <a:graphicData uri="http://schemas.openxmlformats.org/drawingml/2006/table">
            <a:tbl>
              <a:tblPr firstRow="1" firstCol="1" bandRow="1">
                <a:tableStyleId>{5940675A-B579-460E-94D1-54222C63F5DA}</a:tableStyleId>
              </a:tblPr>
              <a:tblGrid>
                <a:gridCol w="2323449">
                  <a:extLst>
                    <a:ext uri="{9D8B030D-6E8A-4147-A177-3AD203B41FA5}">
                      <a16:colId xmlns:a16="http://schemas.microsoft.com/office/drawing/2014/main" val="3812410204"/>
                    </a:ext>
                  </a:extLst>
                </a:gridCol>
                <a:gridCol w="2323449">
                  <a:extLst>
                    <a:ext uri="{9D8B030D-6E8A-4147-A177-3AD203B41FA5}">
                      <a16:colId xmlns:a16="http://schemas.microsoft.com/office/drawing/2014/main" val="2047461650"/>
                    </a:ext>
                  </a:extLst>
                </a:gridCol>
                <a:gridCol w="1222869">
                  <a:extLst>
                    <a:ext uri="{9D8B030D-6E8A-4147-A177-3AD203B41FA5}">
                      <a16:colId xmlns:a16="http://schemas.microsoft.com/office/drawing/2014/main" val="364046518"/>
                    </a:ext>
                  </a:extLst>
                </a:gridCol>
                <a:gridCol w="1182786">
                  <a:extLst>
                    <a:ext uri="{9D8B030D-6E8A-4147-A177-3AD203B41FA5}">
                      <a16:colId xmlns:a16="http://schemas.microsoft.com/office/drawing/2014/main" val="3281105867"/>
                    </a:ext>
                  </a:extLst>
                </a:gridCol>
              </a:tblGrid>
              <a:tr h="0">
                <a:tc gridSpan="4">
                  <a:txBody>
                    <a:bodyPr/>
                    <a:lstStyle/>
                    <a:p>
                      <a:pPr marL="0" marR="0" algn="ctr">
                        <a:spcBef>
                          <a:spcPts val="0"/>
                        </a:spcBef>
                        <a:spcAft>
                          <a:spcPts val="0"/>
                        </a:spcAft>
                      </a:pPr>
                      <a:r>
                        <a:rPr lang="en-US" sz="1400" dirty="0">
                          <a:effectLst/>
                        </a:rPr>
                        <a:t> </a:t>
                      </a:r>
                    </a:p>
                    <a:p>
                      <a:pPr marL="0" marR="0" algn="ctr">
                        <a:spcBef>
                          <a:spcPts val="0"/>
                        </a:spcBef>
                        <a:spcAft>
                          <a:spcPts val="0"/>
                        </a:spcAft>
                      </a:pPr>
                      <a:r>
                        <a:rPr lang="en-US" sz="1400" b="1" dirty="0">
                          <a:effectLst/>
                        </a:rPr>
                        <a:t>Summary of Adjustments to Net Income for Indirect Method</a:t>
                      </a:r>
                    </a:p>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46599312"/>
                  </a:ext>
                </a:extLst>
              </a:tr>
              <a:tr h="0">
                <a:tc>
                  <a:txBody>
                    <a:bodyPr/>
                    <a:lstStyle/>
                    <a:p>
                      <a:pPr marL="0" marR="0" algn="ctr">
                        <a:spcBef>
                          <a:spcPts val="900"/>
                        </a:spcBef>
                        <a:spcAft>
                          <a:spcPts val="0"/>
                        </a:spcAft>
                      </a:pPr>
                      <a:r>
                        <a:rPr lang="en-US" sz="1400" dirty="0">
                          <a:effectLst/>
                        </a:rPr>
                        <a:t>Source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indent="52070" algn="ctr">
                        <a:spcBef>
                          <a:spcPts val="900"/>
                        </a:spcBef>
                        <a:spcAft>
                          <a:spcPts val="0"/>
                        </a:spcAft>
                      </a:pPr>
                      <a:r>
                        <a:rPr lang="en-US" sz="1400" dirty="0">
                          <a:effectLst/>
                        </a:rPr>
                        <a:t>Item</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600"/>
                        </a:spcBef>
                        <a:spcAft>
                          <a:spcPts val="0"/>
                        </a:spcAft>
                      </a:pPr>
                      <a:r>
                        <a:rPr lang="en-US" sz="1400" dirty="0">
                          <a:effectLst/>
                        </a:rPr>
                        <a:t>Positive Adjustment to 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600"/>
                        </a:spcBef>
                        <a:spcAft>
                          <a:spcPts val="0"/>
                        </a:spcAft>
                      </a:pPr>
                      <a:r>
                        <a:rPr lang="en-US" sz="1400">
                          <a:effectLst/>
                        </a:rPr>
                        <a:t>Negative Adjustment</a:t>
                      </a:r>
                    </a:p>
                    <a:p>
                      <a:pPr marL="0" marR="0" algn="ctr">
                        <a:spcBef>
                          <a:spcPts val="0"/>
                        </a:spcBef>
                        <a:spcAft>
                          <a:spcPts val="0"/>
                        </a:spcAft>
                      </a:pPr>
                      <a:r>
                        <a:rPr lang="en-US" sz="1400">
                          <a:effectLst/>
                        </a:rPr>
                        <a:t> to Net Income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237655221"/>
                  </a:ext>
                </a:extLst>
              </a:tr>
              <a:tr h="0">
                <a:tc rowSpan="3">
                  <a:txBody>
                    <a:bodyPr/>
                    <a:lstStyle/>
                    <a:p>
                      <a:pPr marL="0" marR="0" algn="ctr">
                        <a:spcBef>
                          <a:spcPts val="900"/>
                        </a:spcBef>
                        <a:spcAft>
                          <a:spcPts val="0"/>
                        </a:spcAft>
                      </a:pPr>
                      <a:r>
                        <a:rPr lang="en-US" sz="1400" dirty="0">
                          <a:effectLst/>
                        </a:rPr>
                        <a:t>Income Statement  (Step #2)</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indent="52070" algn="ctr">
                        <a:spcBef>
                          <a:spcPts val="0"/>
                        </a:spcBef>
                        <a:spcAft>
                          <a:spcPts val="0"/>
                        </a:spcAft>
                      </a:pPr>
                      <a:r>
                        <a:rPr lang="en-US" sz="1400">
                          <a:effectLst/>
                        </a:rPr>
                        <a:t>Gains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X</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932471638"/>
                  </a:ext>
                </a:extLst>
              </a:tr>
              <a:tr h="0">
                <a:tc vMerge="1">
                  <a:txBody>
                    <a:bodyPr/>
                    <a:lstStyle/>
                    <a:p>
                      <a:endParaRPr lang="en-US"/>
                    </a:p>
                  </a:txBody>
                  <a:tcPr/>
                </a:tc>
                <a:tc>
                  <a:txBody>
                    <a:bodyPr/>
                    <a:lstStyle/>
                    <a:p>
                      <a:pPr marL="0" marR="0" indent="52070" algn="ctr">
                        <a:spcBef>
                          <a:spcPts val="0"/>
                        </a:spcBef>
                        <a:spcAft>
                          <a:spcPts val="0"/>
                        </a:spcAft>
                      </a:pPr>
                      <a:r>
                        <a:rPr lang="en-US" sz="1400">
                          <a:effectLst/>
                        </a:rPr>
                        <a:t>Losses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X</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392774486"/>
                  </a:ext>
                </a:extLst>
              </a:tr>
              <a:tr h="0">
                <a:tc vMerge="1">
                  <a:txBody>
                    <a:bodyPr/>
                    <a:lstStyle/>
                    <a:p>
                      <a:endParaRPr lang="en-US"/>
                    </a:p>
                  </a:txBody>
                  <a:tcPr/>
                </a:tc>
                <a:tc>
                  <a:txBody>
                    <a:bodyPr/>
                    <a:lstStyle/>
                    <a:p>
                      <a:pPr marL="0" marR="0" indent="52070" algn="ctr">
                        <a:spcBef>
                          <a:spcPts val="0"/>
                        </a:spcBef>
                        <a:spcAft>
                          <a:spcPts val="0"/>
                        </a:spcAft>
                      </a:pPr>
                      <a:r>
                        <a:rPr lang="en-US" sz="1400">
                          <a:effectLst/>
                        </a:rPr>
                        <a:t>Depreciation*</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X</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9303631"/>
                  </a:ext>
                </a:extLst>
              </a:tr>
              <a:tr h="0">
                <a:tc rowSpan="4">
                  <a:txBody>
                    <a:bodyPr/>
                    <a:lstStyle/>
                    <a:p>
                      <a:pPr marL="0" marR="0" algn="ctr">
                        <a:spcBef>
                          <a:spcPts val="1800"/>
                        </a:spcBef>
                        <a:spcAft>
                          <a:spcPts val="0"/>
                        </a:spcAft>
                      </a:pPr>
                      <a:r>
                        <a:rPr lang="en-US" sz="1400" dirty="0">
                          <a:effectLst/>
                        </a:rPr>
                        <a:t>Balance Sheet (Step #3)</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indent="52070" algn="ctr">
                        <a:spcBef>
                          <a:spcPts val="0"/>
                        </a:spcBef>
                        <a:spcAft>
                          <a:spcPts val="0"/>
                        </a:spcAft>
                      </a:pPr>
                      <a:r>
                        <a:rPr lang="en-US" sz="1400" dirty="0">
                          <a:effectLst/>
                        </a:rPr>
                        <a:t>Increase in current asset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X</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791747672"/>
                  </a:ext>
                </a:extLst>
              </a:tr>
              <a:tr h="0">
                <a:tc vMerge="1">
                  <a:txBody>
                    <a:bodyPr/>
                    <a:lstStyle/>
                    <a:p>
                      <a:endParaRPr lang="en-US"/>
                    </a:p>
                  </a:txBody>
                  <a:tcPr/>
                </a:tc>
                <a:tc>
                  <a:txBody>
                    <a:bodyPr/>
                    <a:lstStyle/>
                    <a:p>
                      <a:pPr marL="0" marR="0" indent="52070" algn="ctr">
                        <a:spcBef>
                          <a:spcPts val="0"/>
                        </a:spcBef>
                        <a:spcAft>
                          <a:spcPts val="0"/>
                        </a:spcAft>
                      </a:pPr>
                      <a:r>
                        <a:rPr lang="en-US" sz="1400">
                          <a:effectLst/>
                        </a:rPr>
                        <a:t>Decrease in current asset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X</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799645569"/>
                  </a:ext>
                </a:extLst>
              </a:tr>
              <a:tr h="0">
                <a:tc vMerge="1">
                  <a:txBody>
                    <a:bodyPr/>
                    <a:lstStyle/>
                    <a:p>
                      <a:endParaRPr lang="en-US"/>
                    </a:p>
                  </a:txBody>
                  <a:tcPr/>
                </a:tc>
                <a:tc>
                  <a:txBody>
                    <a:bodyPr/>
                    <a:lstStyle/>
                    <a:p>
                      <a:pPr marL="0" marR="0" indent="52070" algn="ctr">
                        <a:spcBef>
                          <a:spcPts val="0"/>
                        </a:spcBef>
                        <a:spcAft>
                          <a:spcPts val="0"/>
                        </a:spcAft>
                      </a:pPr>
                      <a:r>
                        <a:rPr lang="en-US" sz="1400">
                          <a:effectLst/>
                        </a:rPr>
                        <a:t>Increase in current liability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X</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96524775"/>
                  </a:ext>
                </a:extLst>
              </a:tr>
              <a:tr h="0">
                <a:tc vMerge="1">
                  <a:txBody>
                    <a:bodyPr/>
                    <a:lstStyle/>
                    <a:p>
                      <a:endParaRPr lang="en-US"/>
                    </a:p>
                  </a:txBody>
                  <a:tcPr/>
                </a:tc>
                <a:tc>
                  <a:txBody>
                    <a:bodyPr/>
                    <a:lstStyle/>
                    <a:p>
                      <a:pPr marL="0" marR="0" indent="52070" algn="ctr">
                        <a:spcBef>
                          <a:spcPts val="0"/>
                        </a:spcBef>
                        <a:spcAft>
                          <a:spcPts val="0"/>
                        </a:spcAft>
                      </a:pPr>
                      <a:r>
                        <a:rPr lang="en-US" sz="1400">
                          <a:effectLst/>
                        </a:rPr>
                        <a:t>Decrease in current liability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X</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858300698"/>
                  </a:ext>
                </a:extLst>
              </a:tr>
            </a:tbl>
          </a:graphicData>
        </a:graphic>
      </p:graphicFrame>
      <p:sp>
        <p:nvSpPr>
          <p:cNvPr id="5" name="Rectangle 4">
            <a:extLst>
              <a:ext uri="{FF2B5EF4-FFF2-40B4-BE49-F238E27FC236}">
                <a16:creationId xmlns:a16="http://schemas.microsoft.com/office/drawing/2014/main" id="{209D94FB-2018-4DFB-BA18-FD2F7B48B1B0}"/>
              </a:ext>
            </a:extLst>
          </p:cNvPr>
          <p:cNvSpPr/>
          <p:nvPr/>
        </p:nvSpPr>
        <p:spPr>
          <a:xfrm>
            <a:off x="1112196" y="5089146"/>
            <a:ext cx="11079804" cy="663515"/>
          </a:xfrm>
          <a:prstGeom prst="rect">
            <a:avLst/>
          </a:prstGeom>
        </p:spPr>
        <p:txBody>
          <a:bodyPr wrap="square">
            <a:spAutoFit/>
          </a:bodyPr>
          <a:lstStyle/>
          <a:p>
            <a:pPr marL="342900" marR="0" lvl="0" indent="-342900">
              <a:lnSpc>
                <a:spcPct val="107000"/>
              </a:lnSpc>
              <a:spcBef>
                <a:spcPts val="0"/>
              </a:spcBef>
              <a:spcAft>
                <a:spcPts val="800"/>
              </a:spcAft>
              <a:buFont typeface="Symbol" panose="05050102010706020507" pitchFamily="18" charset="2"/>
              <a:buChar char=""/>
            </a:pPr>
            <a:r>
              <a:rPr lang="en-US" dirty="0">
                <a:latin typeface="Cambria" panose="02040503050406030204" pitchFamily="18" charset="0"/>
                <a:ea typeface="MS Mincho" panose="02020609040205080304" pitchFamily="49" charset="-128"/>
                <a:cs typeface="Times New Roman" panose="02020603050405020304" pitchFamily="18" charset="0"/>
              </a:rPr>
              <a:t>Intangible asset amortization and natural resource depletion expenses and some other types of amortization are adjusted in a similar manner.</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574845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0C8D30C-6203-4479-82A8-AF67166E24D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0A98F47-E817-4F22-BE2C-1E45A6BDF257}"/>
              </a:ext>
            </a:extLst>
          </p:cNvPr>
          <p:cNvSpPr/>
          <p:nvPr/>
        </p:nvSpPr>
        <p:spPr>
          <a:xfrm>
            <a:off x="2583204" y="398135"/>
            <a:ext cx="7177991" cy="523220"/>
          </a:xfrm>
          <a:prstGeom prst="rect">
            <a:avLst/>
          </a:prstGeom>
        </p:spPr>
        <p:txBody>
          <a:bodyPr wrap="none">
            <a:spAutoFit/>
          </a:bodyPr>
          <a:lstStyle/>
          <a:p>
            <a:pPr marL="4572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#4:  Investing and Financing Activities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E225EDD9-4E0E-4A6C-B8FF-20E9C565A5AA}"/>
              </a:ext>
            </a:extLst>
          </p:cNvPr>
          <p:cNvSpPr/>
          <p:nvPr/>
        </p:nvSpPr>
        <p:spPr>
          <a:xfrm>
            <a:off x="1011677" y="1661388"/>
            <a:ext cx="9893030" cy="3693319"/>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Investing and financing activities generally result from the analysis of </a:t>
            </a:r>
            <a:r>
              <a:rPr lang="en-US" b="1" dirty="0">
                <a:latin typeface="Times" panose="02020603050405020304" pitchFamily="18" charset="0"/>
                <a:ea typeface="MS Mincho" panose="02020609040205080304" pitchFamily="49" charset="-128"/>
                <a:cs typeface="Times New Roman" panose="02020603050405020304" pitchFamily="18" charset="0"/>
              </a:rPr>
              <a:t>non-current</a:t>
            </a:r>
            <a:r>
              <a:rPr lang="en-US" dirty="0">
                <a:latin typeface="Times" panose="02020603050405020304" pitchFamily="18" charset="0"/>
                <a:ea typeface="MS Mincho" panose="02020609040205080304" pitchFamily="49" charset="-128"/>
                <a:cs typeface="Times New Roman" panose="02020603050405020304" pitchFamily="18" charset="0"/>
              </a:rPr>
              <a:t> assets and liabilities and stockholders' (or owner’s) equity.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Occasionally a short-term liability may be considered a financing activity if it is not connected to operating activities trade credit.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following slides illustrate the remaining comparative balance sheet account balances of XYZ Company, Inc.  We begin with investing activities, which will now include the $750 gain that we excluded from operating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592298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12B691C-F08B-4D84-A42A-2A7CDDB62AE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7843D35-12B9-477A-8097-6C76C05EB813}"/>
              </a:ext>
            </a:extLst>
          </p:cNvPr>
          <p:cNvSpPr/>
          <p:nvPr/>
        </p:nvSpPr>
        <p:spPr>
          <a:xfrm>
            <a:off x="4804626" y="-63849"/>
            <a:ext cx="301076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#4,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93194ADC-5260-4724-BBD6-332480B7078A}"/>
              </a:ext>
            </a:extLst>
          </p:cNvPr>
          <p:cNvGraphicFramePr>
            <a:graphicFrameLocks noGrp="1"/>
          </p:cNvGraphicFramePr>
          <p:nvPr>
            <p:extLst>
              <p:ext uri="{D42A27DB-BD31-4B8C-83A1-F6EECF244321}">
                <p14:modId xmlns:p14="http://schemas.microsoft.com/office/powerpoint/2010/main" val="383164577"/>
              </p:ext>
            </p:extLst>
          </p:nvPr>
        </p:nvGraphicFramePr>
        <p:xfrm>
          <a:off x="1300263" y="551837"/>
          <a:ext cx="9591473" cy="2209800"/>
        </p:xfrm>
        <a:graphic>
          <a:graphicData uri="http://schemas.openxmlformats.org/drawingml/2006/table">
            <a:tbl>
              <a:tblPr firstRow="1" firstCol="1" bandRow="1">
                <a:tableStyleId>{2D5ABB26-0587-4C30-8999-92F81FD0307C}</a:tableStyleId>
              </a:tblPr>
              <a:tblGrid>
                <a:gridCol w="558871">
                  <a:extLst>
                    <a:ext uri="{9D8B030D-6E8A-4147-A177-3AD203B41FA5}">
                      <a16:colId xmlns:a16="http://schemas.microsoft.com/office/drawing/2014/main" val="3215839032"/>
                    </a:ext>
                  </a:extLst>
                </a:gridCol>
                <a:gridCol w="342707">
                  <a:extLst>
                    <a:ext uri="{9D8B030D-6E8A-4147-A177-3AD203B41FA5}">
                      <a16:colId xmlns:a16="http://schemas.microsoft.com/office/drawing/2014/main" val="1916160450"/>
                    </a:ext>
                  </a:extLst>
                </a:gridCol>
                <a:gridCol w="216164">
                  <a:extLst>
                    <a:ext uri="{9D8B030D-6E8A-4147-A177-3AD203B41FA5}">
                      <a16:colId xmlns:a16="http://schemas.microsoft.com/office/drawing/2014/main" val="3612073454"/>
                    </a:ext>
                  </a:extLst>
                </a:gridCol>
                <a:gridCol w="4218927">
                  <a:extLst>
                    <a:ext uri="{9D8B030D-6E8A-4147-A177-3AD203B41FA5}">
                      <a16:colId xmlns:a16="http://schemas.microsoft.com/office/drawing/2014/main" val="2552977987"/>
                    </a:ext>
                  </a:extLst>
                </a:gridCol>
                <a:gridCol w="342707">
                  <a:extLst>
                    <a:ext uri="{9D8B030D-6E8A-4147-A177-3AD203B41FA5}">
                      <a16:colId xmlns:a16="http://schemas.microsoft.com/office/drawing/2014/main" val="1047986323"/>
                    </a:ext>
                  </a:extLst>
                </a:gridCol>
                <a:gridCol w="775035">
                  <a:extLst>
                    <a:ext uri="{9D8B030D-6E8A-4147-A177-3AD203B41FA5}">
                      <a16:colId xmlns:a16="http://schemas.microsoft.com/office/drawing/2014/main" val="4160764538"/>
                    </a:ext>
                  </a:extLst>
                </a:gridCol>
                <a:gridCol w="342707">
                  <a:extLst>
                    <a:ext uri="{9D8B030D-6E8A-4147-A177-3AD203B41FA5}">
                      <a16:colId xmlns:a16="http://schemas.microsoft.com/office/drawing/2014/main" val="2881793082"/>
                    </a:ext>
                  </a:extLst>
                </a:gridCol>
                <a:gridCol w="775035">
                  <a:extLst>
                    <a:ext uri="{9D8B030D-6E8A-4147-A177-3AD203B41FA5}">
                      <a16:colId xmlns:a16="http://schemas.microsoft.com/office/drawing/2014/main" val="943321168"/>
                    </a:ext>
                  </a:extLst>
                </a:gridCol>
                <a:gridCol w="342707">
                  <a:extLst>
                    <a:ext uri="{9D8B030D-6E8A-4147-A177-3AD203B41FA5}">
                      <a16:colId xmlns:a16="http://schemas.microsoft.com/office/drawing/2014/main" val="81808486"/>
                    </a:ext>
                  </a:extLst>
                </a:gridCol>
                <a:gridCol w="775035">
                  <a:extLst>
                    <a:ext uri="{9D8B030D-6E8A-4147-A177-3AD203B41FA5}">
                      <a16:colId xmlns:a16="http://schemas.microsoft.com/office/drawing/2014/main" val="1144660830"/>
                    </a:ext>
                  </a:extLst>
                </a:gridCol>
                <a:gridCol w="342707">
                  <a:extLst>
                    <a:ext uri="{9D8B030D-6E8A-4147-A177-3AD203B41FA5}">
                      <a16:colId xmlns:a16="http://schemas.microsoft.com/office/drawing/2014/main" val="2955726489"/>
                    </a:ext>
                  </a:extLst>
                </a:gridCol>
                <a:gridCol w="558871">
                  <a:extLst>
                    <a:ext uri="{9D8B030D-6E8A-4147-A177-3AD203B41FA5}">
                      <a16:colId xmlns:a16="http://schemas.microsoft.com/office/drawing/2014/main" val="1462832185"/>
                    </a:ext>
                  </a:extLst>
                </a:gridCol>
              </a:tblGrid>
              <a:tr h="0">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2">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227965" marR="0" indent="-113665" algn="l">
                        <a:spcBef>
                          <a:spcPts val="300"/>
                        </a:spcBef>
                        <a:spcAft>
                          <a:spcPts val="0"/>
                        </a:spcAft>
                      </a:pPr>
                      <a:r>
                        <a:rPr lang="en-US" sz="1400" b="1" dirty="0">
                          <a:effectLst/>
                        </a:rPr>
                        <a:t>    2020</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56515" marR="0" indent="-56515" algn="ctr">
                        <a:spcBef>
                          <a:spcPts val="300"/>
                        </a:spcBef>
                        <a:spcAft>
                          <a:spcPts val="0"/>
                        </a:spcAf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241300" marR="0" indent="-56515" algn="l">
                        <a:spcBef>
                          <a:spcPts val="300"/>
                        </a:spcBef>
                        <a:spcAft>
                          <a:spcPts val="0"/>
                        </a:spcAft>
                      </a:pPr>
                      <a:r>
                        <a:rPr lang="en-US" sz="1400" b="1">
                          <a:effectLst/>
                        </a:rPr>
                        <a:t>   2019</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ctr">
                        <a:spcBef>
                          <a:spcPts val="0"/>
                        </a:spcBef>
                        <a:spcAft>
                          <a:spcPts val="0"/>
                        </a:spcAf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ctr">
                        <a:spcBef>
                          <a:spcPts val="0"/>
                        </a:spcBef>
                        <a:spcAft>
                          <a:spcPts val="0"/>
                        </a:spcAft>
                      </a:pPr>
                      <a:r>
                        <a:rPr lang="en-US" sz="1400" b="1" dirty="0">
                          <a:effectLst/>
                        </a:rPr>
                        <a:t>Dollar change</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2444225316"/>
                  </a:ext>
                </a:extLst>
              </a:tr>
              <a:tr h="0">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2">
                  <a:txBody>
                    <a:bodyPr/>
                    <a:lstStyle/>
                    <a:p>
                      <a:pPr marL="0" marR="0" algn="l">
                        <a:spcBef>
                          <a:spcPts val="600"/>
                        </a:spcBef>
                        <a:spcAft>
                          <a:spcPts val="0"/>
                        </a:spcAft>
                      </a:pPr>
                      <a:r>
                        <a:rPr lang="en-US" sz="1400" dirty="0">
                          <a:effectLst/>
                        </a:rPr>
                        <a:t>       Current assets</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400" dirty="0">
                          <a:effectLst/>
                        </a:rPr>
                        <a:t>Property, Plant, &amp; Equipment</a:t>
                      </a:r>
                      <a:endParaRPr lang="en-US" sz="1400" dirty="0"/>
                    </a:p>
                  </a:txBody>
                  <a:tcPr marL="35863" marR="35863" marT="0" marB="0" anchor="ctr"/>
                </a:tc>
                <a:tc hMerge="1">
                  <a:txBody>
                    <a:bodyPr/>
                    <a:lstStyle/>
                    <a:p>
                      <a:endParaRPr lang="en-US"/>
                    </a:p>
                  </a:txBody>
                  <a:tcPr/>
                </a:tc>
                <a:tc>
                  <a:txBody>
                    <a:bodyPr/>
                    <a:lstStyle/>
                    <a:p>
                      <a:pPr marL="0" marR="0" algn="ctr">
                        <a:spcBef>
                          <a:spcPts val="6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chor="ctr"/>
                </a:tc>
                <a:tc>
                  <a:txBody>
                    <a:bodyPr/>
                    <a:lstStyle/>
                    <a:p>
                      <a:pPr marL="227965" marR="0" indent="-113665" algn="ctr">
                        <a:spcBef>
                          <a:spcPts val="600"/>
                        </a:spcBef>
                        <a:spcAft>
                          <a:spcPts val="0"/>
                        </a:spcAft>
                      </a:pPr>
                      <a:r>
                        <a:rPr lang="en-US" sz="1400" dirty="0">
                          <a:effectLst/>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chor="ctr"/>
                </a:tc>
                <a:tc>
                  <a:txBody>
                    <a:bodyPr/>
                    <a:lstStyle/>
                    <a:p>
                      <a:pPr marL="56515" marR="0" indent="-56515" algn="ctr">
                        <a:spcBef>
                          <a:spcPts val="6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chor="ctr"/>
                </a:tc>
                <a:tc>
                  <a:txBody>
                    <a:bodyPr/>
                    <a:lstStyle/>
                    <a:p>
                      <a:pPr marL="241300" marR="0" indent="-56515" algn="ctr">
                        <a:spcBef>
                          <a:spcPts val="600"/>
                        </a:spcBef>
                        <a:spcAft>
                          <a:spcPts val="0"/>
                        </a:spcAft>
                      </a:pPr>
                      <a:r>
                        <a:rPr lang="en-US" sz="1400" dirty="0">
                          <a:effectLst/>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chor="ctr"/>
                </a:tc>
                <a:tc>
                  <a:txBody>
                    <a:bodyPr/>
                    <a:lstStyle/>
                    <a:p>
                      <a:pPr marL="0" marR="0" algn="ctr">
                        <a:spcBef>
                          <a:spcPts val="6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chor="ctr"/>
                </a:tc>
                <a:tc>
                  <a:txBody>
                    <a:bodyPr/>
                    <a:lstStyle/>
                    <a:p>
                      <a:pPr marL="0" marR="0" algn="ctr">
                        <a:spcBef>
                          <a:spcPts val="6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chor="ct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338204242"/>
                  </a:ext>
                </a:extLst>
              </a:tr>
              <a:tr h="0">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solidFill>
                      <a:schemeClr val="bg1">
                        <a:lumMod val="85000"/>
                      </a:schemeClr>
                    </a:solidFill>
                  </a:tcPr>
                </a:tc>
                <a:tc gridSpan="2">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hMerge="1">
                  <a:txBody>
                    <a:bodyPr/>
                    <a:lstStyle/>
                    <a:p>
                      <a:endParaRPr lang="en-US"/>
                    </a:p>
                  </a:txBody>
                  <a:tcPr/>
                </a:tc>
                <a:tc>
                  <a:txBody>
                    <a:bodyPr/>
                    <a:lstStyle/>
                    <a:p>
                      <a:pPr marL="0" marR="0" algn="l">
                        <a:spcBef>
                          <a:spcPts val="0"/>
                        </a:spcBef>
                        <a:spcAft>
                          <a:spcPts val="0"/>
                        </a:spcAft>
                      </a:pPr>
                      <a:r>
                        <a:rPr lang="en-US" sz="1400" dirty="0">
                          <a:effectLst/>
                        </a:rPr>
                        <a:t>  Equipment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r">
                        <a:spcBef>
                          <a:spcPts val="0"/>
                        </a:spcBef>
                        <a:spcAft>
                          <a:spcPts val="0"/>
                        </a:spcAft>
                      </a:pPr>
                      <a:r>
                        <a:rPr lang="en-US" sz="1400">
                          <a:effectLst/>
                        </a:rPr>
                        <a:t>$380,000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r">
                        <a:spcBef>
                          <a:spcPts val="0"/>
                        </a:spcBef>
                        <a:spcAft>
                          <a:spcPts val="0"/>
                        </a:spcAft>
                      </a:pPr>
                      <a:r>
                        <a:rPr lang="en-US" sz="1400">
                          <a:effectLst/>
                        </a:rPr>
                        <a:t>$406,000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5715" marR="0" algn="l">
                        <a:spcBef>
                          <a:spcPts val="0"/>
                        </a:spcBef>
                        <a:spcAft>
                          <a:spcPts val="0"/>
                        </a:spcAft>
                      </a:pPr>
                      <a:r>
                        <a:rPr lang="en-US" sz="1400">
                          <a:effectLst/>
                        </a:rPr>
                        <a:t>($26,000)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solidFill>
                      <a:schemeClr val="bg1">
                        <a:lumMod val="85000"/>
                      </a:schemeClr>
                    </a:solidFill>
                  </a:tcPr>
                </a:tc>
                <a:extLst>
                  <a:ext uri="{0D108BD9-81ED-4DB2-BD59-A6C34878D82A}">
                    <a16:rowId xmlns:a16="http://schemas.microsoft.com/office/drawing/2014/main" val="3504980661"/>
                  </a:ext>
                </a:extLst>
              </a:tr>
              <a:tr h="0">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gridSpan="2">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endParaRPr lang="en-US"/>
                    </a:p>
                  </a:txBody>
                  <a:tcPr/>
                </a:tc>
                <a:tc>
                  <a:txBody>
                    <a:bodyPr/>
                    <a:lstStyle/>
                    <a:p>
                      <a:pPr marL="0" marR="0" algn="l">
                        <a:spcBef>
                          <a:spcPts val="0"/>
                        </a:spcBef>
                        <a:spcAft>
                          <a:spcPts val="0"/>
                        </a:spcAft>
                      </a:pPr>
                      <a:r>
                        <a:rPr lang="en-US" sz="1400">
                          <a:effectLst/>
                        </a:rPr>
                        <a:t>  Less: Accum. Depreciation</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r">
                        <a:spcBef>
                          <a:spcPts val="0"/>
                        </a:spcBef>
                        <a:spcAft>
                          <a:spcPts val="0"/>
                        </a:spcAft>
                      </a:pPr>
                      <a:r>
                        <a:rPr lang="en-US" sz="1400">
                          <a:effectLst/>
                        </a:rPr>
                        <a:t>(79,300)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r">
                        <a:spcBef>
                          <a:spcPts val="0"/>
                        </a:spcBef>
                        <a:spcAft>
                          <a:spcPts val="0"/>
                        </a:spcAft>
                      </a:pPr>
                      <a:r>
                        <a:rPr lang="en-US" sz="1400">
                          <a:effectLst/>
                        </a:rPr>
                        <a:t>(79,500)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59690" marR="0" algn="ctr">
                        <a:spcBef>
                          <a:spcPts val="0"/>
                        </a:spcBef>
                        <a:spcAft>
                          <a:spcPts val="0"/>
                        </a:spcAft>
                      </a:pPr>
                      <a:r>
                        <a:rPr lang="en-US" sz="1400">
                          <a:effectLst/>
                        </a:rPr>
                        <a:t>    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798770835"/>
                  </a:ext>
                </a:extLst>
              </a:tr>
              <a:tr h="0">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solidFill>
                      <a:schemeClr val="bg1">
                        <a:lumMod val="85000"/>
                      </a:schemeClr>
                    </a:solidFill>
                  </a:tcPr>
                </a:tc>
                <a:tc gridSpan="2">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hMerge="1">
                  <a:txBody>
                    <a:bodyPr/>
                    <a:lstStyle/>
                    <a:p>
                      <a:endParaRPr lang="en-US"/>
                    </a:p>
                  </a:txBody>
                  <a:tcPr/>
                </a:tc>
                <a:tc>
                  <a:txBody>
                    <a:bodyPr/>
                    <a:lstStyle/>
                    <a:p>
                      <a:pPr marL="0" marR="0" algn="l">
                        <a:spcBef>
                          <a:spcPts val="0"/>
                        </a:spcBef>
                        <a:spcAft>
                          <a:spcPts val="0"/>
                        </a:spcAft>
                      </a:pPr>
                      <a:r>
                        <a:rPr lang="en-US" sz="1400">
                          <a:effectLst/>
                        </a:rPr>
                        <a:t>  Land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r">
                        <a:spcBef>
                          <a:spcPts val="0"/>
                        </a:spcBef>
                        <a:spcAft>
                          <a:spcPts val="0"/>
                        </a:spcAft>
                      </a:pPr>
                      <a:r>
                        <a:rPr lang="en-US" sz="1400" u="sng">
                          <a:effectLst/>
                        </a:rPr>
                        <a:t>100,000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r">
                        <a:spcBef>
                          <a:spcPts val="0"/>
                        </a:spcBef>
                        <a:spcAft>
                          <a:spcPts val="0"/>
                        </a:spcAft>
                      </a:pPr>
                      <a:r>
                        <a:rPr lang="en-US" sz="1400" u="sng">
                          <a:effectLst/>
                        </a:rPr>
                        <a:t>40,000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ctr">
                        <a:spcBef>
                          <a:spcPts val="0"/>
                        </a:spcBef>
                        <a:spcAft>
                          <a:spcPts val="0"/>
                        </a:spcAft>
                      </a:pPr>
                      <a:r>
                        <a:rPr lang="en-US" sz="1400">
                          <a:effectLst/>
                        </a:rPr>
                        <a:t>  </a:t>
                      </a:r>
                      <a:r>
                        <a:rPr lang="en-US" sz="1400" u="sng">
                          <a:effectLst/>
                        </a:rPr>
                        <a:t>60,000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solidFill>
                      <a:schemeClr val="bg1">
                        <a:lumMod val="85000"/>
                      </a:schemeClr>
                    </a:solidFill>
                  </a:tcPr>
                </a:tc>
                <a:extLst>
                  <a:ext uri="{0D108BD9-81ED-4DB2-BD59-A6C34878D82A}">
                    <a16:rowId xmlns:a16="http://schemas.microsoft.com/office/drawing/2014/main" val="3134645320"/>
                  </a:ext>
                </a:extLst>
              </a:tr>
              <a:tr h="0">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gridSpan="2">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endParaRPr lang="en-US"/>
                    </a:p>
                  </a:txBody>
                  <a:tcPr/>
                </a:tc>
                <a:tc>
                  <a:txBody>
                    <a:bodyPr/>
                    <a:lstStyle/>
                    <a:p>
                      <a:pPr marL="0" marR="0" algn="l">
                        <a:spcBef>
                          <a:spcPts val="0"/>
                        </a:spcBef>
                        <a:spcAft>
                          <a:spcPts val="0"/>
                        </a:spcAft>
                      </a:pPr>
                      <a:r>
                        <a:rPr lang="en-US" sz="1400">
                          <a:effectLst/>
                        </a:rPr>
                        <a:t>  Total Property, Plant, &amp;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extLst>
                  <a:ext uri="{0D108BD9-81ED-4DB2-BD59-A6C34878D82A}">
                    <a16:rowId xmlns:a16="http://schemas.microsoft.com/office/drawing/2014/main" val="3589941339"/>
                  </a:ext>
                </a:extLst>
              </a:tr>
              <a:tr h="149866">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noFill/>
                  </a:tcPr>
                </a:tc>
                <a:tc gridSpan="2">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oFill/>
                  </a:tcPr>
                </a:tc>
                <a:tc hMerge="1">
                  <a:txBody>
                    <a:bodyPr/>
                    <a:lstStyle/>
                    <a:p>
                      <a:endParaRPr lang="en-US"/>
                    </a:p>
                  </a:txBody>
                  <a:tcPr/>
                </a:tc>
                <a:tc>
                  <a:txBody>
                    <a:bodyPr/>
                    <a:lstStyle/>
                    <a:p>
                      <a:pPr marL="0" marR="0" algn="l">
                        <a:spcBef>
                          <a:spcPts val="0"/>
                        </a:spcBef>
                        <a:spcAft>
                          <a:spcPts val="0"/>
                        </a:spcAft>
                      </a:pPr>
                      <a:r>
                        <a:rPr lang="en-US" sz="1400" dirty="0">
                          <a:effectLst/>
                        </a:rPr>
                        <a:t>  Equipment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oFil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oFill/>
                  </a:tcPr>
                </a:tc>
                <a:tc>
                  <a:txBody>
                    <a:bodyPr/>
                    <a:lstStyle/>
                    <a:p>
                      <a:pPr marL="0" marR="0" algn="r">
                        <a:spcBef>
                          <a:spcPts val="0"/>
                        </a:spcBef>
                        <a:spcAft>
                          <a:spcPts val="0"/>
                        </a:spcAft>
                      </a:pPr>
                      <a:r>
                        <a:rPr lang="en-US" sz="1400" u="sng">
                          <a:effectLst/>
                        </a:rPr>
                        <a:t>400,700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o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oFill/>
                  </a:tcPr>
                </a:tc>
                <a:tc>
                  <a:txBody>
                    <a:bodyPr/>
                    <a:lstStyle/>
                    <a:p>
                      <a:pPr marL="0" marR="0" algn="r">
                        <a:spcBef>
                          <a:spcPts val="0"/>
                        </a:spcBef>
                        <a:spcAft>
                          <a:spcPts val="0"/>
                        </a:spcAft>
                      </a:pPr>
                      <a:r>
                        <a:rPr lang="en-US" sz="1400" u="sng">
                          <a:effectLst/>
                        </a:rPr>
                        <a:t>366,500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o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oFill/>
                  </a:tcPr>
                </a:tc>
                <a:tc>
                  <a:txBody>
                    <a:bodyPr/>
                    <a:lstStyle/>
                    <a:p>
                      <a:pPr marL="0" marR="0" algn="ctr">
                        <a:spcBef>
                          <a:spcPts val="0"/>
                        </a:spcBef>
                        <a:spcAft>
                          <a:spcPts val="0"/>
                        </a:spcAft>
                      </a:pPr>
                      <a:r>
                        <a:rPr lang="en-US" sz="1400" u="sng">
                          <a:effectLst/>
                        </a:rPr>
                        <a:t>  34,200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o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oFill/>
                  </a:tcPr>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noFill/>
                  </a:tcPr>
                </a:tc>
                <a:extLst>
                  <a:ext uri="{0D108BD9-81ED-4DB2-BD59-A6C34878D82A}">
                    <a16:rowId xmlns:a16="http://schemas.microsoft.com/office/drawing/2014/main" val="155921898"/>
                  </a:ext>
                </a:extLst>
              </a:tr>
              <a:tr h="149866">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solidFill>
                      <a:schemeClr val="bg1">
                        <a:lumMod val="85000"/>
                      </a:schemeClr>
                    </a:solidFill>
                  </a:tcPr>
                </a:tc>
                <a:tc gridSpan="2">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hMerge="1">
                  <a:txBody>
                    <a:bodyPr/>
                    <a:lstStyle/>
                    <a:p>
                      <a:endParaRPr lang="en-US"/>
                    </a:p>
                  </a:txBody>
                  <a:tcPr/>
                </a:tc>
                <a:tc>
                  <a:txBody>
                    <a:bodyPr/>
                    <a:lstStyle/>
                    <a:p>
                      <a:pPr marL="0" marR="0" algn="l">
                        <a:spcBef>
                          <a:spcPts val="0"/>
                        </a:spcBef>
                        <a:spcAft>
                          <a:spcPts val="0"/>
                        </a:spcAft>
                      </a:pPr>
                      <a:r>
                        <a:rPr lang="en-US" sz="1400">
                          <a:effectLst/>
                        </a:rPr>
                        <a:t>      Total Assets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r">
                        <a:spcBef>
                          <a:spcPts val="0"/>
                        </a:spcBef>
                        <a:spcAft>
                          <a:spcPts val="0"/>
                        </a:spcAft>
                      </a:pPr>
                      <a:r>
                        <a:rPr lang="en-US" sz="1400">
                          <a:effectLst/>
                        </a:rPr>
                        <a:t>$</a:t>
                      </a:r>
                      <a:r>
                        <a:rPr lang="en-US" sz="1400" u="dbl">
                          <a:effectLst/>
                        </a:rPr>
                        <a:t>620,850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r">
                        <a:spcBef>
                          <a:spcPts val="0"/>
                        </a:spcBef>
                        <a:spcAft>
                          <a:spcPts val="0"/>
                        </a:spcAft>
                      </a:pPr>
                      <a:r>
                        <a:rPr lang="en-US" sz="1400">
                          <a:effectLst/>
                        </a:rPr>
                        <a:t>$</a:t>
                      </a:r>
                      <a:r>
                        <a:rPr lang="en-US" sz="1400" u="dbl">
                          <a:effectLst/>
                        </a:rPr>
                        <a:t>570,820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ctr">
                        <a:spcBef>
                          <a:spcPts val="0"/>
                        </a:spcBef>
                        <a:spcAft>
                          <a:spcPts val="0"/>
                        </a:spcAft>
                      </a:pPr>
                      <a:r>
                        <a:rPr lang="en-US" sz="1400" u="dbl">
                          <a:effectLst/>
                        </a:rPr>
                        <a:t>$50,030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solidFill>
                      <a:schemeClr val="bg1">
                        <a:lumMod val="85000"/>
                      </a:schemeClr>
                    </a:solidFill>
                  </a:tcPr>
                </a:tc>
                <a:extLst>
                  <a:ext uri="{0D108BD9-81ED-4DB2-BD59-A6C34878D82A}">
                    <a16:rowId xmlns:a16="http://schemas.microsoft.com/office/drawing/2014/main" val="3848444081"/>
                  </a:ext>
                </a:extLst>
              </a:tr>
            </a:tbl>
          </a:graphicData>
        </a:graphic>
      </p:graphicFrame>
      <p:sp>
        <p:nvSpPr>
          <p:cNvPr id="5" name="Rectangle 4">
            <a:extLst>
              <a:ext uri="{FF2B5EF4-FFF2-40B4-BE49-F238E27FC236}">
                <a16:creationId xmlns:a16="http://schemas.microsoft.com/office/drawing/2014/main" id="{D291EEA6-0E98-41BE-8FB1-632DBAD1C641}"/>
              </a:ext>
            </a:extLst>
          </p:cNvPr>
          <p:cNvSpPr/>
          <p:nvPr/>
        </p:nvSpPr>
        <p:spPr>
          <a:xfrm>
            <a:off x="376135" y="2794361"/>
            <a:ext cx="11867745" cy="1354217"/>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1600" dirty="0">
                <a:latin typeface="Times" panose="02020603050405020304" pitchFamily="18" charset="0"/>
                <a:ea typeface="MS Mincho" panose="02020609040205080304" pitchFamily="49" charset="-128"/>
                <a:cs typeface="Times New Roman" panose="02020603050405020304" pitchFamily="18" charset="0"/>
              </a:rPr>
              <a:t>• The changes in equipment and accumulated depreciation are connected to investing activities as equipment is bought and sold.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1600"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1600" dirty="0">
                <a:latin typeface="Times" panose="02020603050405020304" pitchFamily="18" charset="0"/>
                <a:ea typeface="MS Mincho" panose="02020609040205080304" pitchFamily="49" charset="-128"/>
                <a:cs typeface="Times New Roman" panose="02020603050405020304" pitchFamily="18" charset="0"/>
              </a:rPr>
              <a:t>A reliable way to analyze depreciable asset changes is by a simple formula in terms of asset book value.  Assume the Equipment account shows $14,000 of purchases.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6" name="Rectangle 5">
            <a:extLst>
              <a:ext uri="{FF2B5EF4-FFF2-40B4-BE49-F238E27FC236}">
                <a16:creationId xmlns:a16="http://schemas.microsoft.com/office/drawing/2014/main" id="{3878F882-71CC-4A48-B4B3-08829C977CB0}"/>
              </a:ext>
            </a:extLst>
          </p:cNvPr>
          <p:cNvSpPr/>
          <p:nvPr/>
        </p:nvSpPr>
        <p:spPr>
          <a:xfrm>
            <a:off x="2334638" y="4261257"/>
            <a:ext cx="8404698" cy="369332"/>
          </a:xfrm>
          <a:prstGeom prst="rect">
            <a:avLst/>
          </a:prstGeom>
          <a:ln>
            <a:solidFill>
              <a:schemeClr val="tx1"/>
            </a:solidFill>
          </a:ln>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Beginning BV + Purchases  – BV of assets sold  – </a:t>
            </a:r>
            <a:r>
              <a:rPr lang="en-US" b="1" dirty="0" err="1">
                <a:latin typeface="Times" panose="02020603050405020304" pitchFamily="18" charset="0"/>
                <a:ea typeface="MS Mincho" panose="02020609040205080304" pitchFamily="49" charset="-128"/>
                <a:cs typeface="Times New Roman" panose="02020603050405020304" pitchFamily="18" charset="0"/>
              </a:rPr>
              <a:t>Dep’n</a:t>
            </a:r>
            <a:r>
              <a:rPr lang="en-US" b="1" dirty="0">
                <a:latin typeface="Times" panose="02020603050405020304" pitchFamily="18" charset="0"/>
                <a:ea typeface="MS Mincho" panose="02020609040205080304" pitchFamily="49" charset="-128"/>
                <a:cs typeface="Times New Roman" panose="02020603050405020304" pitchFamily="18" charset="0"/>
              </a:rPr>
              <a:t>. Expense = Ending BV</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7" name="Rectangle 6">
            <a:extLst>
              <a:ext uri="{FF2B5EF4-FFF2-40B4-BE49-F238E27FC236}">
                <a16:creationId xmlns:a16="http://schemas.microsoft.com/office/drawing/2014/main" id="{A88A4ACD-DEAF-4605-B465-BD5045F56B74}"/>
              </a:ext>
            </a:extLst>
          </p:cNvPr>
          <p:cNvSpPr/>
          <p:nvPr/>
        </p:nvSpPr>
        <p:spPr>
          <a:xfrm>
            <a:off x="238328" y="4856730"/>
            <a:ext cx="11867744" cy="1569660"/>
          </a:xfrm>
          <a:prstGeom prst="rect">
            <a:avLst/>
          </a:prstGeom>
        </p:spPr>
        <p:txBody>
          <a:bodyPr wrap="square">
            <a:spAutoFit/>
          </a:bodyPr>
          <a:lstStyle/>
          <a:p>
            <a:r>
              <a:rPr lang="en-US" sz="1600" dirty="0">
                <a:latin typeface="Times" panose="02020603050405020304" pitchFamily="18" charset="0"/>
                <a:ea typeface="MS Mincho" panose="02020609040205080304" pitchFamily="49" charset="-128"/>
                <a:cs typeface="Times New Roman" panose="02020603050405020304" pitchFamily="18" charset="0"/>
              </a:rPr>
              <a:t>($406,000 – $79,500) + $14,000 – ? – $3,800 = ($380,000 – $79,300) which is $326,500 + $14,000 – </a:t>
            </a:r>
            <a:r>
              <a:rPr lang="en-US" sz="1600" b="1" i="1" dirty="0">
                <a:latin typeface="Times" panose="02020603050405020304" pitchFamily="18" charset="0"/>
                <a:ea typeface="MS Mincho" panose="02020609040205080304" pitchFamily="49" charset="-128"/>
                <a:cs typeface="Times New Roman" panose="02020603050405020304" pitchFamily="18" charset="0"/>
              </a:rPr>
              <a:t>X</a:t>
            </a:r>
            <a:r>
              <a:rPr lang="en-US" sz="1600" i="1" dirty="0">
                <a:latin typeface="Times" panose="02020603050405020304" pitchFamily="18" charset="0"/>
                <a:ea typeface="MS Mincho" panose="02020609040205080304" pitchFamily="49" charset="-128"/>
                <a:cs typeface="Times New Roman" panose="02020603050405020304" pitchFamily="18" charset="0"/>
              </a:rPr>
              <a:t> </a:t>
            </a:r>
            <a:r>
              <a:rPr lang="en-US" sz="1600" dirty="0">
                <a:latin typeface="Times" panose="02020603050405020304" pitchFamily="18" charset="0"/>
                <a:ea typeface="MS Mincho" panose="02020609040205080304" pitchFamily="49" charset="-128"/>
                <a:cs typeface="Times New Roman" panose="02020603050405020304" pitchFamily="18" charset="0"/>
              </a:rPr>
              <a:t>– $3,800 = $300,700</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1600"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1600" dirty="0">
                <a:latin typeface="Times" panose="02020603050405020304" pitchFamily="18" charset="0"/>
                <a:ea typeface="MS Mincho" panose="02020609040205080304" pitchFamily="49" charset="-128"/>
                <a:cs typeface="Times New Roman" panose="02020603050405020304" pitchFamily="18" charset="0"/>
              </a:rPr>
              <a:t>At this point we know that $14,000 of equipment was purchased and we can solve for the book value of the equipment sold, which is:  </a:t>
            </a:r>
          </a:p>
          <a:p>
            <a:r>
              <a:rPr lang="en-US" sz="1600" b="1" i="1" dirty="0">
                <a:latin typeface="Times" panose="02020603050405020304" pitchFamily="18" charset="0"/>
                <a:ea typeface="MS Mincho" panose="02020609040205080304" pitchFamily="49" charset="-128"/>
                <a:cs typeface="Times New Roman" panose="02020603050405020304" pitchFamily="18" charset="0"/>
              </a:rPr>
              <a:t>X</a:t>
            </a:r>
            <a:r>
              <a:rPr lang="en-US" sz="1600" i="1" dirty="0">
                <a:latin typeface="Times" panose="02020603050405020304" pitchFamily="18" charset="0"/>
                <a:ea typeface="MS Mincho" panose="02020609040205080304" pitchFamily="49" charset="-128"/>
                <a:cs typeface="Times New Roman" panose="02020603050405020304" pitchFamily="18" charset="0"/>
              </a:rPr>
              <a:t> </a:t>
            </a:r>
            <a:r>
              <a:rPr lang="en-US" sz="1600" dirty="0">
                <a:latin typeface="Times" panose="02020603050405020304" pitchFamily="18" charset="0"/>
                <a:ea typeface="MS Mincho" panose="02020609040205080304" pitchFamily="49" charset="-128"/>
                <a:cs typeface="Times New Roman" panose="02020603050405020304" pitchFamily="18" charset="0"/>
              </a:rPr>
              <a:t>= $36,000</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1600"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1600" dirty="0">
                <a:latin typeface="Times" panose="02020603050405020304" pitchFamily="18" charset="0"/>
                <a:ea typeface="MS Mincho" panose="02020609040205080304" pitchFamily="49" charset="-128"/>
                <a:cs typeface="Times New Roman" panose="02020603050405020304" pitchFamily="18" charset="0"/>
              </a:rPr>
              <a:t>Go to the next slide to see the final result...</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190593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50255F4-B729-4791-8EFD-57E15B07596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A849EAE-4730-4E6E-B817-565AFE852EA3}"/>
              </a:ext>
            </a:extLst>
          </p:cNvPr>
          <p:cNvSpPr/>
          <p:nvPr/>
        </p:nvSpPr>
        <p:spPr>
          <a:xfrm>
            <a:off x="4666819" y="0"/>
            <a:ext cx="301076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#4,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BD076AB-8C63-45D0-AEB6-A9D6BBC12A88}"/>
              </a:ext>
            </a:extLst>
          </p:cNvPr>
          <p:cNvSpPr/>
          <p:nvPr/>
        </p:nvSpPr>
        <p:spPr>
          <a:xfrm>
            <a:off x="2868037" y="802691"/>
            <a:ext cx="3868367" cy="369332"/>
          </a:xfrm>
          <a:prstGeom prst="rect">
            <a:avLst/>
          </a:prstGeom>
        </p:spPr>
        <p:txBody>
          <a:bodyPr wrap="non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In the previous slide, the formula was: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B3BA6EA8-FD7A-4BEA-B555-7C5D6DF19B6F}"/>
              </a:ext>
            </a:extLst>
          </p:cNvPr>
          <p:cNvSpPr/>
          <p:nvPr/>
        </p:nvSpPr>
        <p:spPr>
          <a:xfrm>
            <a:off x="1546698" y="1383161"/>
            <a:ext cx="8336604" cy="369332"/>
          </a:xfrm>
          <a:prstGeom prst="rect">
            <a:avLst/>
          </a:prstGeom>
          <a:ln>
            <a:solidFill>
              <a:schemeClr val="tx1"/>
            </a:solidFill>
          </a:ln>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Beginning BV + Purchases  – BV of assets sold  – </a:t>
            </a:r>
            <a:r>
              <a:rPr lang="en-US" b="1" dirty="0" err="1">
                <a:latin typeface="Times" panose="02020603050405020304" pitchFamily="18" charset="0"/>
                <a:ea typeface="MS Mincho" panose="02020609040205080304" pitchFamily="49" charset="-128"/>
                <a:cs typeface="Times New Roman" panose="02020603050405020304" pitchFamily="18" charset="0"/>
              </a:rPr>
              <a:t>Dep’n</a:t>
            </a:r>
            <a:r>
              <a:rPr lang="en-US" b="1" dirty="0">
                <a:latin typeface="Times" panose="02020603050405020304" pitchFamily="18" charset="0"/>
                <a:ea typeface="MS Mincho" panose="02020609040205080304" pitchFamily="49" charset="-128"/>
                <a:cs typeface="Times New Roman" panose="02020603050405020304" pitchFamily="18" charset="0"/>
              </a:rPr>
              <a:t> Expense = Ending BV</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6" name="Rectangle 5">
            <a:extLst>
              <a:ext uri="{FF2B5EF4-FFF2-40B4-BE49-F238E27FC236}">
                <a16:creationId xmlns:a16="http://schemas.microsoft.com/office/drawing/2014/main" id="{8F2BDFB3-6C87-4215-BCA9-8FCB640F04E2}"/>
              </a:ext>
            </a:extLst>
          </p:cNvPr>
          <p:cNvSpPr/>
          <p:nvPr/>
        </p:nvSpPr>
        <p:spPr>
          <a:xfrm>
            <a:off x="2806429" y="1873770"/>
            <a:ext cx="7859949" cy="1477328"/>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Which gave us: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326,500 + $14,000 – </a:t>
            </a:r>
            <a:r>
              <a:rPr lang="en-US" b="1" i="1" dirty="0">
                <a:latin typeface="Times" panose="02020603050405020304" pitchFamily="18" charset="0"/>
                <a:ea typeface="MS Mincho" panose="02020609040205080304" pitchFamily="49" charset="-128"/>
                <a:cs typeface="Times New Roman" panose="02020603050405020304" pitchFamily="18" charset="0"/>
              </a:rPr>
              <a:t>X</a:t>
            </a:r>
            <a:r>
              <a:rPr lang="en-US" i="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 $3,800 = $300,700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i="1" dirty="0">
                <a:latin typeface="Times" panose="02020603050405020304" pitchFamily="18" charset="0"/>
                <a:ea typeface="MS Mincho" panose="02020609040205080304" pitchFamily="49" charset="-128"/>
                <a:cs typeface="Times New Roman" panose="02020603050405020304" pitchFamily="18" charset="0"/>
              </a:rPr>
              <a:t>X</a:t>
            </a:r>
            <a:r>
              <a:rPr lang="en-US" i="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 $36,000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7" name="Rectangle 6">
            <a:extLst>
              <a:ext uri="{FF2B5EF4-FFF2-40B4-BE49-F238E27FC236}">
                <a16:creationId xmlns:a16="http://schemas.microsoft.com/office/drawing/2014/main" id="{E9766FE3-8380-45EC-848E-B72365EAE5FD}"/>
              </a:ext>
            </a:extLst>
          </p:cNvPr>
          <p:cNvSpPr/>
          <p:nvPr/>
        </p:nvSpPr>
        <p:spPr>
          <a:xfrm>
            <a:off x="1066799" y="3140085"/>
            <a:ext cx="10898222" cy="2939266"/>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Now that we know the book value of the assets sold, we can use this formula to give us the sales proceeds: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BV of assets sold  +  Gain  OR – Loss = Sales Proceeds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$36,000 + $750 = $36,750 sales proceeds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b="1" dirty="0">
                <a:latin typeface="Times" panose="02020603050405020304" pitchFamily="18" charset="0"/>
                <a:ea typeface="MS Mincho" panose="02020609040205080304" pitchFamily="49" charset="-128"/>
                <a:cs typeface="Times New Roman" panose="02020603050405020304" pitchFamily="18" charset="0"/>
              </a:rPr>
              <a:t>Final Result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Aft>
                <a:spcPts val="600"/>
              </a:spcAft>
            </a:pPr>
            <a:r>
              <a:rPr lang="en-US" dirty="0">
                <a:latin typeface="Times" panose="02020603050405020304" pitchFamily="18" charset="0"/>
                <a:ea typeface="MS Mincho" panose="02020609040205080304" pitchFamily="49" charset="-128"/>
                <a:cs typeface="Times New Roman" panose="02020603050405020304" pitchFamily="18" charset="0"/>
              </a:rPr>
              <a:t>• $14,000 decrease in cash from equipment purchase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$36,750 increase in cash from equipment sale </a:t>
            </a:r>
            <a:endParaRPr lang="en-US" dirty="0"/>
          </a:p>
        </p:txBody>
      </p:sp>
    </p:spTree>
    <p:extLst>
      <p:ext uri="{BB962C8B-B14F-4D97-AF65-F5344CB8AC3E}">
        <p14:creationId xmlns:p14="http://schemas.microsoft.com/office/powerpoint/2010/main" val="818156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2467CD4-F03B-4E22-8614-7E46586666F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031FFB4-3265-4A8F-8847-052E2D7F35B6}"/>
              </a:ext>
            </a:extLst>
          </p:cNvPr>
          <p:cNvSpPr/>
          <p:nvPr/>
        </p:nvSpPr>
        <p:spPr>
          <a:xfrm>
            <a:off x="4590619" y="0"/>
            <a:ext cx="301076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#4,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1AFB08D9-8935-409C-92DF-661DEA4C4639}"/>
              </a:ext>
            </a:extLst>
          </p:cNvPr>
          <p:cNvGraphicFramePr>
            <a:graphicFrameLocks noGrp="1"/>
          </p:cNvGraphicFramePr>
          <p:nvPr>
            <p:extLst>
              <p:ext uri="{D42A27DB-BD31-4B8C-83A1-F6EECF244321}">
                <p14:modId xmlns:p14="http://schemas.microsoft.com/office/powerpoint/2010/main" val="540781889"/>
              </p:ext>
            </p:extLst>
          </p:nvPr>
        </p:nvGraphicFramePr>
        <p:xfrm>
          <a:off x="1167587" y="828489"/>
          <a:ext cx="10009225" cy="2484190"/>
        </p:xfrm>
        <a:graphic>
          <a:graphicData uri="http://schemas.openxmlformats.org/drawingml/2006/table">
            <a:tbl>
              <a:tblPr firstRow="1" firstCol="1" bandRow="1">
                <a:tableStyleId>{2D5ABB26-0587-4C30-8999-92F81FD0307C}</a:tableStyleId>
              </a:tblPr>
              <a:tblGrid>
                <a:gridCol w="581746">
                  <a:extLst>
                    <a:ext uri="{9D8B030D-6E8A-4147-A177-3AD203B41FA5}">
                      <a16:colId xmlns:a16="http://schemas.microsoft.com/office/drawing/2014/main" val="3208063665"/>
                    </a:ext>
                  </a:extLst>
                </a:gridCol>
                <a:gridCol w="142857">
                  <a:extLst>
                    <a:ext uri="{9D8B030D-6E8A-4147-A177-3AD203B41FA5}">
                      <a16:colId xmlns:a16="http://schemas.microsoft.com/office/drawing/2014/main" val="725074685"/>
                    </a:ext>
                  </a:extLst>
                </a:gridCol>
                <a:gridCol w="142857">
                  <a:extLst>
                    <a:ext uri="{9D8B030D-6E8A-4147-A177-3AD203B41FA5}">
                      <a16:colId xmlns:a16="http://schemas.microsoft.com/office/drawing/2014/main" val="3758198759"/>
                    </a:ext>
                  </a:extLst>
                </a:gridCol>
                <a:gridCol w="4712810">
                  <a:extLst>
                    <a:ext uri="{9D8B030D-6E8A-4147-A177-3AD203B41FA5}">
                      <a16:colId xmlns:a16="http://schemas.microsoft.com/office/drawing/2014/main" val="392412742"/>
                    </a:ext>
                  </a:extLst>
                </a:gridCol>
                <a:gridCol w="356733">
                  <a:extLst>
                    <a:ext uri="{9D8B030D-6E8A-4147-A177-3AD203B41FA5}">
                      <a16:colId xmlns:a16="http://schemas.microsoft.com/office/drawing/2014/main" val="3545906476"/>
                    </a:ext>
                  </a:extLst>
                </a:gridCol>
                <a:gridCol w="225013">
                  <a:extLst>
                    <a:ext uri="{9D8B030D-6E8A-4147-A177-3AD203B41FA5}">
                      <a16:colId xmlns:a16="http://schemas.microsoft.com/office/drawing/2014/main" val="4077251901"/>
                    </a:ext>
                  </a:extLst>
                </a:gridCol>
                <a:gridCol w="356733">
                  <a:extLst>
                    <a:ext uri="{9D8B030D-6E8A-4147-A177-3AD203B41FA5}">
                      <a16:colId xmlns:a16="http://schemas.microsoft.com/office/drawing/2014/main" val="857930294"/>
                    </a:ext>
                  </a:extLst>
                </a:gridCol>
                <a:gridCol w="225013">
                  <a:extLst>
                    <a:ext uri="{9D8B030D-6E8A-4147-A177-3AD203B41FA5}">
                      <a16:colId xmlns:a16="http://schemas.microsoft.com/office/drawing/2014/main" val="2841502985"/>
                    </a:ext>
                  </a:extLst>
                </a:gridCol>
                <a:gridCol w="221243">
                  <a:extLst>
                    <a:ext uri="{9D8B030D-6E8A-4147-A177-3AD203B41FA5}">
                      <a16:colId xmlns:a16="http://schemas.microsoft.com/office/drawing/2014/main" val="1262016226"/>
                    </a:ext>
                  </a:extLst>
                </a:gridCol>
                <a:gridCol w="135490">
                  <a:extLst>
                    <a:ext uri="{9D8B030D-6E8A-4147-A177-3AD203B41FA5}">
                      <a16:colId xmlns:a16="http://schemas.microsoft.com/office/drawing/2014/main" val="1620967926"/>
                    </a:ext>
                  </a:extLst>
                </a:gridCol>
                <a:gridCol w="225013">
                  <a:extLst>
                    <a:ext uri="{9D8B030D-6E8A-4147-A177-3AD203B41FA5}">
                      <a16:colId xmlns:a16="http://schemas.microsoft.com/office/drawing/2014/main" val="1779801035"/>
                    </a:ext>
                  </a:extLst>
                </a:gridCol>
                <a:gridCol w="356733">
                  <a:extLst>
                    <a:ext uri="{9D8B030D-6E8A-4147-A177-3AD203B41FA5}">
                      <a16:colId xmlns:a16="http://schemas.microsoft.com/office/drawing/2014/main" val="2521903638"/>
                    </a:ext>
                  </a:extLst>
                </a:gridCol>
                <a:gridCol w="225013">
                  <a:extLst>
                    <a:ext uri="{9D8B030D-6E8A-4147-A177-3AD203B41FA5}">
                      <a16:colId xmlns:a16="http://schemas.microsoft.com/office/drawing/2014/main" val="143365933"/>
                    </a:ext>
                  </a:extLst>
                </a:gridCol>
                <a:gridCol w="356733">
                  <a:extLst>
                    <a:ext uri="{9D8B030D-6E8A-4147-A177-3AD203B41FA5}">
                      <a16:colId xmlns:a16="http://schemas.microsoft.com/office/drawing/2014/main" val="821740474"/>
                    </a:ext>
                  </a:extLst>
                </a:gridCol>
                <a:gridCol w="225013">
                  <a:extLst>
                    <a:ext uri="{9D8B030D-6E8A-4147-A177-3AD203B41FA5}">
                      <a16:colId xmlns:a16="http://schemas.microsoft.com/office/drawing/2014/main" val="2963208003"/>
                    </a:ext>
                  </a:extLst>
                </a:gridCol>
                <a:gridCol w="356733">
                  <a:extLst>
                    <a:ext uri="{9D8B030D-6E8A-4147-A177-3AD203B41FA5}">
                      <a16:colId xmlns:a16="http://schemas.microsoft.com/office/drawing/2014/main" val="2369964743"/>
                    </a:ext>
                  </a:extLst>
                </a:gridCol>
                <a:gridCol w="225013">
                  <a:extLst>
                    <a:ext uri="{9D8B030D-6E8A-4147-A177-3AD203B41FA5}">
                      <a16:colId xmlns:a16="http://schemas.microsoft.com/office/drawing/2014/main" val="3035614713"/>
                    </a:ext>
                  </a:extLst>
                </a:gridCol>
                <a:gridCol w="356733">
                  <a:extLst>
                    <a:ext uri="{9D8B030D-6E8A-4147-A177-3AD203B41FA5}">
                      <a16:colId xmlns:a16="http://schemas.microsoft.com/office/drawing/2014/main" val="1925940064"/>
                    </a:ext>
                  </a:extLst>
                </a:gridCol>
                <a:gridCol w="225013">
                  <a:extLst>
                    <a:ext uri="{9D8B030D-6E8A-4147-A177-3AD203B41FA5}">
                      <a16:colId xmlns:a16="http://schemas.microsoft.com/office/drawing/2014/main" val="2875500692"/>
                    </a:ext>
                  </a:extLst>
                </a:gridCol>
                <a:gridCol w="356733">
                  <a:extLst>
                    <a:ext uri="{9D8B030D-6E8A-4147-A177-3AD203B41FA5}">
                      <a16:colId xmlns:a16="http://schemas.microsoft.com/office/drawing/2014/main" val="20195144"/>
                    </a:ext>
                  </a:extLst>
                </a:gridCol>
              </a:tblGrid>
              <a:tr h="310924">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gridSpan="2">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pPr marL="0" marR="0" algn="ctr">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3">
                  <a:txBody>
                    <a:bodyPr/>
                    <a:lstStyle/>
                    <a:p>
                      <a:pPr marL="227965" marR="0" indent="-113665" algn="l">
                        <a:spcBef>
                          <a:spcPts val="300"/>
                        </a:spcBef>
                        <a:spcAft>
                          <a:spcPts val="0"/>
                        </a:spcAft>
                      </a:pPr>
                      <a:r>
                        <a:rPr lang="en-US" sz="1400" b="1" dirty="0">
                          <a:effectLst/>
                        </a:rPr>
                        <a:t>    2020</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chor="b"/>
                </a:tc>
                <a:tc hMerge="1">
                  <a:txBody>
                    <a:bodyPr/>
                    <a:lstStyle/>
                    <a:p>
                      <a:endParaRPr lang="en-US"/>
                    </a:p>
                  </a:txBody>
                  <a:tcPr/>
                </a:tc>
                <a:tc hMerge="1">
                  <a:txBody>
                    <a:bodyPr/>
                    <a:lstStyle/>
                    <a:p>
                      <a:endParaRPr lang="en-US"/>
                    </a:p>
                  </a:txBody>
                  <a:tcPr/>
                </a:tc>
                <a:tc gridSpan="2">
                  <a:txBody>
                    <a:bodyPr/>
                    <a:lstStyle/>
                    <a:p>
                      <a:pPr marL="56515" marR="0" indent="-56515" algn="ctr">
                        <a:spcBef>
                          <a:spcPts val="300"/>
                        </a:spcBef>
                        <a:spcAft>
                          <a:spcPts val="0"/>
                        </a:spcAf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pPr marL="56515" marR="0" indent="-56515" algn="ctr">
                        <a:spcBef>
                          <a:spcPts val="300"/>
                        </a:spcBef>
                        <a:spcAft>
                          <a:spcPts val="0"/>
                        </a:spcAft>
                      </a:pP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3">
                  <a:txBody>
                    <a:bodyPr/>
                    <a:lstStyle/>
                    <a:p>
                      <a:pPr marL="241300" marR="0" indent="-56515" algn="l">
                        <a:spcBef>
                          <a:spcPts val="300"/>
                        </a:spcBef>
                        <a:spcAft>
                          <a:spcPts val="0"/>
                        </a:spcAft>
                      </a:pPr>
                      <a:r>
                        <a:rPr lang="en-US" sz="1400" b="1" dirty="0">
                          <a:effectLst/>
                        </a:rPr>
                        <a:t>   2019</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chor="b"/>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3">
                  <a:txBody>
                    <a:bodyPr/>
                    <a:lstStyle/>
                    <a:p>
                      <a:pPr marL="0" marR="0" algn="ctr">
                        <a:spcBef>
                          <a:spcPts val="0"/>
                        </a:spcBef>
                        <a:spcAft>
                          <a:spcPts val="0"/>
                        </a:spcAft>
                      </a:pPr>
                      <a:r>
                        <a:rPr lang="en-US" sz="1400" b="1" dirty="0">
                          <a:effectLst/>
                        </a:rPr>
                        <a:t>Dollar change</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2">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277657609"/>
                  </a:ext>
                </a:extLst>
              </a:tr>
              <a:tr h="466386">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b"/>
                </a:tc>
                <a:tc gridSpan="2">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chor="b"/>
                </a:tc>
                <a:tc hMerge="1">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chor="b"/>
                </a:tc>
                <a:tc>
                  <a:txBody>
                    <a:bodyPr/>
                    <a:lstStyle/>
                    <a:p>
                      <a:pPr marL="0" marR="0" algn="l">
                        <a:spcBef>
                          <a:spcPts val="600"/>
                        </a:spcBef>
                        <a:spcAft>
                          <a:spcPts val="0"/>
                        </a:spcAft>
                      </a:pPr>
                      <a:r>
                        <a:rPr lang="en-US" sz="1400" dirty="0">
                          <a:effectLst/>
                        </a:rPr>
                        <a:t>Current assets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chor="b"/>
                </a:tc>
                <a:tc>
                  <a:txBody>
                    <a:bodyPr/>
                    <a:lstStyle/>
                    <a:p>
                      <a:pPr marL="0" marR="0" algn="ctr">
                        <a:spcBef>
                          <a:spcPts val="6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chor="b"/>
                </a:tc>
                <a:tc gridSpan="3">
                  <a:txBody>
                    <a:bodyPr/>
                    <a:lstStyle/>
                    <a:p>
                      <a:pPr marL="227965" marR="0" indent="-113665" algn="l">
                        <a:spcBef>
                          <a:spcPts val="6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chor="b"/>
                </a:tc>
                <a:tc hMerge="1">
                  <a:txBody>
                    <a:bodyPr/>
                    <a:lstStyle/>
                    <a:p>
                      <a:endParaRPr lang="en-US"/>
                    </a:p>
                  </a:txBody>
                  <a:tcPr/>
                </a:tc>
                <a:tc hMerge="1">
                  <a:txBody>
                    <a:bodyPr/>
                    <a:lstStyle/>
                    <a:p>
                      <a:endParaRPr lang="en-US"/>
                    </a:p>
                  </a:txBody>
                  <a:tcPr/>
                </a:tc>
                <a:tc gridSpan="2">
                  <a:txBody>
                    <a:bodyPr/>
                    <a:lstStyle/>
                    <a:p>
                      <a:pPr marL="56515" marR="0" indent="-56515" algn="ctr">
                        <a:spcBef>
                          <a:spcPts val="6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chor="b"/>
                </a:tc>
                <a:tc hMerge="1">
                  <a:txBody>
                    <a:bodyPr/>
                    <a:lstStyle/>
                    <a:p>
                      <a:pPr marL="56515" marR="0" indent="-56515" algn="ctr">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chor="b"/>
                </a:tc>
                <a:tc gridSpan="3">
                  <a:txBody>
                    <a:bodyPr/>
                    <a:lstStyle/>
                    <a:p>
                      <a:pPr marL="241300" marR="0" indent="-56515" algn="ctr">
                        <a:spcBef>
                          <a:spcPts val="600"/>
                        </a:spcBef>
                        <a:spcAft>
                          <a:spcPts val="0"/>
                        </a:spcAft>
                      </a:pPr>
                      <a:r>
                        <a:rPr lang="en-US" sz="1400" dirty="0">
                          <a:effectLst/>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chor="b"/>
                </a:tc>
                <a:tc hMerge="1">
                  <a:txBody>
                    <a:bodyPr/>
                    <a:lstStyle/>
                    <a:p>
                      <a:endParaRPr lang="en-US"/>
                    </a:p>
                  </a:txBody>
                  <a:tcPr/>
                </a:tc>
                <a:tc hMerge="1">
                  <a:txBody>
                    <a:bodyPr/>
                    <a:lstStyle/>
                    <a:p>
                      <a:endParaRPr lang="en-US"/>
                    </a:p>
                  </a:txBody>
                  <a:tcPr/>
                </a:tc>
                <a:tc>
                  <a:txBody>
                    <a:bodyPr/>
                    <a:lstStyle/>
                    <a:p>
                      <a:pPr marL="0" marR="0" algn="ctr">
                        <a:spcBef>
                          <a:spcPts val="6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chor="b"/>
                </a:tc>
                <a:tc gridSpan="3">
                  <a:txBody>
                    <a:bodyPr/>
                    <a:lstStyle/>
                    <a:p>
                      <a:pPr marL="0" marR="0" algn="ctr">
                        <a:spcBef>
                          <a:spcPts val="60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chor="b"/>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nchor="b"/>
                </a:tc>
                <a:tc gridSpan="2">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b"/>
                </a:tc>
                <a:tc hMerge="1">
                  <a:txBody>
                    <a:bodyPr/>
                    <a:lstStyle/>
                    <a:p>
                      <a:endParaRPr lang="en-US"/>
                    </a:p>
                  </a:txBody>
                  <a:tcPr/>
                </a:tc>
                <a:extLst>
                  <a:ext uri="{0D108BD9-81ED-4DB2-BD59-A6C34878D82A}">
                    <a16:rowId xmlns:a16="http://schemas.microsoft.com/office/drawing/2014/main" val="1668331749"/>
                  </a:ext>
                </a:extLst>
              </a:tr>
              <a:tr h="155462">
                <a:tc gridSpan="2">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endParaRPr lang="en-US"/>
                    </a:p>
                  </a:txBody>
                  <a:tcPr/>
                </a:tc>
                <a:tc gridSpan="4">
                  <a:txBody>
                    <a:bodyPr/>
                    <a:lstStyle/>
                    <a:p>
                      <a:r>
                        <a:rPr lang="en-US" sz="1400" dirty="0">
                          <a:effectLst/>
                        </a:rPr>
                        <a:t>Property, Plant, &amp; Equipment</a:t>
                      </a:r>
                      <a:endParaRPr lang="en-US" dirty="0"/>
                    </a:p>
                  </a:txBody>
                  <a:tcPr marL="35863" marR="35863"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4">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3">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3">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endParaRPr lang="en-US"/>
                    </a:p>
                  </a:txBody>
                  <a:tcPr/>
                </a:tc>
                <a:tc hMerge="1">
                  <a:txBody>
                    <a:bodyPr/>
                    <a:lstStyle/>
                    <a:p>
                      <a:endParaRPr lang="en-US"/>
                    </a:p>
                  </a:txBody>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extLst>
                  <a:ext uri="{0D108BD9-81ED-4DB2-BD59-A6C34878D82A}">
                    <a16:rowId xmlns:a16="http://schemas.microsoft.com/office/drawing/2014/main" val="2546409119"/>
                  </a:ext>
                </a:extLst>
              </a:tr>
              <a:tr h="73757">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solidFill>
                      <a:schemeClr val="bg1">
                        <a:lumMod val="85000"/>
                      </a:schemeClr>
                    </a:solidFil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gridSpan="2">
                  <a:txBody>
                    <a:bodyPr/>
                    <a:lstStyle/>
                    <a:p>
                      <a:r>
                        <a:rPr lang="en-US" sz="1400">
                          <a:effectLst/>
                        </a:rPr>
                        <a:t>  Equipment</a:t>
                      </a:r>
                      <a:endParaRPr lang="en-US"/>
                    </a:p>
                  </a:txBody>
                  <a:tcPr marL="35863" marR="35863" marT="0" marB="0">
                    <a:solidFill>
                      <a:schemeClr val="bg1">
                        <a:lumMod val="85000"/>
                      </a:schemeClr>
                    </a:solidFill>
                  </a:tcPr>
                </a:tc>
                <a:tc hMerge="1">
                  <a:txBody>
                    <a:bodyPr/>
                    <a:lstStyle/>
                    <a:p>
                      <a:endParaRPr lang="en-US"/>
                    </a:p>
                  </a:txBody>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gridSpan="3">
                  <a:txBody>
                    <a:bodyPr/>
                    <a:lstStyle/>
                    <a:p>
                      <a:pPr marL="0" marR="0" algn="r">
                        <a:spcBef>
                          <a:spcPts val="0"/>
                        </a:spcBef>
                        <a:spcAft>
                          <a:spcPts val="0"/>
                        </a:spcAft>
                      </a:pPr>
                      <a:r>
                        <a:rPr lang="en-US" sz="1400">
                          <a:effectLst/>
                        </a:rPr>
                        <a:t>$380,000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gridSpan="4">
                  <a:txBody>
                    <a:bodyPr/>
                    <a:lstStyle/>
                    <a:p>
                      <a:pPr marL="0" marR="0" algn="ctr">
                        <a:spcBef>
                          <a:spcPts val="0"/>
                        </a:spcBef>
                        <a:spcAft>
                          <a:spcPts val="0"/>
                        </a:spcAft>
                      </a:pPr>
                      <a:r>
                        <a:rPr lang="en-US" sz="1400" dirty="0">
                          <a:effectLst/>
                        </a:rPr>
                        <a:t>  $406,000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hMerge="1">
                  <a:txBody>
                    <a:bodyPr/>
                    <a:lstStyle/>
                    <a:p>
                      <a:pPr marL="0" marR="0" algn="ctr">
                        <a:spcBef>
                          <a:spcPts val="0"/>
                        </a:spcBef>
                        <a:spcAft>
                          <a:spcPts val="0"/>
                        </a:spcAft>
                      </a:pPr>
                      <a:r>
                        <a:rPr lang="en-US" sz="1400" dirty="0">
                          <a:effectLst/>
                        </a:rPr>
                        <a:t>$406,000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gridSpan="3">
                  <a:txBody>
                    <a:bodyPr/>
                    <a:lstStyle/>
                    <a:p>
                      <a:pPr marL="5715" marR="0" algn="r">
                        <a:spcBef>
                          <a:spcPts val="0"/>
                        </a:spcBef>
                        <a:spcAft>
                          <a:spcPts val="0"/>
                        </a:spcAft>
                      </a:pPr>
                      <a:r>
                        <a:rPr lang="en-US" sz="1400" dirty="0">
                          <a:effectLst/>
                        </a:rPr>
                        <a:t>($26,000)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gridSpan="2">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solidFill>
                      <a:schemeClr val="bg1">
                        <a:lumMod val="85000"/>
                      </a:schemeClr>
                    </a:solidFill>
                  </a:tcPr>
                </a:tc>
                <a:tc hMerge="1">
                  <a:txBody>
                    <a:bodyPr/>
                    <a:lstStyle/>
                    <a:p>
                      <a:endParaRPr lang="en-US"/>
                    </a:p>
                  </a:txBody>
                  <a:tcPr/>
                </a:tc>
                <a:extLst>
                  <a:ext uri="{0D108BD9-81ED-4DB2-BD59-A6C34878D82A}">
                    <a16:rowId xmlns:a16="http://schemas.microsoft.com/office/drawing/2014/main" val="1050028983"/>
                  </a:ext>
                </a:extLst>
              </a:tr>
              <a:tr h="155462">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2">
                  <a:txBody>
                    <a:bodyPr/>
                    <a:lstStyle/>
                    <a:p>
                      <a:r>
                        <a:rPr lang="en-US" sz="1400">
                          <a:effectLst/>
                        </a:rPr>
                        <a:t>  Less: Accum. Depreciation</a:t>
                      </a:r>
                      <a:endParaRPr lang="en-US"/>
                    </a:p>
                  </a:txBody>
                  <a:tcPr marL="35863" marR="35863" marT="0" marB="0"/>
                </a:tc>
                <a:tc hMerge="1">
                  <a:txBody>
                    <a:bodyPr/>
                    <a:lstStyle/>
                    <a:p>
                      <a:endParaRPr lang="en-US"/>
                    </a:p>
                  </a:txBody>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3">
                  <a:txBody>
                    <a:bodyPr/>
                    <a:lstStyle/>
                    <a:p>
                      <a:pPr marL="0" marR="0" algn="r">
                        <a:spcBef>
                          <a:spcPts val="0"/>
                        </a:spcBef>
                        <a:spcAft>
                          <a:spcPts val="0"/>
                        </a:spcAft>
                      </a:pPr>
                      <a:r>
                        <a:rPr lang="en-US" sz="1400">
                          <a:effectLst/>
                        </a:rPr>
                        <a:t>(79,300)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4">
                  <a:txBody>
                    <a:bodyPr/>
                    <a:lstStyle/>
                    <a:p>
                      <a:pPr marL="0" marR="0" algn="r">
                        <a:spcBef>
                          <a:spcPts val="0"/>
                        </a:spcBef>
                        <a:spcAft>
                          <a:spcPts val="0"/>
                        </a:spcAft>
                      </a:pPr>
                      <a:r>
                        <a:rPr lang="en-US" sz="1400" dirty="0">
                          <a:effectLst/>
                        </a:rPr>
                        <a:t>     (79,500)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pPr marL="0" marR="0" algn="r">
                        <a:spcBef>
                          <a:spcPts val="0"/>
                        </a:spcBef>
                        <a:spcAft>
                          <a:spcPts val="0"/>
                        </a:spcAft>
                      </a:pPr>
                      <a:r>
                        <a:rPr lang="en-US" sz="1400" dirty="0">
                          <a:effectLst/>
                        </a:rPr>
                        <a:t>   (79,500)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3">
                  <a:txBody>
                    <a:bodyPr/>
                    <a:lstStyle/>
                    <a:p>
                      <a:pPr marL="59690" marR="0" algn="ctr">
                        <a:spcBef>
                          <a:spcPts val="0"/>
                        </a:spcBef>
                        <a:spcAft>
                          <a:spcPts val="0"/>
                        </a:spcAft>
                      </a:pPr>
                      <a:r>
                        <a:rPr lang="en-US" sz="1400" dirty="0">
                          <a:effectLst/>
                        </a:rPr>
                        <a:t>       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2">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2468335554"/>
                  </a:ext>
                </a:extLst>
              </a:tr>
              <a:tr h="155462">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solidFill>
                      <a:schemeClr val="bg1">
                        <a:lumMod val="85000"/>
                      </a:schemeClr>
                    </a:solidFil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gridSpan="2">
                  <a:txBody>
                    <a:bodyPr/>
                    <a:lstStyle/>
                    <a:p>
                      <a:r>
                        <a:rPr lang="en-US" sz="1400">
                          <a:effectLst/>
                        </a:rPr>
                        <a:t>  Land </a:t>
                      </a:r>
                      <a:endParaRPr lang="en-US"/>
                    </a:p>
                  </a:txBody>
                  <a:tcPr marL="35863" marR="35863" marT="0" marB="0">
                    <a:solidFill>
                      <a:schemeClr val="bg1">
                        <a:lumMod val="85000"/>
                      </a:schemeClr>
                    </a:solidFill>
                  </a:tcPr>
                </a:tc>
                <a:tc hMerge="1">
                  <a:txBody>
                    <a:bodyPr/>
                    <a:lstStyle/>
                    <a:p>
                      <a:endParaRPr lang="en-US"/>
                    </a:p>
                  </a:txBody>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gridSpan="3">
                  <a:txBody>
                    <a:bodyPr/>
                    <a:lstStyle/>
                    <a:p>
                      <a:pPr marL="0" marR="0" algn="r">
                        <a:spcBef>
                          <a:spcPts val="0"/>
                        </a:spcBef>
                        <a:spcAft>
                          <a:spcPts val="0"/>
                        </a:spcAft>
                      </a:pPr>
                      <a:r>
                        <a:rPr lang="en-US" sz="1400" u="sng">
                          <a:effectLst/>
                        </a:rPr>
                        <a:t>100,000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gridSpan="4">
                  <a:txBody>
                    <a:bodyPr/>
                    <a:lstStyle/>
                    <a:p>
                      <a:pPr marL="0" marR="0" algn="ctr">
                        <a:spcBef>
                          <a:spcPts val="0"/>
                        </a:spcBef>
                        <a:spcAft>
                          <a:spcPts val="0"/>
                        </a:spcAft>
                      </a:pPr>
                      <a:r>
                        <a:rPr lang="en-US" sz="1400" u="none" dirty="0">
                          <a:effectLst/>
                        </a:rPr>
                        <a:t>     </a:t>
                      </a:r>
                      <a:r>
                        <a:rPr lang="en-US" sz="1400" u="sng" dirty="0">
                          <a:effectLst/>
                        </a:rPr>
                        <a:t>  40,000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hMerge="1">
                  <a:txBody>
                    <a:bodyPr/>
                    <a:lstStyle/>
                    <a:p>
                      <a:pPr marL="0" marR="0" algn="ctr">
                        <a:spcBef>
                          <a:spcPts val="0"/>
                        </a:spcBef>
                        <a:spcAft>
                          <a:spcPts val="0"/>
                        </a:spcAft>
                      </a:pPr>
                      <a:r>
                        <a:rPr lang="en-US" sz="1400" u="sng" dirty="0">
                          <a:effectLst/>
                        </a:rPr>
                        <a:t>   40,000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gridSpan="3">
                  <a:txBody>
                    <a:bodyPr/>
                    <a:lstStyle/>
                    <a:p>
                      <a:pPr marL="0" marR="0" algn="ctr">
                        <a:spcBef>
                          <a:spcPts val="0"/>
                        </a:spcBef>
                        <a:spcAft>
                          <a:spcPts val="0"/>
                        </a:spcAft>
                      </a:pPr>
                      <a:r>
                        <a:rPr lang="en-US" sz="1400">
                          <a:effectLst/>
                        </a:rPr>
                        <a:t>    </a:t>
                      </a:r>
                      <a:r>
                        <a:rPr lang="en-US" sz="1400" u="sng">
                          <a:effectLst/>
                        </a:rPr>
                        <a:t>60,000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gridSpan="2">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solidFill>
                      <a:schemeClr val="bg1">
                        <a:lumMod val="85000"/>
                      </a:schemeClr>
                    </a:solidFill>
                  </a:tcPr>
                </a:tc>
                <a:tc hMerge="1">
                  <a:txBody>
                    <a:bodyPr/>
                    <a:lstStyle/>
                    <a:p>
                      <a:endParaRPr lang="en-US"/>
                    </a:p>
                  </a:txBody>
                  <a:tcPr/>
                </a:tc>
                <a:extLst>
                  <a:ext uri="{0D108BD9-81ED-4DB2-BD59-A6C34878D82A}">
                    <a16:rowId xmlns:a16="http://schemas.microsoft.com/office/drawing/2014/main" val="3140409263"/>
                  </a:ext>
                </a:extLst>
              </a:tr>
              <a:tr h="155462">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2">
                  <a:txBody>
                    <a:bodyPr/>
                    <a:lstStyle/>
                    <a:p>
                      <a:r>
                        <a:rPr lang="en-US" sz="1400">
                          <a:effectLst/>
                        </a:rPr>
                        <a:t>  Total Property, Plant, &amp; </a:t>
                      </a:r>
                      <a:endParaRPr lang="en-US"/>
                    </a:p>
                  </a:txBody>
                  <a:tcPr marL="35863" marR="35863" marT="0" marB="0"/>
                </a:tc>
                <a:tc hMerge="1">
                  <a:txBody>
                    <a:bodyPr/>
                    <a:lstStyle/>
                    <a:p>
                      <a:endParaRPr lang="en-US"/>
                    </a:p>
                  </a:txBody>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3">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4">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3">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2">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4087929857"/>
                  </a:ext>
                </a:extLst>
              </a:tr>
              <a:tr h="155462">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2">
                  <a:txBody>
                    <a:bodyPr/>
                    <a:lstStyle/>
                    <a:p>
                      <a:r>
                        <a:rPr lang="en-US" sz="1400">
                          <a:effectLst/>
                        </a:rPr>
                        <a:t>  Equipment</a:t>
                      </a:r>
                      <a:endParaRPr lang="en-US"/>
                    </a:p>
                  </a:txBody>
                  <a:tcPr marL="35863" marR="35863" marT="0" marB="0"/>
                </a:tc>
                <a:tc hMerge="1">
                  <a:txBody>
                    <a:bodyPr/>
                    <a:lstStyle/>
                    <a:p>
                      <a:endParaRPr lang="en-US"/>
                    </a:p>
                  </a:txBody>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3">
                  <a:txBody>
                    <a:bodyPr/>
                    <a:lstStyle/>
                    <a:p>
                      <a:pPr marL="0" marR="0" algn="r">
                        <a:spcBef>
                          <a:spcPts val="0"/>
                        </a:spcBef>
                        <a:spcAft>
                          <a:spcPts val="0"/>
                        </a:spcAft>
                      </a:pPr>
                      <a:r>
                        <a:rPr lang="en-US" sz="1400" u="sng">
                          <a:effectLst/>
                        </a:rPr>
                        <a:t>400,700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4">
                  <a:txBody>
                    <a:bodyPr/>
                    <a:lstStyle/>
                    <a:p>
                      <a:pPr marL="0" marR="0" algn="ctr">
                        <a:spcBef>
                          <a:spcPts val="0"/>
                        </a:spcBef>
                        <a:spcAft>
                          <a:spcPts val="0"/>
                        </a:spcAft>
                      </a:pPr>
                      <a:r>
                        <a:rPr lang="en-US" sz="1400" u="none" dirty="0">
                          <a:effectLst/>
                        </a:rPr>
                        <a:t>   </a:t>
                      </a:r>
                      <a:r>
                        <a:rPr lang="en-US" sz="1400" u="sng" dirty="0">
                          <a:effectLst/>
                        </a:rPr>
                        <a:t>  366,500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pPr marL="0" marR="0" algn="ctr">
                        <a:spcBef>
                          <a:spcPts val="0"/>
                        </a:spcBef>
                        <a:spcAft>
                          <a:spcPts val="0"/>
                        </a:spcAft>
                      </a:pPr>
                      <a:r>
                        <a:rPr lang="en-US" sz="1400" u="sng" dirty="0">
                          <a:effectLst/>
                        </a:rPr>
                        <a:t>366,500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3">
                  <a:txBody>
                    <a:bodyPr/>
                    <a:lstStyle/>
                    <a:p>
                      <a:pPr marL="0" marR="0" algn="ctr">
                        <a:spcBef>
                          <a:spcPts val="0"/>
                        </a:spcBef>
                        <a:spcAft>
                          <a:spcPts val="0"/>
                        </a:spcAft>
                      </a:pPr>
                      <a:r>
                        <a:rPr lang="en-US" sz="1400" u="sng">
                          <a:effectLst/>
                        </a:rPr>
                        <a:t>  34,200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tc>
                <a:tc gridSpan="2">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2538873682"/>
                  </a:ext>
                </a:extLst>
              </a:tr>
              <a:tr h="310924">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solidFill>
                      <a:schemeClr val="bg1">
                        <a:lumMod val="85000"/>
                      </a:schemeClr>
                    </a:solidFill>
                  </a:tcPr>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gridSpan="2">
                  <a:txBody>
                    <a:bodyPr/>
                    <a:lstStyle/>
                    <a:p>
                      <a:r>
                        <a:rPr lang="en-US" sz="1400" dirty="0">
                          <a:effectLst/>
                        </a:rPr>
                        <a:t>      Total Assets</a:t>
                      </a:r>
                      <a:endParaRPr lang="en-US" dirty="0"/>
                    </a:p>
                  </a:txBody>
                  <a:tcPr marL="35863" marR="35863" marT="0" marB="0">
                    <a:solidFill>
                      <a:schemeClr val="bg1">
                        <a:lumMod val="85000"/>
                      </a:schemeClr>
                    </a:solidFill>
                  </a:tcPr>
                </a:tc>
                <a:tc hMerge="1">
                  <a:txBody>
                    <a:bodyPr/>
                    <a:lstStyle/>
                    <a:p>
                      <a:endParaRPr lang="en-US"/>
                    </a:p>
                  </a:txBody>
                  <a:tcPr/>
                </a:tc>
                <a:tc>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gridSpan="3">
                  <a:txBody>
                    <a:bodyPr/>
                    <a:lstStyle/>
                    <a:p>
                      <a:pPr marL="0" marR="0" algn="r">
                        <a:spcBef>
                          <a:spcPts val="0"/>
                        </a:spcBef>
                        <a:spcAft>
                          <a:spcPts val="0"/>
                        </a:spcAft>
                      </a:pPr>
                      <a:r>
                        <a:rPr lang="en-US" sz="1400">
                          <a:effectLst/>
                        </a:rPr>
                        <a:t>$</a:t>
                      </a:r>
                      <a:r>
                        <a:rPr lang="en-US" sz="1400" u="dbl">
                          <a:effectLst/>
                        </a:rPr>
                        <a:t>620,850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gridSpan="4">
                  <a:txBody>
                    <a:bodyPr/>
                    <a:lstStyle/>
                    <a:p>
                      <a:pPr marL="0" marR="0" algn="ctr">
                        <a:spcBef>
                          <a:spcPts val="0"/>
                        </a:spcBef>
                        <a:spcAft>
                          <a:spcPts val="0"/>
                        </a:spcAft>
                      </a:pPr>
                      <a:r>
                        <a:rPr lang="en-US" sz="1400" dirty="0">
                          <a:effectLst/>
                        </a:rPr>
                        <a:t>   $</a:t>
                      </a:r>
                      <a:r>
                        <a:rPr lang="en-US" sz="1400" u="dbl" dirty="0">
                          <a:effectLst/>
                        </a:rPr>
                        <a:t>570,820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hMerge="1">
                  <a:txBody>
                    <a:bodyPr/>
                    <a:lstStyle/>
                    <a:p>
                      <a:pPr marL="0" marR="0" algn="l">
                        <a:spcBef>
                          <a:spcPts val="0"/>
                        </a:spcBef>
                        <a:spcAft>
                          <a:spcPts val="0"/>
                        </a:spcAft>
                      </a:pPr>
                      <a:r>
                        <a:rPr lang="en-US" sz="1400" dirty="0">
                          <a:effectLst/>
                        </a:rPr>
                        <a:t> $</a:t>
                      </a:r>
                      <a:r>
                        <a:rPr lang="en-US" sz="1400" u="dbl" dirty="0">
                          <a:effectLst/>
                        </a:rPr>
                        <a:t>570,820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gridSpan="3">
                  <a:txBody>
                    <a:bodyPr/>
                    <a:lstStyle/>
                    <a:p>
                      <a:pPr marL="0" marR="0" algn="ctr">
                        <a:spcBef>
                          <a:spcPts val="0"/>
                        </a:spcBef>
                        <a:spcAft>
                          <a:spcPts val="0"/>
                        </a:spcAft>
                      </a:pPr>
                      <a:r>
                        <a:rPr lang="en-US" sz="1400" u="dbl">
                          <a:effectLst/>
                        </a:rPr>
                        <a:t>$50,030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35863" marR="35863" marT="0" marB="0">
                    <a:solidFill>
                      <a:schemeClr val="bg1">
                        <a:lumMod val="85000"/>
                      </a:schemeClr>
                    </a:solidFill>
                  </a:tcPr>
                </a:tc>
                <a:tc gridSpan="2">
                  <a:txBody>
                    <a:bodyPr/>
                    <a:lstStyle/>
                    <a:p>
                      <a:pPr marL="0" marR="0" algn="l">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0" marR="0" marT="0" marB="0" anchor="ctr">
                    <a:solidFill>
                      <a:schemeClr val="bg1">
                        <a:lumMod val="85000"/>
                      </a:schemeClr>
                    </a:solidFill>
                  </a:tcPr>
                </a:tc>
                <a:tc hMerge="1">
                  <a:txBody>
                    <a:bodyPr/>
                    <a:lstStyle/>
                    <a:p>
                      <a:endParaRPr lang="en-US"/>
                    </a:p>
                  </a:txBody>
                  <a:tcPr/>
                </a:tc>
                <a:extLst>
                  <a:ext uri="{0D108BD9-81ED-4DB2-BD59-A6C34878D82A}">
                    <a16:rowId xmlns:a16="http://schemas.microsoft.com/office/drawing/2014/main" val="3842651491"/>
                  </a:ext>
                </a:extLst>
              </a:tr>
            </a:tbl>
          </a:graphicData>
        </a:graphic>
      </p:graphicFrame>
      <p:sp>
        <p:nvSpPr>
          <p:cNvPr id="5" name="Rectangle 4">
            <a:extLst>
              <a:ext uri="{FF2B5EF4-FFF2-40B4-BE49-F238E27FC236}">
                <a16:creationId xmlns:a16="http://schemas.microsoft.com/office/drawing/2014/main" id="{0AD7BDB1-C6CA-4D34-BF09-5EA31032A8BB}"/>
              </a:ext>
            </a:extLst>
          </p:cNvPr>
          <p:cNvSpPr/>
          <p:nvPr/>
        </p:nvSpPr>
        <p:spPr>
          <a:xfrm>
            <a:off x="1167587" y="4009449"/>
            <a:ext cx="10593153" cy="1969770"/>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Land account increased by $60,000.  There is no other information concerning Land, so we conclude that the increase means $60,000 of cash was used to purchase land.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(If Land had decreased, this would have been a source of cash.)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investing activities section of the statement of cash flows is illustrated on the next page.</a:t>
            </a:r>
            <a:br>
              <a:rPr lang="en-US" dirty="0">
                <a:latin typeface="Times" panose="02020603050405020304" pitchFamily="18" charset="0"/>
                <a:ea typeface="MS Mincho" panose="02020609040205080304" pitchFamily="49" charset="-128"/>
                <a:cs typeface="Times New Roman" panose="02020603050405020304" pitchFamily="18" charset="0"/>
              </a:rPr>
            </a:b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9338642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03CFE38-49F9-431B-ABB4-C9FC1A35512E}"/>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D71A7ED-9598-47DD-8A1E-A87FD31B6876}"/>
              </a:ext>
            </a:extLst>
          </p:cNvPr>
          <p:cNvSpPr/>
          <p:nvPr/>
        </p:nvSpPr>
        <p:spPr>
          <a:xfrm>
            <a:off x="4666819" y="430418"/>
            <a:ext cx="301076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#4,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DE48727B-21A3-474E-BAF4-3EDD19F7C92C}"/>
              </a:ext>
            </a:extLst>
          </p:cNvPr>
          <p:cNvSpPr/>
          <p:nvPr/>
        </p:nvSpPr>
        <p:spPr>
          <a:xfrm>
            <a:off x="963040" y="1516952"/>
            <a:ext cx="9941668" cy="646331"/>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completed investing activities section of the statement of cash flows is illustrated below. In this example, investing activities were a net use of cash.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C53DD4AC-CB06-45A3-A9F4-9C1024202B19}"/>
              </a:ext>
            </a:extLst>
          </p:cNvPr>
          <p:cNvGraphicFramePr>
            <a:graphicFrameLocks noGrp="1"/>
          </p:cNvGraphicFramePr>
          <p:nvPr>
            <p:extLst>
              <p:ext uri="{D42A27DB-BD31-4B8C-83A1-F6EECF244321}">
                <p14:modId xmlns:p14="http://schemas.microsoft.com/office/powerpoint/2010/main" val="2456461974"/>
              </p:ext>
            </p:extLst>
          </p:nvPr>
        </p:nvGraphicFramePr>
        <p:xfrm>
          <a:off x="2387078" y="2920892"/>
          <a:ext cx="7417841" cy="1920240"/>
        </p:xfrm>
        <a:graphic>
          <a:graphicData uri="http://schemas.openxmlformats.org/drawingml/2006/table">
            <a:tbl>
              <a:tblPr firstRow="1" firstCol="1" bandRow="1">
                <a:tableStyleId>{2D5ABB26-0587-4C30-8999-92F81FD0307C}</a:tableStyleId>
              </a:tblPr>
              <a:tblGrid>
                <a:gridCol w="4639586">
                  <a:extLst>
                    <a:ext uri="{9D8B030D-6E8A-4147-A177-3AD203B41FA5}">
                      <a16:colId xmlns:a16="http://schemas.microsoft.com/office/drawing/2014/main" val="1866497076"/>
                    </a:ext>
                  </a:extLst>
                </a:gridCol>
                <a:gridCol w="1352026">
                  <a:extLst>
                    <a:ext uri="{9D8B030D-6E8A-4147-A177-3AD203B41FA5}">
                      <a16:colId xmlns:a16="http://schemas.microsoft.com/office/drawing/2014/main" val="39865250"/>
                    </a:ext>
                  </a:extLst>
                </a:gridCol>
                <a:gridCol w="254137">
                  <a:extLst>
                    <a:ext uri="{9D8B030D-6E8A-4147-A177-3AD203B41FA5}">
                      <a16:colId xmlns:a16="http://schemas.microsoft.com/office/drawing/2014/main" val="1557222695"/>
                    </a:ext>
                  </a:extLst>
                </a:gridCol>
                <a:gridCol w="917955">
                  <a:extLst>
                    <a:ext uri="{9D8B030D-6E8A-4147-A177-3AD203B41FA5}">
                      <a16:colId xmlns:a16="http://schemas.microsoft.com/office/drawing/2014/main" val="872107834"/>
                    </a:ext>
                  </a:extLst>
                </a:gridCol>
                <a:gridCol w="254137">
                  <a:extLst>
                    <a:ext uri="{9D8B030D-6E8A-4147-A177-3AD203B41FA5}">
                      <a16:colId xmlns:a16="http://schemas.microsoft.com/office/drawing/2014/main" val="3380453350"/>
                    </a:ext>
                  </a:extLst>
                </a:gridCol>
              </a:tblGrid>
              <a:tr h="0">
                <a:tc>
                  <a:txBody>
                    <a:bodyPr/>
                    <a:lstStyle/>
                    <a:p>
                      <a:pPr marL="102870" marR="0" indent="-102870" algn="l">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indent="-102870" algn="ctr">
                        <a:spcBef>
                          <a:spcPts val="0"/>
                        </a:spcBef>
                        <a:spcAft>
                          <a:spcPts val="0"/>
                        </a:spcAft>
                        <a:tabLst>
                          <a:tab pos="1543050" algn="l"/>
                          <a:tab pos="4629150" algn="l"/>
                          <a:tab pos="4800600" algn="l"/>
                        </a:tabLst>
                      </a:pPr>
                      <a:r>
                        <a:rPr lang="en-US" sz="1400" dirty="0">
                          <a:solidFill>
                            <a:schemeClr val="bg2">
                              <a:lumMod val="50000"/>
                            </a:schemeClr>
                          </a:solidFill>
                          <a:effectLst/>
                        </a:rPr>
                        <a:t>         ....$.....</a:t>
                      </a:r>
                      <a:endParaRPr lang="en-US" sz="1100" dirty="0">
                        <a:solidFill>
                          <a:schemeClr val="bg2">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102870" algn="ct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00261947"/>
                  </a:ext>
                </a:extLst>
              </a:tr>
              <a:tr h="0">
                <a:tc>
                  <a:txBody>
                    <a:bodyPr/>
                    <a:lstStyle/>
                    <a:p>
                      <a:pPr marL="102870" marR="0" indent="-102870" algn="l">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indent="-102870" algn="ctr">
                        <a:spcBef>
                          <a:spcPts val="0"/>
                        </a:spcBef>
                        <a:spcAft>
                          <a:spcPts val="0"/>
                        </a:spcAft>
                        <a:tabLst>
                          <a:tab pos="1543050" algn="l"/>
                          <a:tab pos="4629150" algn="l"/>
                          <a:tab pos="4800600" algn="l"/>
                        </a:tabLst>
                      </a:pPr>
                      <a:r>
                        <a:rPr lang="en-US" sz="1400" dirty="0">
                          <a:solidFill>
                            <a:schemeClr val="bg2">
                              <a:lumMod val="50000"/>
                            </a:schemeClr>
                          </a:solidFill>
                          <a:effectLst/>
                        </a:rPr>
                        <a:t>         ....$.....</a:t>
                      </a:r>
                      <a:endParaRPr lang="en-US" sz="1100" dirty="0">
                        <a:solidFill>
                          <a:schemeClr val="bg2">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102870" algn="ct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43349817"/>
                  </a:ext>
                </a:extLst>
              </a:tr>
              <a:tr h="0">
                <a:tc>
                  <a:txBody>
                    <a:bodyPr/>
                    <a:lstStyle/>
                    <a:p>
                      <a:pPr marL="102870" marR="0" indent="-102870" algn="l">
                        <a:spcBef>
                          <a:spcPts val="0"/>
                        </a:spcBef>
                        <a:spcAft>
                          <a:spcPts val="0"/>
                        </a:spcAft>
                        <a:tabLst>
                          <a:tab pos="1543050" algn="l"/>
                          <a:tab pos="4629150" algn="l"/>
                        </a:tabLst>
                      </a:pPr>
                      <a:r>
                        <a:rPr lang="en-US" sz="1400" dirty="0">
                          <a:solidFill>
                            <a:schemeClr val="bg2">
                              <a:lumMod val="50000"/>
                            </a:schemeClr>
                          </a:solidFill>
                          <a:effectLst/>
                        </a:rPr>
                        <a:t>                 Cash provided by operating activities</a:t>
                      </a:r>
                      <a:endParaRPr lang="en-US" sz="1100" dirty="0">
                        <a:solidFill>
                          <a:schemeClr val="bg2">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tabLst>
                          <a:tab pos="1543050" algn="l"/>
                          <a:tab pos="4629150" algn="l"/>
                          <a:tab pos="4800600" algn="l"/>
                        </a:tabLst>
                      </a:pPr>
                      <a:r>
                        <a:rPr lang="en-US" sz="1400" dirty="0">
                          <a:solidFill>
                            <a:schemeClr val="bg2">
                              <a:lumMod val="50000"/>
                            </a:schemeClr>
                          </a:solidFill>
                          <a:effectLst/>
                        </a:rPr>
                        <a:t> </a:t>
                      </a:r>
                      <a:endParaRPr lang="en-US" sz="1100" dirty="0">
                        <a:solidFill>
                          <a:schemeClr val="bg2">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tabLst>
                          <a:tab pos="1543050" algn="l"/>
                          <a:tab pos="4629150" algn="l"/>
                        </a:tabLst>
                      </a:pPr>
                      <a:r>
                        <a:rPr lang="en-US" sz="1400" dirty="0">
                          <a:solidFill>
                            <a:schemeClr val="bg2">
                              <a:lumMod val="50000"/>
                            </a:schemeClr>
                          </a:solidFill>
                          <a:effectLst/>
                        </a:rPr>
                        <a:t> </a:t>
                      </a:r>
                      <a:endParaRPr lang="en-US" sz="1100" dirty="0">
                        <a:solidFill>
                          <a:schemeClr val="bg2">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tabLst>
                          <a:tab pos="1543050" algn="l"/>
                          <a:tab pos="4629150" algn="l"/>
                        </a:tabLst>
                      </a:pPr>
                      <a:r>
                        <a:rPr lang="en-US" sz="1400" dirty="0">
                          <a:solidFill>
                            <a:schemeClr val="bg2">
                              <a:lumMod val="50000"/>
                            </a:schemeClr>
                          </a:solidFill>
                          <a:effectLst/>
                        </a:rPr>
                        <a:t>  37,590</a:t>
                      </a:r>
                      <a:endParaRPr lang="en-US" sz="1100" dirty="0">
                        <a:solidFill>
                          <a:schemeClr val="bg2">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tabLst>
                          <a:tab pos="1543050" algn="l"/>
                          <a:tab pos="4629150" algn="l"/>
                        </a:tabLst>
                      </a:pPr>
                      <a:r>
                        <a:rPr lang="en-US" sz="1400" dirty="0">
                          <a:solidFill>
                            <a:schemeClr val="bg2">
                              <a:lumMod val="50000"/>
                            </a:schemeClr>
                          </a:solidFill>
                          <a:effectLst/>
                        </a:rPr>
                        <a:t> </a:t>
                      </a:r>
                      <a:endParaRPr lang="en-US" sz="1100" dirty="0">
                        <a:solidFill>
                          <a:schemeClr val="bg2">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56448998"/>
                  </a:ext>
                </a:extLst>
              </a:tr>
              <a:tr h="0">
                <a:tc>
                  <a:txBody>
                    <a:bodyPr/>
                    <a:lstStyle/>
                    <a:p>
                      <a:pPr marL="102870" marR="0" indent="-102870" algn="l">
                        <a:spcBef>
                          <a:spcPts val="0"/>
                        </a:spcBef>
                        <a:spcAft>
                          <a:spcPts val="0"/>
                        </a:spcAft>
                        <a:tabLst>
                          <a:tab pos="1543050" algn="l"/>
                          <a:tab pos="4629150" algn="l"/>
                        </a:tabLst>
                      </a:pPr>
                      <a:r>
                        <a:rPr lang="en-US" sz="1400" b="1">
                          <a:effectLst/>
                        </a:rPr>
                        <a:t>Cash flows from investing activities</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tabLst>
                          <a:tab pos="1543050" algn="l"/>
                          <a:tab pos="4629150" algn="l"/>
                          <a:tab pos="4800600" algn="l"/>
                        </a:tabLs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tabLst>
                          <a:tab pos="1543050" algn="l"/>
                          <a:tab pos="4629150" algn="l"/>
                        </a:tabLs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tabLst>
                          <a:tab pos="1543050" algn="l"/>
                          <a:tab pos="4629150" algn="l"/>
                        </a:tabLs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tabLst>
                          <a:tab pos="1543050" algn="l"/>
                          <a:tab pos="4629150" algn="l"/>
                        </a:tabLst>
                      </a:pPr>
                      <a:r>
                        <a:rPr lang="en-US" sz="1400" b="1" dirty="0">
                          <a:effectLst/>
                        </a:rPr>
                        <a:t> </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74716392"/>
                  </a:ext>
                </a:extLst>
              </a:tr>
              <a:tr h="0">
                <a:tc>
                  <a:txBody>
                    <a:bodyPr/>
                    <a:lstStyle/>
                    <a:p>
                      <a:pPr marL="617220" marR="0" indent="-102870" algn="l">
                        <a:spcBef>
                          <a:spcPts val="0"/>
                        </a:spcBef>
                        <a:spcAft>
                          <a:spcPts val="0"/>
                        </a:spcAft>
                        <a:tabLst>
                          <a:tab pos="1543050" algn="l"/>
                          <a:tab pos="4629150" algn="l"/>
                        </a:tabLst>
                      </a:pPr>
                      <a:r>
                        <a:rPr lang="en-US" sz="1400">
                          <a:effectLst/>
                        </a:rPr>
                        <a:t>Equipment sales......................................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754880" algn="l"/>
                        </a:tabLst>
                      </a:pPr>
                      <a:r>
                        <a:rPr lang="en-US" sz="1400">
                          <a:effectLst/>
                        </a:rPr>
                        <a:t>      36,750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08043213"/>
                  </a:ext>
                </a:extLst>
              </a:tr>
              <a:tr h="0">
                <a:tc>
                  <a:txBody>
                    <a:bodyPr/>
                    <a:lstStyle/>
                    <a:p>
                      <a:pPr marL="685800" marR="0" indent="-160020" algn="l">
                        <a:spcBef>
                          <a:spcPts val="0"/>
                        </a:spcBef>
                        <a:spcAft>
                          <a:spcPts val="0"/>
                        </a:spcAft>
                        <a:tabLst>
                          <a:tab pos="1543050" algn="l"/>
                          <a:tab pos="4629150" algn="l"/>
                        </a:tabLst>
                      </a:pPr>
                      <a:r>
                        <a:rPr lang="en-US" sz="1400" dirty="0">
                          <a:effectLst/>
                        </a:rPr>
                        <a:t>Equipment purchase...............................</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800600" algn="l"/>
                        </a:tabLst>
                      </a:pPr>
                      <a:r>
                        <a:rPr lang="en-US" sz="1400">
                          <a:effectLst/>
                        </a:rPr>
                        <a:t>      (14,000)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6153813"/>
                  </a:ext>
                </a:extLst>
              </a:tr>
              <a:tr h="0">
                <a:tc>
                  <a:txBody>
                    <a:bodyPr/>
                    <a:lstStyle/>
                    <a:p>
                      <a:pPr marL="685800" marR="0" indent="-160020" algn="l">
                        <a:spcBef>
                          <a:spcPts val="0"/>
                        </a:spcBef>
                        <a:spcAft>
                          <a:spcPts val="0"/>
                        </a:spcAft>
                        <a:tabLst>
                          <a:tab pos="1543050" algn="l"/>
                          <a:tab pos="4629150" algn="l"/>
                        </a:tabLst>
                      </a:pPr>
                      <a:r>
                        <a:rPr lang="en-US" sz="1400" dirty="0">
                          <a:effectLst/>
                        </a:rPr>
                        <a:t>Land purchase.........................................</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800600" algn="l"/>
                        </a:tabLst>
                      </a:pPr>
                      <a:r>
                        <a:rPr lang="en-US" sz="1400">
                          <a:effectLst/>
                        </a:rPr>
                        <a:t>      </a:t>
                      </a:r>
                      <a:r>
                        <a:rPr lang="en-US" sz="1400" u="sng">
                          <a:effectLst/>
                        </a:rPr>
                        <a:t>(60,000)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43506317"/>
                  </a:ext>
                </a:extLst>
              </a:tr>
              <a:tr h="0">
                <a:tc>
                  <a:txBody>
                    <a:bodyPr/>
                    <a:lstStyle/>
                    <a:p>
                      <a:pPr marL="102870" marR="0" indent="-102870" algn="l">
                        <a:spcBef>
                          <a:spcPts val="0"/>
                        </a:spcBef>
                        <a:spcAft>
                          <a:spcPts val="0"/>
                        </a:spcAft>
                        <a:tabLst>
                          <a:tab pos="1543050" algn="l"/>
                        </a:tabLst>
                      </a:pPr>
                      <a:r>
                        <a:rPr lang="en-US" sz="1400" dirty="0">
                          <a:effectLst/>
                        </a:rPr>
                        <a:t>                 Cash used by investing activities</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0330" marR="0" indent="-100330" algn="ctr">
                        <a:spcBef>
                          <a:spcPts val="0"/>
                        </a:spcBef>
                        <a:spcAft>
                          <a:spcPts val="0"/>
                        </a:spcAft>
                        <a:tabLst>
                          <a:tab pos="1543050" algn="l"/>
                          <a:tab pos="4629150" algn="l"/>
                        </a:tabLst>
                      </a:pPr>
                      <a:r>
                        <a:rPr lang="en-US" sz="1400">
                          <a:effectLst/>
                        </a:rPr>
                        <a:t>(37,250)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55760868"/>
                  </a:ext>
                </a:extLst>
              </a:tr>
              <a:tr h="0">
                <a:tc>
                  <a:txBody>
                    <a:bodyPr/>
                    <a:lstStyle/>
                    <a:p>
                      <a:pPr marL="102870" marR="0" indent="-102870" algn="l">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0330" marR="0" indent="-100330" algn="ctr">
                        <a:spcBef>
                          <a:spcPts val="0"/>
                        </a:spcBef>
                        <a:spcAft>
                          <a:spcPts val="0"/>
                        </a:spcAft>
                        <a:tabLst>
                          <a:tab pos="1543050" algn="l"/>
                          <a:tab pos="4629150" algn="l"/>
                        </a:tabLs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2486226"/>
                  </a:ext>
                </a:extLst>
              </a:tr>
            </a:tbl>
          </a:graphicData>
        </a:graphic>
      </p:graphicFrame>
      <p:cxnSp>
        <p:nvCxnSpPr>
          <p:cNvPr id="7" name="Straight Connector 6">
            <a:extLst>
              <a:ext uri="{FF2B5EF4-FFF2-40B4-BE49-F238E27FC236}">
                <a16:creationId xmlns:a16="http://schemas.microsoft.com/office/drawing/2014/main" id="{B588AB6E-38C8-46F6-9E89-ACADFF2F8CFF}"/>
              </a:ext>
            </a:extLst>
          </p:cNvPr>
          <p:cNvCxnSpPr/>
          <p:nvPr/>
        </p:nvCxnSpPr>
        <p:spPr>
          <a:xfrm>
            <a:off x="2387078" y="2920892"/>
            <a:ext cx="741784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25EB055-AA50-45A4-9764-5D9C589C2E76}"/>
              </a:ext>
            </a:extLst>
          </p:cNvPr>
          <p:cNvCxnSpPr/>
          <p:nvPr/>
        </p:nvCxnSpPr>
        <p:spPr>
          <a:xfrm>
            <a:off x="2387079" y="4841132"/>
            <a:ext cx="741784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1583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B05BDA0-E514-4F9A-9134-FF39A3E7EB8D}"/>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D96144B-19B4-405C-85D9-A1A6C0E3F7DA}"/>
              </a:ext>
            </a:extLst>
          </p:cNvPr>
          <p:cNvSpPr/>
          <p:nvPr/>
        </p:nvSpPr>
        <p:spPr>
          <a:xfrm>
            <a:off x="4775444" y="136525"/>
            <a:ext cx="301076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#4,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F505E78D-3AA9-4109-BFAE-E8AD5197E5BA}"/>
              </a:ext>
            </a:extLst>
          </p:cNvPr>
          <p:cNvSpPr/>
          <p:nvPr/>
        </p:nvSpPr>
        <p:spPr>
          <a:xfrm>
            <a:off x="1400784" y="911725"/>
            <a:ext cx="8745166" cy="646331"/>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The liabilities and stockholders' equity of XYZ Company are illustrated below.</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0EFBA377-4D6D-48D5-BCD4-83204E4C5C78}"/>
              </a:ext>
            </a:extLst>
          </p:cNvPr>
          <p:cNvGraphicFramePr>
            <a:graphicFrameLocks noGrp="1"/>
          </p:cNvGraphicFramePr>
          <p:nvPr>
            <p:extLst>
              <p:ext uri="{D42A27DB-BD31-4B8C-83A1-F6EECF244321}">
                <p14:modId xmlns:p14="http://schemas.microsoft.com/office/powerpoint/2010/main" val="259618245"/>
              </p:ext>
            </p:extLst>
          </p:nvPr>
        </p:nvGraphicFramePr>
        <p:xfrm>
          <a:off x="2564924" y="1604398"/>
          <a:ext cx="6757351" cy="2133600"/>
        </p:xfrm>
        <a:graphic>
          <a:graphicData uri="http://schemas.openxmlformats.org/drawingml/2006/table">
            <a:tbl>
              <a:tblPr firstRow="1" firstCol="1" bandRow="1">
                <a:tableStyleId>{2D5ABB26-0587-4C30-8999-92F81FD0307C}</a:tableStyleId>
              </a:tblPr>
              <a:tblGrid>
                <a:gridCol w="237246">
                  <a:extLst>
                    <a:ext uri="{9D8B030D-6E8A-4147-A177-3AD203B41FA5}">
                      <a16:colId xmlns:a16="http://schemas.microsoft.com/office/drawing/2014/main" val="3162421186"/>
                    </a:ext>
                  </a:extLst>
                </a:gridCol>
                <a:gridCol w="137158">
                  <a:extLst>
                    <a:ext uri="{9D8B030D-6E8A-4147-A177-3AD203B41FA5}">
                      <a16:colId xmlns:a16="http://schemas.microsoft.com/office/drawing/2014/main" val="2507597127"/>
                    </a:ext>
                  </a:extLst>
                </a:gridCol>
                <a:gridCol w="2509550">
                  <a:extLst>
                    <a:ext uri="{9D8B030D-6E8A-4147-A177-3AD203B41FA5}">
                      <a16:colId xmlns:a16="http://schemas.microsoft.com/office/drawing/2014/main" val="448351664"/>
                    </a:ext>
                  </a:extLst>
                </a:gridCol>
                <a:gridCol w="237246">
                  <a:extLst>
                    <a:ext uri="{9D8B030D-6E8A-4147-A177-3AD203B41FA5}">
                      <a16:colId xmlns:a16="http://schemas.microsoft.com/office/drawing/2014/main" val="1412881805"/>
                    </a:ext>
                  </a:extLst>
                </a:gridCol>
                <a:gridCol w="996397">
                  <a:extLst>
                    <a:ext uri="{9D8B030D-6E8A-4147-A177-3AD203B41FA5}">
                      <a16:colId xmlns:a16="http://schemas.microsoft.com/office/drawing/2014/main" val="1164839134"/>
                    </a:ext>
                  </a:extLst>
                </a:gridCol>
                <a:gridCol w="237246">
                  <a:extLst>
                    <a:ext uri="{9D8B030D-6E8A-4147-A177-3AD203B41FA5}">
                      <a16:colId xmlns:a16="http://schemas.microsoft.com/office/drawing/2014/main" val="3684512431"/>
                    </a:ext>
                  </a:extLst>
                </a:gridCol>
                <a:gridCol w="993485">
                  <a:extLst>
                    <a:ext uri="{9D8B030D-6E8A-4147-A177-3AD203B41FA5}">
                      <a16:colId xmlns:a16="http://schemas.microsoft.com/office/drawing/2014/main" val="2435016394"/>
                    </a:ext>
                  </a:extLst>
                </a:gridCol>
                <a:gridCol w="237246">
                  <a:extLst>
                    <a:ext uri="{9D8B030D-6E8A-4147-A177-3AD203B41FA5}">
                      <a16:colId xmlns:a16="http://schemas.microsoft.com/office/drawing/2014/main" val="2097935157"/>
                    </a:ext>
                  </a:extLst>
                </a:gridCol>
                <a:gridCol w="934531">
                  <a:extLst>
                    <a:ext uri="{9D8B030D-6E8A-4147-A177-3AD203B41FA5}">
                      <a16:colId xmlns:a16="http://schemas.microsoft.com/office/drawing/2014/main" val="3434616646"/>
                    </a:ext>
                  </a:extLst>
                </a:gridCol>
                <a:gridCol w="237246">
                  <a:extLst>
                    <a:ext uri="{9D8B030D-6E8A-4147-A177-3AD203B41FA5}">
                      <a16:colId xmlns:a16="http://schemas.microsoft.com/office/drawing/2014/main" val="3048290752"/>
                    </a:ext>
                  </a:extLst>
                </a:gridCol>
              </a:tblGrid>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27965" marR="0" indent="-113665" algn="l">
                        <a:spcBef>
                          <a:spcPts val="300"/>
                        </a:spcBef>
                        <a:spcAft>
                          <a:spcPts val="0"/>
                        </a:spcAft>
                      </a:pPr>
                      <a:r>
                        <a:rPr lang="en-US" sz="1400" b="1" dirty="0">
                          <a:effectLst/>
                        </a:rPr>
                        <a:t>      2020</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6515" marR="0" indent="-56515" algn="ctr">
                        <a:spcBef>
                          <a:spcPts val="300"/>
                        </a:spcBef>
                        <a:spcAft>
                          <a:spcPts val="0"/>
                        </a:spcAf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41300" marR="0" indent="-56515" algn="l">
                        <a:spcBef>
                          <a:spcPts val="300"/>
                        </a:spcBef>
                        <a:spcAft>
                          <a:spcPts val="0"/>
                        </a:spcAft>
                      </a:pPr>
                      <a:r>
                        <a:rPr lang="en-US" sz="1400" b="1" dirty="0">
                          <a:effectLst/>
                        </a:rPr>
                        <a:t>    2019</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Dollar change</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729971207"/>
                  </a:ext>
                </a:extLst>
              </a:tr>
              <a:tr h="0">
                <a:tc gridSpan="10">
                  <a:txBody>
                    <a:bodyPr/>
                    <a:lstStyle/>
                    <a:p>
                      <a:pPr marL="0" marR="0" algn="ctr">
                        <a:spcBef>
                          <a:spcPts val="600"/>
                        </a:spcBef>
                        <a:spcAft>
                          <a:spcPts val="600"/>
                        </a:spcAft>
                      </a:pPr>
                      <a:r>
                        <a:rPr lang="en-US" sz="1400" b="1" dirty="0">
                          <a:effectLst/>
                        </a:rPr>
                        <a:t>Liabilities and  Stockholders' Equity</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7759951"/>
                  </a:ext>
                </a:extLst>
              </a:tr>
              <a:tr h="0">
                <a:tc gridSpan="2">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Current liabilities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794842570"/>
                  </a:ext>
                </a:extLst>
              </a:tr>
              <a:tr h="0">
                <a:tc gridSpan="2">
                  <a:txBody>
                    <a:bodyPr/>
                    <a:lstStyle/>
                    <a:p>
                      <a:pPr marL="0" marR="0" algn="l">
                        <a:spcBef>
                          <a:spcPts val="60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lgn="l">
                        <a:spcBef>
                          <a:spcPts val="600"/>
                        </a:spcBef>
                        <a:spcAft>
                          <a:spcPts val="0"/>
                        </a:spcAft>
                      </a:pPr>
                      <a:r>
                        <a:rPr lang="en-US" sz="1400">
                          <a:effectLst/>
                        </a:rPr>
                        <a:t>   Long-term notes payable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l">
                        <a:spcBef>
                          <a:spcPts val="60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600"/>
                        </a:spcBef>
                        <a:spcAft>
                          <a:spcPts val="0"/>
                        </a:spcAft>
                      </a:pPr>
                      <a:r>
                        <a:rPr lang="en-US" sz="1400" u="sng">
                          <a:effectLst/>
                        </a:rPr>
                        <a:t>225,460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60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600"/>
                        </a:spcBef>
                        <a:spcAft>
                          <a:spcPts val="0"/>
                        </a:spcAft>
                      </a:pPr>
                      <a:r>
                        <a:rPr lang="en-US" sz="1400" u="sng">
                          <a:effectLst/>
                        </a:rPr>
                        <a:t>200,000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60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600"/>
                        </a:spcBef>
                        <a:spcAft>
                          <a:spcPts val="0"/>
                        </a:spcAft>
                      </a:pPr>
                      <a:r>
                        <a:rPr lang="en-US" sz="1400" u="sng">
                          <a:effectLst/>
                        </a:rPr>
                        <a:t>25,460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60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939185675"/>
                  </a:ext>
                </a:extLst>
              </a:tr>
              <a:tr h="0">
                <a:tc gridSpan="2">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l">
                        <a:spcBef>
                          <a:spcPts val="0"/>
                        </a:spcBef>
                        <a:spcAft>
                          <a:spcPts val="0"/>
                        </a:spcAft>
                      </a:pPr>
                      <a:r>
                        <a:rPr lang="en-US" sz="1400">
                          <a:effectLst/>
                        </a:rPr>
                        <a:t>        Total liabilities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a:effectLst/>
                        </a:rPr>
                        <a:t>342,120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none" strike="noStrike">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a:effectLst/>
                        </a:rPr>
                        <a:t>309,490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u="sng">
                          <a:effectLst/>
                        </a:rPr>
                        <a:t>32,630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681496872"/>
                  </a:ext>
                </a:extLst>
              </a:tr>
              <a:tr h="0">
                <a:tc gridSpan="2">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lgn="l">
                        <a:spcBef>
                          <a:spcPts val="0"/>
                        </a:spcBef>
                        <a:spcAft>
                          <a:spcPts val="0"/>
                        </a:spcAft>
                      </a:pPr>
                      <a:r>
                        <a:rPr lang="en-US" sz="1400">
                          <a:effectLst/>
                        </a:rPr>
                        <a:t>   Common stock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a:effectLst/>
                        </a:rPr>
                        <a:t>100,000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none" strike="noStrike">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a:effectLst/>
                        </a:rPr>
                        <a:t>100,000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none" strike="noStrike">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u="sng">
                          <a:effectLst/>
                        </a:rPr>
                        <a:t>  -0-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22497201"/>
                  </a:ext>
                </a:extLst>
              </a:tr>
              <a:tr h="0">
                <a:tc gridSpan="2">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l">
                        <a:spcBef>
                          <a:spcPts val="0"/>
                        </a:spcBef>
                        <a:spcAft>
                          <a:spcPts val="0"/>
                        </a:spcAft>
                      </a:pPr>
                      <a:r>
                        <a:rPr lang="en-US" sz="1400">
                          <a:effectLst/>
                        </a:rPr>
                        <a:t>   Retained earnings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a:effectLst/>
                        </a:rPr>
                        <a:t>178,730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none" strike="noStrike">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a:effectLst/>
                        </a:rPr>
                        <a:t>161,330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none" strike="noStrike">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u="sng">
                          <a:effectLst/>
                        </a:rPr>
                        <a:t>17,400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420718374"/>
                  </a:ext>
                </a:extLst>
              </a:tr>
              <a:tr h="0">
                <a:tc gridSpan="2">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l">
                        <a:spcBef>
                          <a:spcPts val="0"/>
                        </a:spcBef>
                        <a:spcAft>
                          <a:spcPts val="0"/>
                        </a:spcAft>
                      </a:pPr>
                      <a:r>
                        <a:rPr lang="en-US" sz="1400">
                          <a:effectLst/>
                        </a:rPr>
                        <a:t>       Total liabilities and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1017723"/>
                  </a:ext>
                </a:extLst>
              </a:tr>
              <a:tr h="0">
                <a:tc gridSpan="2">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lgn="l">
                        <a:spcBef>
                          <a:spcPts val="0"/>
                        </a:spcBef>
                        <a:spcAft>
                          <a:spcPts val="0"/>
                        </a:spcAft>
                      </a:pPr>
                      <a:r>
                        <a:rPr lang="en-US" sz="1400">
                          <a:effectLst/>
                        </a:rPr>
                        <a:t>       Stockholders' equity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a:t>
                      </a:r>
                      <a:r>
                        <a:rPr lang="en-US" sz="1400" u="dbl">
                          <a:effectLst/>
                        </a:rPr>
                        <a:t>620,850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a:t>
                      </a:r>
                      <a:r>
                        <a:rPr lang="en-US" sz="1400" u="dbl">
                          <a:effectLst/>
                        </a:rPr>
                        <a:t>570,820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u="dbl">
                          <a:effectLst/>
                        </a:rPr>
                        <a:t>$50,030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134436872"/>
                  </a:ext>
                </a:extLst>
              </a:tr>
            </a:tbl>
          </a:graphicData>
        </a:graphic>
      </p:graphicFrame>
      <p:sp>
        <p:nvSpPr>
          <p:cNvPr id="6" name="Rectangle 5">
            <a:extLst>
              <a:ext uri="{FF2B5EF4-FFF2-40B4-BE49-F238E27FC236}">
                <a16:creationId xmlns:a16="http://schemas.microsoft.com/office/drawing/2014/main" id="{E174EDF1-5269-467A-94AC-31657A85384F}"/>
              </a:ext>
            </a:extLst>
          </p:cNvPr>
          <p:cNvSpPr/>
          <p:nvPr/>
        </p:nvSpPr>
        <p:spPr>
          <a:xfrm>
            <a:off x="1478605" y="4510240"/>
            <a:ext cx="8929991" cy="1200329"/>
          </a:xfrm>
          <a:prstGeom prst="rect">
            <a:avLst/>
          </a:prstGeom>
        </p:spPr>
        <p:txBody>
          <a:bodyPr wrap="square">
            <a:spAutoFit/>
          </a:bodyPr>
          <a:lstStyle/>
          <a:p>
            <a:pPr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The long-term notes payable increased by $25,460.   There is no other information concerning Notes Payable, so we conclude this was a loan increase that was a source of cash.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(If Notes Payable had decreased, this would have been a use of cash.)</a:t>
            </a:r>
            <a:endParaRPr lang="en-US" dirty="0"/>
          </a:p>
        </p:txBody>
      </p:sp>
    </p:spTree>
    <p:extLst>
      <p:ext uri="{BB962C8B-B14F-4D97-AF65-F5344CB8AC3E}">
        <p14:creationId xmlns:p14="http://schemas.microsoft.com/office/powerpoint/2010/main" val="2398893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3BFD720-0429-48CF-803A-7FDE6B4FE3D2}"/>
              </a:ext>
            </a:extLst>
          </p:cNvPr>
          <p:cNvSpPr>
            <a:spLocks noGrp="1"/>
          </p:cNvSpPr>
          <p:nvPr>
            <p:ph type="ftr" sz="quarter" idx="11"/>
          </p:nvPr>
        </p:nvSpPr>
        <p:spPr/>
        <p:txBody>
          <a:bodyPr/>
          <a:lstStyle/>
          <a:p>
            <a:r>
              <a:rPr lang="en-US"/>
              <a:t>© Copyright 2018 Worthy and James Publishing</a:t>
            </a:r>
          </a:p>
        </p:txBody>
      </p:sp>
      <p:sp>
        <p:nvSpPr>
          <p:cNvPr id="4" name="Rectangle 3">
            <a:extLst>
              <a:ext uri="{FF2B5EF4-FFF2-40B4-BE49-F238E27FC236}">
                <a16:creationId xmlns:a16="http://schemas.microsoft.com/office/drawing/2014/main" id="{74CE09FA-0B01-4166-83AD-8709F6EC7FF4}"/>
              </a:ext>
            </a:extLst>
          </p:cNvPr>
          <p:cNvSpPr/>
          <p:nvPr/>
        </p:nvSpPr>
        <p:spPr>
          <a:xfrm>
            <a:off x="3233466" y="136525"/>
            <a:ext cx="6114174" cy="523220"/>
          </a:xfrm>
          <a:prstGeom prst="rect">
            <a:avLst/>
          </a:prstGeom>
        </p:spPr>
        <p:txBody>
          <a:bodyPr wrap="none">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of Statement of Cash Flows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7600AFA9-7FDC-40F6-9166-AECAB8282DD5}"/>
              </a:ext>
            </a:extLst>
          </p:cNvPr>
          <p:cNvSpPr/>
          <p:nvPr/>
        </p:nvSpPr>
        <p:spPr>
          <a:xfrm>
            <a:off x="546370" y="767529"/>
            <a:ext cx="11488366" cy="2308324"/>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What it is: </a:t>
            </a:r>
            <a:r>
              <a:rPr lang="en-US" dirty="0">
                <a:latin typeface="Times" panose="02020603050405020304" pitchFamily="18" charset="0"/>
                <a:ea typeface="MS Mincho" panose="02020609040205080304" pitchFamily="49" charset="-128"/>
                <a:cs typeface="Times New Roman" panose="02020603050405020304" pitchFamily="18" charset="0"/>
              </a:rPr>
              <a:t> A statement of cash flows is the fourth required financial statement.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What it does: </a:t>
            </a:r>
            <a:r>
              <a:rPr lang="en-US" dirty="0">
                <a:latin typeface="Times" panose="02020603050405020304" pitchFamily="18" charset="0"/>
                <a:ea typeface="MS Mincho" panose="02020609040205080304" pitchFamily="49" charset="-128"/>
                <a:cs typeface="Times New Roman" panose="02020603050405020304" pitchFamily="18" charset="0"/>
              </a:rPr>
              <a:t> A statement of cash flows explains the total change in cash between one balance sheet date and the next balance sheet date.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How it does it: </a:t>
            </a:r>
            <a:r>
              <a:rPr lang="en-US" dirty="0">
                <a:latin typeface="Times" panose="02020603050405020304" pitchFamily="18" charset="0"/>
                <a:ea typeface="MS Mincho" panose="02020609040205080304" pitchFamily="49" charset="-128"/>
                <a:cs typeface="Times New Roman" panose="02020603050405020304" pitchFamily="18" charset="0"/>
              </a:rPr>
              <a:t> A statement of cash flows explains the total change in cash by showing cash receipts and cash payments and change in cash in each of three possible activities: 1) operating activities, 2) investing activities, 3) financing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pSp>
        <p:nvGrpSpPr>
          <p:cNvPr id="6" name="Group 5">
            <a:extLst>
              <a:ext uri="{FF2B5EF4-FFF2-40B4-BE49-F238E27FC236}">
                <a16:creationId xmlns:a16="http://schemas.microsoft.com/office/drawing/2014/main" id="{500D4629-C94A-4A05-8558-09A570905EFA}"/>
              </a:ext>
            </a:extLst>
          </p:cNvPr>
          <p:cNvGrpSpPr/>
          <p:nvPr/>
        </p:nvGrpSpPr>
        <p:grpSpPr>
          <a:xfrm>
            <a:off x="4149725" y="3076729"/>
            <a:ext cx="3892550" cy="3121144"/>
            <a:chOff x="0" y="0"/>
            <a:chExt cx="3892550" cy="2766105"/>
          </a:xfrm>
        </p:grpSpPr>
        <p:sp>
          <p:nvSpPr>
            <p:cNvPr id="7" name="Rectangle 6">
              <a:extLst>
                <a:ext uri="{FF2B5EF4-FFF2-40B4-BE49-F238E27FC236}">
                  <a16:creationId xmlns:a16="http://schemas.microsoft.com/office/drawing/2014/main" id="{D547EEC7-EA74-4807-A170-501CE1FB3DB0}"/>
                </a:ext>
              </a:extLst>
            </p:cNvPr>
            <p:cNvSpPr/>
            <p:nvPr/>
          </p:nvSpPr>
          <p:spPr>
            <a:xfrm>
              <a:off x="0" y="0"/>
              <a:ext cx="1496695" cy="726440"/>
            </a:xfrm>
            <a:prstGeom prst="rect">
              <a:avLst/>
            </a:prstGeo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18900000" scaled="1"/>
              <a:tileRect/>
            </a:gra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600"/>
                </a:spcAft>
              </a:pPr>
              <a:r>
                <a:rPr lang="en-US" sz="1400" b="1" dirty="0">
                  <a:effectLst/>
                  <a:latin typeface="Times" panose="02020603050405020304" pitchFamily="18" charset="0"/>
                  <a:ea typeface="MS Mincho" panose="02020609040205080304" pitchFamily="49" charset="-128"/>
                  <a:cs typeface="Times New Roman" panose="02020603050405020304" pitchFamily="18" charset="0"/>
                </a:rPr>
                <a:t>Balance Sheet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Cash: $94,100</a:t>
              </a:r>
            </a:p>
          </p:txBody>
        </p:sp>
        <p:sp>
          <p:nvSpPr>
            <p:cNvPr id="8" name="Rectangle 7">
              <a:extLst>
                <a:ext uri="{FF2B5EF4-FFF2-40B4-BE49-F238E27FC236}">
                  <a16:creationId xmlns:a16="http://schemas.microsoft.com/office/drawing/2014/main" id="{E5D3C41F-2894-4FD5-B2FE-C94079F286FF}"/>
                </a:ext>
              </a:extLst>
            </p:cNvPr>
            <p:cNvSpPr/>
            <p:nvPr/>
          </p:nvSpPr>
          <p:spPr>
            <a:xfrm>
              <a:off x="2395855" y="15875"/>
              <a:ext cx="1496695" cy="726440"/>
            </a:xfrm>
            <a:prstGeom prst="rect">
              <a:avLst/>
            </a:prstGeo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18900000" scaled="1"/>
              <a:tileRect/>
            </a:gra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600"/>
                </a:spcAft>
              </a:pPr>
              <a:r>
                <a:rPr lang="en-US" sz="1400" b="1" dirty="0">
                  <a:effectLst/>
                  <a:latin typeface="Times" panose="02020603050405020304" pitchFamily="18" charset="0"/>
                  <a:ea typeface="MS Mincho" panose="02020609040205080304" pitchFamily="49" charset="-128"/>
                  <a:cs typeface="Times New Roman" panose="02020603050405020304" pitchFamily="18" charset="0"/>
                </a:rPr>
                <a:t>Balance Sheet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0" marR="0" algn="ctr">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Cash: $88,300</a:t>
              </a:r>
            </a:p>
          </p:txBody>
        </p:sp>
        <p:sp>
          <p:nvSpPr>
            <p:cNvPr id="9" name="Rectangle 8">
              <a:extLst>
                <a:ext uri="{FF2B5EF4-FFF2-40B4-BE49-F238E27FC236}">
                  <a16:creationId xmlns:a16="http://schemas.microsoft.com/office/drawing/2014/main" id="{37198500-E018-4EAC-9ACE-A903D28B5DD4}"/>
                </a:ext>
              </a:extLst>
            </p:cNvPr>
            <p:cNvSpPr/>
            <p:nvPr/>
          </p:nvSpPr>
          <p:spPr>
            <a:xfrm>
              <a:off x="521173" y="1301114"/>
              <a:ext cx="2850203" cy="1464991"/>
            </a:xfrm>
            <a:prstGeom prst="rect">
              <a:avLst/>
            </a:prstGeom>
            <a:solidFill>
              <a:srgbClr val="CCFFCC"/>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600"/>
                </a:spcAft>
              </a:pPr>
              <a:r>
                <a:rPr lang="en-US" sz="1400" b="1" dirty="0">
                  <a:effectLst/>
                  <a:latin typeface="Times" panose="02020603050405020304" pitchFamily="18" charset="0"/>
                  <a:ea typeface="MS Mincho" panose="02020609040205080304" pitchFamily="49" charset="-128"/>
                  <a:cs typeface="Times New Roman" panose="02020603050405020304" pitchFamily="18" charset="0"/>
                </a:rPr>
                <a:t>Statement of Cash Flows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 Operating Activities:  $11,300</a:t>
              </a:r>
            </a:p>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 Investing Activities:   ($9,700)</a:t>
              </a:r>
            </a:p>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 Financing Activities:  </a:t>
              </a:r>
              <a:r>
                <a:rPr lang="en-US" sz="1400" u="sng" dirty="0">
                  <a:effectLst/>
                  <a:latin typeface="Times" panose="02020603050405020304" pitchFamily="18" charset="0"/>
                  <a:ea typeface="MS Mincho" panose="02020609040205080304" pitchFamily="49" charset="-128"/>
                  <a:cs typeface="Times New Roman" panose="02020603050405020304" pitchFamily="18" charset="0"/>
                </a:rPr>
                <a:t>($7,400)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  Total change in cash   ($5,800)</a:t>
              </a:r>
            </a:p>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 </a:t>
              </a:r>
            </a:p>
          </p:txBody>
        </p:sp>
        <p:cxnSp>
          <p:nvCxnSpPr>
            <p:cNvPr id="10" name="Straight Arrow Connector 9">
              <a:extLst>
                <a:ext uri="{FF2B5EF4-FFF2-40B4-BE49-F238E27FC236}">
                  <a16:creationId xmlns:a16="http://schemas.microsoft.com/office/drawing/2014/main" id="{ADC82144-602F-4482-9BA9-A3D41D63E3B7}"/>
                </a:ext>
              </a:extLst>
            </p:cNvPr>
            <p:cNvCxnSpPr/>
            <p:nvPr/>
          </p:nvCxnSpPr>
          <p:spPr>
            <a:xfrm>
              <a:off x="1488440" y="762000"/>
              <a:ext cx="194872" cy="479685"/>
            </a:xfrm>
            <a:prstGeom prst="straightConnector1">
              <a:avLst/>
            </a:prstGeom>
            <a:ln w="19050">
              <a:prstDash val="dash"/>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66778B8E-0B1B-4083-8DBB-82412B7ADF7C}"/>
                </a:ext>
              </a:extLst>
            </p:cNvPr>
            <p:cNvCxnSpPr/>
            <p:nvPr/>
          </p:nvCxnSpPr>
          <p:spPr>
            <a:xfrm flipH="1">
              <a:off x="2140585" y="777240"/>
              <a:ext cx="255259" cy="470795"/>
            </a:xfrm>
            <a:prstGeom prst="straightConnector1">
              <a:avLst/>
            </a:prstGeom>
            <a:ln w="19050">
              <a:prstDash val="dash"/>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048238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BCF7197-4B77-44BF-BD0B-9C5898DC12C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65469D1-E0F0-47D0-8037-1EA63CBF4F75}"/>
              </a:ext>
            </a:extLst>
          </p:cNvPr>
          <p:cNvSpPr/>
          <p:nvPr/>
        </p:nvSpPr>
        <p:spPr>
          <a:xfrm>
            <a:off x="4666819" y="-9170"/>
            <a:ext cx="301076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#4,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3EF98CD3-46EC-42B0-B016-263036F1C9DD}"/>
              </a:ext>
            </a:extLst>
          </p:cNvPr>
          <p:cNvGraphicFramePr>
            <a:graphicFrameLocks noGrp="1"/>
          </p:cNvGraphicFramePr>
          <p:nvPr>
            <p:extLst>
              <p:ext uri="{D42A27DB-BD31-4B8C-83A1-F6EECF244321}">
                <p14:modId xmlns:p14="http://schemas.microsoft.com/office/powerpoint/2010/main" val="2600295838"/>
              </p:ext>
            </p:extLst>
          </p:nvPr>
        </p:nvGraphicFramePr>
        <p:xfrm>
          <a:off x="2623290" y="659745"/>
          <a:ext cx="6757351" cy="2133600"/>
        </p:xfrm>
        <a:graphic>
          <a:graphicData uri="http://schemas.openxmlformats.org/drawingml/2006/table">
            <a:tbl>
              <a:tblPr firstRow="1" firstCol="1" bandRow="1">
                <a:tableStyleId>{2D5ABB26-0587-4C30-8999-92F81FD0307C}</a:tableStyleId>
              </a:tblPr>
              <a:tblGrid>
                <a:gridCol w="237246">
                  <a:extLst>
                    <a:ext uri="{9D8B030D-6E8A-4147-A177-3AD203B41FA5}">
                      <a16:colId xmlns:a16="http://schemas.microsoft.com/office/drawing/2014/main" val="3162421186"/>
                    </a:ext>
                  </a:extLst>
                </a:gridCol>
                <a:gridCol w="137158">
                  <a:extLst>
                    <a:ext uri="{9D8B030D-6E8A-4147-A177-3AD203B41FA5}">
                      <a16:colId xmlns:a16="http://schemas.microsoft.com/office/drawing/2014/main" val="2507597127"/>
                    </a:ext>
                  </a:extLst>
                </a:gridCol>
                <a:gridCol w="2509550">
                  <a:extLst>
                    <a:ext uri="{9D8B030D-6E8A-4147-A177-3AD203B41FA5}">
                      <a16:colId xmlns:a16="http://schemas.microsoft.com/office/drawing/2014/main" val="448351664"/>
                    </a:ext>
                  </a:extLst>
                </a:gridCol>
                <a:gridCol w="237246">
                  <a:extLst>
                    <a:ext uri="{9D8B030D-6E8A-4147-A177-3AD203B41FA5}">
                      <a16:colId xmlns:a16="http://schemas.microsoft.com/office/drawing/2014/main" val="1412881805"/>
                    </a:ext>
                  </a:extLst>
                </a:gridCol>
                <a:gridCol w="996397">
                  <a:extLst>
                    <a:ext uri="{9D8B030D-6E8A-4147-A177-3AD203B41FA5}">
                      <a16:colId xmlns:a16="http://schemas.microsoft.com/office/drawing/2014/main" val="1164839134"/>
                    </a:ext>
                  </a:extLst>
                </a:gridCol>
                <a:gridCol w="237246">
                  <a:extLst>
                    <a:ext uri="{9D8B030D-6E8A-4147-A177-3AD203B41FA5}">
                      <a16:colId xmlns:a16="http://schemas.microsoft.com/office/drawing/2014/main" val="3684512431"/>
                    </a:ext>
                  </a:extLst>
                </a:gridCol>
                <a:gridCol w="993485">
                  <a:extLst>
                    <a:ext uri="{9D8B030D-6E8A-4147-A177-3AD203B41FA5}">
                      <a16:colId xmlns:a16="http://schemas.microsoft.com/office/drawing/2014/main" val="2435016394"/>
                    </a:ext>
                  </a:extLst>
                </a:gridCol>
                <a:gridCol w="237246">
                  <a:extLst>
                    <a:ext uri="{9D8B030D-6E8A-4147-A177-3AD203B41FA5}">
                      <a16:colId xmlns:a16="http://schemas.microsoft.com/office/drawing/2014/main" val="2097935157"/>
                    </a:ext>
                  </a:extLst>
                </a:gridCol>
                <a:gridCol w="934531">
                  <a:extLst>
                    <a:ext uri="{9D8B030D-6E8A-4147-A177-3AD203B41FA5}">
                      <a16:colId xmlns:a16="http://schemas.microsoft.com/office/drawing/2014/main" val="3434616646"/>
                    </a:ext>
                  </a:extLst>
                </a:gridCol>
                <a:gridCol w="237246">
                  <a:extLst>
                    <a:ext uri="{9D8B030D-6E8A-4147-A177-3AD203B41FA5}">
                      <a16:colId xmlns:a16="http://schemas.microsoft.com/office/drawing/2014/main" val="3048290752"/>
                    </a:ext>
                  </a:extLst>
                </a:gridCol>
              </a:tblGrid>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27965" marR="0" indent="-113665" algn="l">
                        <a:spcBef>
                          <a:spcPts val="300"/>
                        </a:spcBef>
                        <a:spcAft>
                          <a:spcPts val="0"/>
                        </a:spcAft>
                      </a:pPr>
                      <a:r>
                        <a:rPr lang="en-US" sz="1400" b="1" dirty="0">
                          <a:effectLst/>
                        </a:rPr>
                        <a:t>       2020</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56515" marR="0" indent="-56515" algn="ctr">
                        <a:spcBef>
                          <a:spcPts val="300"/>
                        </a:spcBef>
                        <a:spcAft>
                          <a:spcPts val="0"/>
                        </a:spcAf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41300" marR="0" indent="-56515" algn="l">
                        <a:spcBef>
                          <a:spcPts val="300"/>
                        </a:spcBef>
                        <a:spcAft>
                          <a:spcPts val="0"/>
                        </a:spcAft>
                      </a:pPr>
                      <a:r>
                        <a:rPr lang="en-US" sz="1400" b="1" dirty="0">
                          <a:effectLst/>
                        </a:rPr>
                        <a:t>     2019</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Dollar change</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729971207"/>
                  </a:ext>
                </a:extLst>
              </a:tr>
              <a:tr h="0">
                <a:tc gridSpan="10">
                  <a:txBody>
                    <a:bodyPr/>
                    <a:lstStyle/>
                    <a:p>
                      <a:pPr marL="0" marR="0" algn="ctr">
                        <a:spcBef>
                          <a:spcPts val="600"/>
                        </a:spcBef>
                        <a:spcAft>
                          <a:spcPts val="600"/>
                        </a:spcAft>
                      </a:pPr>
                      <a:r>
                        <a:rPr lang="en-US" sz="1400" b="1" dirty="0">
                          <a:effectLst/>
                        </a:rPr>
                        <a:t>Liabilities and  Stockholders' Equity</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7759951"/>
                  </a:ext>
                </a:extLst>
              </a:tr>
              <a:tr h="0">
                <a:tc gridSpan="2">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Current liabilities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794842570"/>
                  </a:ext>
                </a:extLst>
              </a:tr>
              <a:tr h="0">
                <a:tc gridSpan="2">
                  <a:txBody>
                    <a:bodyPr/>
                    <a:lstStyle/>
                    <a:p>
                      <a:pPr marL="0" marR="0" algn="l">
                        <a:spcBef>
                          <a:spcPts val="60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lgn="l">
                        <a:spcBef>
                          <a:spcPts val="600"/>
                        </a:spcBef>
                        <a:spcAft>
                          <a:spcPts val="0"/>
                        </a:spcAft>
                      </a:pPr>
                      <a:r>
                        <a:rPr lang="en-US" sz="1400">
                          <a:effectLst/>
                        </a:rPr>
                        <a:t>   Long-term notes payable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l">
                        <a:spcBef>
                          <a:spcPts val="60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600"/>
                        </a:spcBef>
                        <a:spcAft>
                          <a:spcPts val="0"/>
                        </a:spcAft>
                      </a:pPr>
                      <a:r>
                        <a:rPr lang="en-US" sz="1400" u="sng">
                          <a:effectLst/>
                        </a:rPr>
                        <a:t>225,460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60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600"/>
                        </a:spcBef>
                        <a:spcAft>
                          <a:spcPts val="0"/>
                        </a:spcAft>
                      </a:pPr>
                      <a:r>
                        <a:rPr lang="en-US" sz="1400" u="sng">
                          <a:effectLst/>
                        </a:rPr>
                        <a:t>200,000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60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600"/>
                        </a:spcBef>
                        <a:spcAft>
                          <a:spcPts val="0"/>
                        </a:spcAft>
                      </a:pPr>
                      <a:r>
                        <a:rPr lang="en-US" sz="1400" u="sng">
                          <a:effectLst/>
                        </a:rPr>
                        <a:t>25,460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60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939185675"/>
                  </a:ext>
                </a:extLst>
              </a:tr>
              <a:tr h="0">
                <a:tc gridSpan="2">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l">
                        <a:spcBef>
                          <a:spcPts val="0"/>
                        </a:spcBef>
                        <a:spcAft>
                          <a:spcPts val="0"/>
                        </a:spcAft>
                      </a:pPr>
                      <a:r>
                        <a:rPr lang="en-US" sz="1400">
                          <a:effectLst/>
                        </a:rPr>
                        <a:t>        Total liabilities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a:effectLst/>
                        </a:rPr>
                        <a:t>342,120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none" strike="noStrike">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a:effectLst/>
                        </a:rPr>
                        <a:t>309,490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u="sng">
                          <a:effectLst/>
                        </a:rPr>
                        <a:t>32,630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681496872"/>
                  </a:ext>
                </a:extLst>
              </a:tr>
              <a:tr h="0">
                <a:tc gridSpan="2">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lgn="l">
                        <a:spcBef>
                          <a:spcPts val="0"/>
                        </a:spcBef>
                        <a:spcAft>
                          <a:spcPts val="0"/>
                        </a:spcAft>
                      </a:pPr>
                      <a:r>
                        <a:rPr lang="en-US" sz="1400">
                          <a:effectLst/>
                        </a:rPr>
                        <a:t>   Common stock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a:effectLst/>
                        </a:rPr>
                        <a:t>100,000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none" strike="noStrike">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sng">
                          <a:effectLst/>
                        </a:rPr>
                        <a:t>100,000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u="none" strike="noStrike">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u="sng">
                          <a:effectLst/>
                        </a:rPr>
                        <a:t>  -0-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22497201"/>
                  </a:ext>
                </a:extLst>
              </a:tr>
              <a:tr h="0">
                <a:tc gridSpan="2">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l">
                        <a:spcBef>
                          <a:spcPts val="0"/>
                        </a:spcBef>
                        <a:spcAft>
                          <a:spcPts val="0"/>
                        </a:spcAft>
                      </a:pPr>
                      <a:r>
                        <a:rPr lang="en-US" sz="1400">
                          <a:effectLst/>
                        </a:rPr>
                        <a:t>   Retained earnings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a:effectLst/>
                        </a:rPr>
                        <a:t>178,730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none" strike="noStrike">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a:effectLst/>
                        </a:rPr>
                        <a:t>161,330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none" strike="noStrike">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u="sng">
                          <a:effectLst/>
                        </a:rPr>
                        <a:t>17,400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420718374"/>
                  </a:ext>
                </a:extLst>
              </a:tr>
              <a:tr h="0">
                <a:tc gridSpan="2">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l">
                        <a:spcBef>
                          <a:spcPts val="0"/>
                        </a:spcBef>
                        <a:spcAft>
                          <a:spcPts val="0"/>
                        </a:spcAft>
                      </a:pPr>
                      <a:r>
                        <a:rPr lang="en-US" sz="1400">
                          <a:effectLst/>
                        </a:rPr>
                        <a:t>       Total liabilities and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1017723"/>
                  </a:ext>
                </a:extLst>
              </a:tr>
              <a:tr h="0">
                <a:tc gridSpan="2">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hMerge="1">
                  <a:txBody>
                    <a:bodyPr/>
                    <a:lstStyle/>
                    <a:p>
                      <a:endParaRPr lang="en-US"/>
                    </a:p>
                  </a:txBody>
                  <a:tcPr/>
                </a:tc>
                <a:tc>
                  <a:txBody>
                    <a:bodyPr/>
                    <a:lstStyle/>
                    <a:p>
                      <a:pPr marL="0" marR="0" algn="l">
                        <a:spcBef>
                          <a:spcPts val="0"/>
                        </a:spcBef>
                        <a:spcAft>
                          <a:spcPts val="0"/>
                        </a:spcAft>
                      </a:pPr>
                      <a:r>
                        <a:rPr lang="en-US" sz="1400">
                          <a:effectLst/>
                        </a:rPr>
                        <a:t>       Stockholders' equity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l">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a:t>
                      </a:r>
                      <a:r>
                        <a:rPr lang="en-US" sz="1400" u="dbl">
                          <a:effectLst/>
                        </a:rPr>
                        <a:t>620,850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a:t>
                      </a:r>
                      <a:r>
                        <a:rPr lang="en-US" sz="1400" u="dbl">
                          <a:effectLst/>
                        </a:rPr>
                        <a:t>570,820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ctr">
                        <a:spcBef>
                          <a:spcPts val="0"/>
                        </a:spcBef>
                        <a:spcAft>
                          <a:spcPts val="0"/>
                        </a:spcAft>
                      </a:pPr>
                      <a:r>
                        <a:rPr lang="en-US" sz="1400" u="dbl">
                          <a:effectLst/>
                        </a:rPr>
                        <a:t>$50,030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tc>
                  <a:txBody>
                    <a:bodyPr/>
                    <a:lstStyle/>
                    <a:p>
                      <a:pPr marL="0" marR="0" algn="r">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134436872"/>
                  </a:ext>
                </a:extLst>
              </a:tr>
            </a:tbl>
          </a:graphicData>
        </a:graphic>
      </p:graphicFrame>
      <p:sp>
        <p:nvSpPr>
          <p:cNvPr id="5" name="Rectangle 4">
            <a:extLst>
              <a:ext uri="{FF2B5EF4-FFF2-40B4-BE49-F238E27FC236}">
                <a16:creationId xmlns:a16="http://schemas.microsoft.com/office/drawing/2014/main" id="{15BB0D81-A44D-4662-B3FE-ACC91C81D573}"/>
              </a:ext>
            </a:extLst>
          </p:cNvPr>
          <p:cNvSpPr/>
          <p:nvPr/>
        </p:nvSpPr>
        <p:spPr>
          <a:xfrm>
            <a:off x="880352" y="3087109"/>
            <a:ext cx="11371635" cy="923330"/>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The final account that shows a change is retained earnings, which increased by $17,400.   Net income increases </a:t>
            </a: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retained earnings, but net income was $32,400.  There is no further information, so use the following formula:</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6" name="Rectangle 5">
            <a:extLst>
              <a:ext uri="{FF2B5EF4-FFF2-40B4-BE49-F238E27FC236}">
                <a16:creationId xmlns:a16="http://schemas.microsoft.com/office/drawing/2014/main" id="{611A569A-AD0B-4844-B247-FBDE9EEE133F}"/>
              </a:ext>
            </a:extLst>
          </p:cNvPr>
          <p:cNvSpPr/>
          <p:nvPr/>
        </p:nvSpPr>
        <p:spPr>
          <a:xfrm>
            <a:off x="3216904" y="3825773"/>
            <a:ext cx="5910592" cy="369332"/>
          </a:xfrm>
          <a:prstGeom prst="rect">
            <a:avLst/>
          </a:prstGeom>
          <a:ln>
            <a:solidFill>
              <a:schemeClr val="tx1"/>
            </a:solidFill>
          </a:ln>
        </p:spPr>
        <p:txBody>
          <a:bodyPr wrap="none">
            <a:spAutoFit/>
          </a:bodyPr>
          <a:lstStyle/>
          <a:p>
            <a:pPr algn="ctr"/>
            <a:r>
              <a:rPr lang="en-US" b="1" dirty="0">
                <a:latin typeface="Times" panose="02020603050405020304" pitchFamily="18" charset="0"/>
                <a:ea typeface="MS Mincho" panose="02020609040205080304" pitchFamily="49" charset="-128"/>
                <a:cs typeface="Times New Roman" panose="02020603050405020304" pitchFamily="18" charset="0"/>
              </a:rPr>
              <a:t>Beginning RE  +  Net Income   –  Dividends  =  Ending RE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7" name="Rectangle 6">
            <a:extLst>
              <a:ext uri="{FF2B5EF4-FFF2-40B4-BE49-F238E27FC236}">
                <a16:creationId xmlns:a16="http://schemas.microsoft.com/office/drawing/2014/main" id="{6CD1BA5A-5B77-49FF-96C8-2222E29FC5CF}"/>
              </a:ext>
            </a:extLst>
          </p:cNvPr>
          <p:cNvSpPr/>
          <p:nvPr/>
        </p:nvSpPr>
        <p:spPr>
          <a:xfrm>
            <a:off x="880352" y="4273688"/>
            <a:ext cx="10243226" cy="1754326"/>
          </a:xfrm>
          <a:prstGeom prst="rect">
            <a:avLst/>
          </a:prstGeom>
        </p:spPr>
        <p:txBody>
          <a:bodyPr wrap="square">
            <a:spAutoFit/>
          </a:bodyPr>
          <a:lstStyle/>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$161,330 + $32,400 – </a:t>
            </a:r>
            <a:r>
              <a:rPr lang="en-US" b="1" i="1" dirty="0">
                <a:latin typeface="Times" panose="02020603050405020304" pitchFamily="18" charset="0"/>
                <a:ea typeface="MS Mincho" panose="02020609040205080304" pitchFamily="49" charset="-128"/>
                <a:cs typeface="Times New Roman" panose="02020603050405020304" pitchFamily="18" charset="0"/>
              </a:rPr>
              <a:t>X</a:t>
            </a:r>
            <a:r>
              <a:rPr lang="en-US" dirty="0">
                <a:latin typeface="Times" panose="02020603050405020304" pitchFamily="18" charset="0"/>
                <a:ea typeface="MS Mincho" panose="02020609040205080304" pitchFamily="49" charset="-128"/>
                <a:cs typeface="Times New Roman" panose="02020603050405020304" pitchFamily="18" charset="0"/>
              </a:rPr>
              <a:t> = $178,730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b="1" i="1" dirty="0">
                <a:latin typeface="Times" panose="02020603050405020304" pitchFamily="18" charset="0"/>
                <a:ea typeface="MS Mincho" panose="02020609040205080304" pitchFamily="49" charset="-128"/>
                <a:cs typeface="Times New Roman" panose="02020603050405020304" pitchFamily="18" charset="0"/>
              </a:rPr>
              <a:t>X</a:t>
            </a:r>
            <a:r>
              <a:rPr lang="en-US" dirty="0">
                <a:latin typeface="Times" panose="02020603050405020304" pitchFamily="18" charset="0"/>
                <a:ea typeface="MS Mincho" panose="02020609040205080304" pitchFamily="49" charset="-128"/>
                <a:cs typeface="Times New Roman" panose="02020603050405020304" pitchFamily="18" charset="0"/>
              </a:rPr>
              <a:t> = $15,000.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Retained Earnings analysis indicates $15,000 of cash was used to pay dividends.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7475" marR="0" indent="-117475">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financing activities section of the statement of cash flows is illustrated on the next page. </a:t>
            </a:r>
            <a:endParaRPr lang="en-US" dirty="0"/>
          </a:p>
        </p:txBody>
      </p:sp>
    </p:spTree>
    <p:extLst>
      <p:ext uri="{BB962C8B-B14F-4D97-AF65-F5344CB8AC3E}">
        <p14:creationId xmlns:p14="http://schemas.microsoft.com/office/powerpoint/2010/main" val="1496415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E240FF3-DC72-4880-A2CA-59B02D571BF3}"/>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7552D4B-601C-4CC2-B6F4-3E32361AC069}"/>
              </a:ext>
            </a:extLst>
          </p:cNvPr>
          <p:cNvSpPr/>
          <p:nvPr/>
        </p:nvSpPr>
        <p:spPr>
          <a:xfrm>
            <a:off x="4785172" y="136525"/>
            <a:ext cx="301076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#4,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C71D04AE-7934-4D83-A6E9-5F4C3ADACC9D}"/>
              </a:ext>
            </a:extLst>
          </p:cNvPr>
          <p:cNvSpPr/>
          <p:nvPr/>
        </p:nvSpPr>
        <p:spPr>
          <a:xfrm>
            <a:off x="663100" y="1469225"/>
            <a:ext cx="11254902" cy="923330"/>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completed financing activities section of the statement of cash flows is illustrated below. In this example, financing activities were a net source of cash.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743B6F5E-4415-4DFE-B264-A7AD55543F71}"/>
              </a:ext>
            </a:extLst>
          </p:cNvPr>
          <p:cNvGraphicFramePr>
            <a:graphicFrameLocks noGrp="1"/>
          </p:cNvGraphicFramePr>
          <p:nvPr>
            <p:extLst>
              <p:ext uri="{D42A27DB-BD31-4B8C-83A1-F6EECF244321}">
                <p14:modId xmlns:p14="http://schemas.microsoft.com/office/powerpoint/2010/main" val="345262546"/>
              </p:ext>
            </p:extLst>
          </p:nvPr>
        </p:nvGraphicFramePr>
        <p:xfrm>
          <a:off x="2822287" y="2916660"/>
          <a:ext cx="6936529" cy="1706880"/>
        </p:xfrm>
        <a:graphic>
          <a:graphicData uri="http://schemas.openxmlformats.org/drawingml/2006/table">
            <a:tbl>
              <a:tblPr firstRow="1" firstCol="1" bandRow="1">
                <a:tableStyleId>{2D5ABB26-0587-4C30-8999-92F81FD0307C}</a:tableStyleId>
              </a:tblPr>
              <a:tblGrid>
                <a:gridCol w="4277978">
                  <a:extLst>
                    <a:ext uri="{9D8B030D-6E8A-4147-A177-3AD203B41FA5}">
                      <a16:colId xmlns:a16="http://schemas.microsoft.com/office/drawing/2014/main" val="225795818"/>
                    </a:ext>
                  </a:extLst>
                </a:gridCol>
                <a:gridCol w="1246650">
                  <a:extLst>
                    <a:ext uri="{9D8B030D-6E8A-4147-A177-3AD203B41FA5}">
                      <a16:colId xmlns:a16="http://schemas.microsoft.com/office/drawing/2014/main" val="3520975794"/>
                    </a:ext>
                  </a:extLst>
                </a:gridCol>
                <a:gridCol w="234265">
                  <a:extLst>
                    <a:ext uri="{9D8B030D-6E8A-4147-A177-3AD203B41FA5}">
                      <a16:colId xmlns:a16="http://schemas.microsoft.com/office/drawing/2014/main" val="4121739575"/>
                    </a:ext>
                  </a:extLst>
                </a:gridCol>
                <a:gridCol w="943371">
                  <a:extLst>
                    <a:ext uri="{9D8B030D-6E8A-4147-A177-3AD203B41FA5}">
                      <a16:colId xmlns:a16="http://schemas.microsoft.com/office/drawing/2014/main" val="2108068665"/>
                    </a:ext>
                  </a:extLst>
                </a:gridCol>
                <a:gridCol w="234265">
                  <a:extLst>
                    <a:ext uri="{9D8B030D-6E8A-4147-A177-3AD203B41FA5}">
                      <a16:colId xmlns:a16="http://schemas.microsoft.com/office/drawing/2014/main" val="750529544"/>
                    </a:ext>
                  </a:extLst>
                </a:gridCol>
              </a:tblGrid>
              <a:tr h="0">
                <a:tc>
                  <a:txBody>
                    <a:bodyPr/>
                    <a:lstStyle/>
                    <a:p>
                      <a:pPr marL="102870" marR="0" indent="-102870" algn="l">
                        <a:spcBef>
                          <a:spcPts val="0"/>
                        </a:spcBef>
                        <a:spcAft>
                          <a:spcPts val="0"/>
                        </a:spcAft>
                        <a:tabLst>
                          <a:tab pos="1543050" algn="l"/>
                          <a:tab pos="4629150" algn="l"/>
                        </a:tabLst>
                      </a:pPr>
                      <a:r>
                        <a:rPr lang="en-US" sz="1400">
                          <a:solidFill>
                            <a:schemeClr val="bg1">
                              <a:lumMod val="65000"/>
                            </a:schemeClr>
                          </a:solidFill>
                          <a:effectLst/>
                        </a:rPr>
                        <a:t> </a:t>
                      </a:r>
                      <a:endParaRPr lang="en-US" sz="1100">
                        <a:solidFill>
                          <a:schemeClr val="bg1">
                            <a:lumMod val="6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a:txBody>
                    <a:bodyPr/>
                    <a:lstStyle/>
                    <a:p>
                      <a:pPr marL="0" marR="0" indent="-102870" algn="ctr">
                        <a:spcBef>
                          <a:spcPts val="0"/>
                        </a:spcBef>
                        <a:spcAft>
                          <a:spcPts val="0"/>
                        </a:spcAft>
                        <a:tabLst>
                          <a:tab pos="1543050" algn="l"/>
                          <a:tab pos="4629150" algn="l"/>
                          <a:tab pos="4800600" algn="l"/>
                        </a:tabLst>
                      </a:pPr>
                      <a:r>
                        <a:rPr lang="en-US" sz="1400" b="1" dirty="0">
                          <a:solidFill>
                            <a:schemeClr val="bg1">
                              <a:lumMod val="65000"/>
                            </a:schemeClr>
                          </a:solidFill>
                          <a:effectLst/>
                        </a:rPr>
                        <a:t>         ....$.....</a:t>
                      </a:r>
                      <a:endParaRPr lang="en-US" sz="1100" b="1" dirty="0">
                        <a:solidFill>
                          <a:schemeClr val="bg1">
                            <a:lumMod val="6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tc>
                  <a:txBody>
                    <a:bodyPr/>
                    <a:lstStyle/>
                    <a:p>
                      <a:pPr marL="0" marR="0" indent="-102870" algn="ctr">
                        <a:spcBef>
                          <a:spcPts val="0"/>
                        </a:spcBef>
                        <a:spcAft>
                          <a:spcPts val="0"/>
                        </a:spcAft>
                        <a:tabLst>
                          <a:tab pos="1543050" algn="l"/>
                          <a:tab pos="4629150" algn="l"/>
                        </a:tabLst>
                      </a:pPr>
                      <a:r>
                        <a:rPr lang="en-US" sz="1400" b="1">
                          <a:solidFill>
                            <a:schemeClr val="bg1">
                              <a:lumMod val="65000"/>
                            </a:schemeClr>
                          </a:solidFill>
                          <a:effectLst/>
                        </a:rPr>
                        <a:t> </a:t>
                      </a:r>
                      <a:endParaRPr lang="en-US" sz="1100" b="1">
                        <a:solidFill>
                          <a:schemeClr val="bg1">
                            <a:lumMod val="6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tc>
                  <a:txBody>
                    <a:bodyPr/>
                    <a:lstStyle/>
                    <a:p>
                      <a:pPr marL="102870" marR="0" indent="-102870" algn="ctr">
                        <a:spcBef>
                          <a:spcPts val="0"/>
                        </a:spcBef>
                        <a:spcAft>
                          <a:spcPts val="0"/>
                        </a:spcAft>
                        <a:tabLst>
                          <a:tab pos="1543050" algn="l"/>
                          <a:tab pos="4629150" algn="l"/>
                        </a:tabLst>
                      </a:pPr>
                      <a:r>
                        <a:rPr lang="en-US" sz="1400" b="1">
                          <a:solidFill>
                            <a:schemeClr val="bg1">
                              <a:lumMod val="65000"/>
                            </a:schemeClr>
                          </a:solidFill>
                          <a:effectLst/>
                        </a:rPr>
                        <a:t> </a:t>
                      </a:r>
                      <a:endParaRPr lang="en-US" sz="1100" b="1">
                        <a:solidFill>
                          <a:schemeClr val="bg1">
                            <a:lumMod val="6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tc>
                  <a:txBody>
                    <a:bodyPr/>
                    <a:lstStyle/>
                    <a:p>
                      <a:pPr marL="102870" marR="0" indent="-102870" algn="ct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91736051"/>
                  </a:ext>
                </a:extLst>
              </a:tr>
              <a:tr h="0">
                <a:tc>
                  <a:txBody>
                    <a:bodyPr/>
                    <a:lstStyle/>
                    <a:p>
                      <a:pPr marL="102870" marR="0" indent="-102870" algn="l">
                        <a:spcBef>
                          <a:spcPts val="0"/>
                        </a:spcBef>
                        <a:spcAft>
                          <a:spcPts val="0"/>
                        </a:spcAft>
                        <a:tabLst>
                          <a:tab pos="1543050" algn="l"/>
                          <a:tab pos="4629150" algn="l"/>
                        </a:tabLst>
                      </a:pPr>
                      <a:r>
                        <a:rPr lang="en-US" sz="1400">
                          <a:solidFill>
                            <a:schemeClr val="bg1">
                              <a:lumMod val="65000"/>
                            </a:schemeClr>
                          </a:solidFill>
                          <a:effectLst/>
                        </a:rPr>
                        <a:t> </a:t>
                      </a:r>
                      <a:endParaRPr lang="en-US" sz="1100">
                        <a:solidFill>
                          <a:schemeClr val="bg1">
                            <a:lumMod val="6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a:txBody>
                    <a:bodyPr/>
                    <a:lstStyle/>
                    <a:p>
                      <a:pPr marL="0" marR="0" indent="-102870" algn="ctr">
                        <a:spcBef>
                          <a:spcPts val="0"/>
                        </a:spcBef>
                        <a:spcAft>
                          <a:spcPts val="0"/>
                        </a:spcAft>
                        <a:tabLst>
                          <a:tab pos="1543050" algn="l"/>
                          <a:tab pos="4629150" algn="l"/>
                          <a:tab pos="4800600" algn="l"/>
                        </a:tabLst>
                      </a:pPr>
                      <a:r>
                        <a:rPr lang="en-US" sz="1400" b="1" dirty="0">
                          <a:solidFill>
                            <a:schemeClr val="bg1">
                              <a:lumMod val="65000"/>
                            </a:schemeClr>
                          </a:solidFill>
                          <a:effectLst/>
                        </a:rPr>
                        <a:t>         ....$.....</a:t>
                      </a:r>
                      <a:endParaRPr lang="en-US" sz="1100" b="1" dirty="0">
                        <a:solidFill>
                          <a:schemeClr val="bg1">
                            <a:lumMod val="6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tc>
                  <a:txBody>
                    <a:bodyPr/>
                    <a:lstStyle/>
                    <a:p>
                      <a:pPr marL="0" marR="0" indent="-102870" algn="ctr">
                        <a:spcBef>
                          <a:spcPts val="0"/>
                        </a:spcBef>
                        <a:spcAft>
                          <a:spcPts val="0"/>
                        </a:spcAft>
                        <a:tabLst>
                          <a:tab pos="1543050" algn="l"/>
                          <a:tab pos="4629150" algn="l"/>
                        </a:tabLst>
                      </a:pPr>
                      <a:r>
                        <a:rPr lang="en-US" sz="1400" b="1">
                          <a:solidFill>
                            <a:schemeClr val="bg1">
                              <a:lumMod val="65000"/>
                            </a:schemeClr>
                          </a:solidFill>
                          <a:effectLst/>
                        </a:rPr>
                        <a:t> </a:t>
                      </a:r>
                      <a:endParaRPr lang="en-US" sz="1100" b="1">
                        <a:solidFill>
                          <a:schemeClr val="bg1">
                            <a:lumMod val="6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tc>
                  <a:txBody>
                    <a:bodyPr/>
                    <a:lstStyle/>
                    <a:p>
                      <a:pPr marL="102870" marR="0" indent="-102870" algn="ctr">
                        <a:spcBef>
                          <a:spcPts val="0"/>
                        </a:spcBef>
                        <a:spcAft>
                          <a:spcPts val="0"/>
                        </a:spcAft>
                        <a:tabLst>
                          <a:tab pos="1543050" algn="l"/>
                          <a:tab pos="4629150" algn="l"/>
                        </a:tabLst>
                      </a:pPr>
                      <a:r>
                        <a:rPr lang="en-US" sz="1400" b="1" dirty="0">
                          <a:solidFill>
                            <a:schemeClr val="bg1">
                              <a:lumMod val="65000"/>
                            </a:schemeClr>
                          </a:solidFill>
                          <a:effectLst/>
                        </a:rPr>
                        <a:t> </a:t>
                      </a:r>
                      <a:endParaRPr lang="en-US" sz="1100" b="1" dirty="0">
                        <a:solidFill>
                          <a:schemeClr val="bg1">
                            <a:lumMod val="6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tc>
                  <a:txBody>
                    <a:bodyPr/>
                    <a:lstStyle/>
                    <a:p>
                      <a:pPr marL="102870" marR="0" indent="-102870" algn="ct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60174491"/>
                  </a:ext>
                </a:extLst>
              </a:tr>
              <a:tr h="0">
                <a:tc>
                  <a:txBody>
                    <a:bodyPr/>
                    <a:lstStyle/>
                    <a:p>
                      <a:pPr marL="102870" marR="0" indent="-102870" algn="l">
                        <a:spcBef>
                          <a:spcPts val="0"/>
                        </a:spcBef>
                        <a:spcAft>
                          <a:spcPts val="0"/>
                        </a:spcAft>
                        <a:tabLst>
                          <a:tab pos="1543050" algn="l"/>
                          <a:tab pos="4629150" algn="l"/>
                        </a:tabLst>
                      </a:pPr>
                      <a:r>
                        <a:rPr lang="en-US" sz="1400" b="1" dirty="0">
                          <a:solidFill>
                            <a:schemeClr val="bg1">
                              <a:lumMod val="65000"/>
                            </a:schemeClr>
                          </a:solidFill>
                          <a:effectLst/>
                        </a:rPr>
                        <a:t>                 Cash used by investing activities</a:t>
                      </a:r>
                      <a:endParaRPr lang="en-US" sz="1100" b="1" dirty="0">
                        <a:solidFill>
                          <a:schemeClr val="bg1">
                            <a:lumMod val="6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noFill/>
                  </a:tcPr>
                </a:tc>
                <a:tc>
                  <a:txBody>
                    <a:bodyPr/>
                    <a:lstStyle/>
                    <a:p>
                      <a:pPr marL="0" marR="0" algn="l">
                        <a:spcBef>
                          <a:spcPts val="0"/>
                        </a:spcBef>
                        <a:spcAft>
                          <a:spcPts val="0"/>
                        </a:spcAft>
                        <a:tabLst>
                          <a:tab pos="1543050" algn="l"/>
                          <a:tab pos="4629150" algn="l"/>
                          <a:tab pos="4800600" algn="l"/>
                        </a:tabLst>
                      </a:pPr>
                      <a:r>
                        <a:rPr lang="en-US" sz="1400" b="1" dirty="0">
                          <a:solidFill>
                            <a:schemeClr val="bg1">
                              <a:lumMod val="65000"/>
                            </a:schemeClr>
                          </a:solidFill>
                          <a:effectLst/>
                        </a:rPr>
                        <a:t> </a:t>
                      </a:r>
                      <a:endParaRPr lang="en-US" sz="1100" b="1" dirty="0">
                        <a:solidFill>
                          <a:schemeClr val="bg1">
                            <a:lumMod val="6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tc>
                  <a:txBody>
                    <a:bodyPr/>
                    <a:lstStyle/>
                    <a:p>
                      <a:pPr marL="0" marR="0" algn="l">
                        <a:spcBef>
                          <a:spcPts val="0"/>
                        </a:spcBef>
                        <a:spcAft>
                          <a:spcPts val="0"/>
                        </a:spcAft>
                        <a:tabLst>
                          <a:tab pos="1543050" algn="l"/>
                          <a:tab pos="4629150" algn="l"/>
                        </a:tabLst>
                      </a:pPr>
                      <a:r>
                        <a:rPr lang="en-US" sz="1400" b="1" dirty="0">
                          <a:solidFill>
                            <a:schemeClr val="bg1">
                              <a:lumMod val="65000"/>
                            </a:schemeClr>
                          </a:solidFill>
                          <a:effectLst/>
                        </a:rPr>
                        <a:t> </a:t>
                      </a:r>
                      <a:endParaRPr lang="en-US" sz="1100" b="1" dirty="0">
                        <a:solidFill>
                          <a:schemeClr val="bg1">
                            <a:lumMod val="6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tc>
                  <a:txBody>
                    <a:bodyPr/>
                    <a:lstStyle/>
                    <a:p>
                      <a:pPr marL="0" marR="0" algn="l">
                        <a:spcBef>
                          <a:spcPts val="0"/>
                        </a:spcBef>
                        <a:spcAft>
                          <a:spcPts val="0"/>
                        </a:spcAft>
                        <a:tabLst>
                          <a:tab pos="1543050" algn="l"/>
                          <a:tab pos="4629150" algn="l"/>
                        </a:tabLst>
                      </a:pPr>
                      <a:r>
                        <a:rPr lang="en-US" sz="1400" b="1" dirty="0">
                          <a:solidFill>
                            <a:schemeClr val="bg1">
                              <a:lumMod val="65000"/>
                            </a:schemeClr>
                          </a:solidFill>
                          <a:effectLst/>
                        </a:rPr>
                        <a:t>   (37,250)</a:t>
                      </a:r>
                      <a:endParaRPr lang="en-US" sz="1100" b="1" dirty="0">
                        <a:solidFill>
                          <a:schemeClr val="bg1">
                            <a:lumMod val="65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tc>
                  <a:txBody>
                    <a:bodyPr/>
                    <a:lstStyle/>
                    <a:p>
                      <a:pPr marL="0" marR="0" algn="l">
                        <a:spcBef>
                          <a:spcPts val="0"/>
                        </a:spcBef>
                        <a:spcAft>
                          <a:spcPts val="0"/>
                        </a:spcAft>
                        <a:tabLst>
                          <a:tab pos="1543050" algn="l"/>
                          <a:tab pos="4629150" algn="l"/>
                        </a:tabLs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50071832"/>
                  </a:ext>
                </a:extLst>
              </a:tr>
              <a:tr h="0">
                <a:tc>
                  <a:txBody>
                    <a:bodyPr/>
                    <a:lstStyle/>
                    <a:p>
                      <a:pPr marL="102870" marR="0" indent="-102870" algn="l">
                        <a:spcBef>
                          <a:spcPts val="0"/>
                        </a:spcBef>
                        <a:spcAft>
                          <a:spcPts val="0"/>
                        </a:spcAft>
                        <a:tabLst>
                          <a:tab pos="1543050" algn="l"/>
                          <a:tab pos="4629150" algn="l"/>
                        </a:tabLst>
                      </a:pPr>
                      <a:r>
                        <a:rPr lang="en-US" sz="1400" b="1" dirty="0">
                          <a:effectLst/>
                        </a:rPr>
                        <a:t>Cash flows from financing activities</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tabLst>
                          <a:tab pos="1543050" algn="l"/>
                          <a:tab pos="4629150" algn="l"/>
                          <a:tab pos="480060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tabLst>
                          <a:tab pos="1543050" algn="l"/>
                          <a:tab pos="4629150" algn="l"/>
                        </a:tabLs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tabLst>
                          <a:tab pos="1543050" algn="l"/>
                          <a:tab pos="4629150" algn="l"/>
                        </a:tabLs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53916177"/>
                  </a:ext>
                </a:extLst>
              </a:tr>
              <a:tr h="0">
                <a:tc>
                  <a:txBody>
                    <a:bodyPr/>
                    <a:lstStyle/>
                    <a:p>
                      <a:pPr marL="617220" marR="0" indent="-102870" algn="l">
                        <a:spcBef>
                          <a:spcPts val="0"/>
                        </a:spcBef>
                        <a:spcAft>
                          <a:spcPts val="0"/>
                        </a:spcAft>
                        <a:tabLst>
                          <a:tab pos="1543050" algn="l"/>
                          <a:tab pos="4629150" algn="l"/>
                        </a:tabLst>
                      </a:pPr>
                      <a:r>
                        <a:rPr lang="en-US" sz="1400" dirty="0">
                          <a:effectLst/>
                        </a:rPr>
                        <a:t> Increase in notes payable.......................</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754880" algn="l"/>
                        </a:tabLst>
                      </a:pPr>
                      <a:r>
                        <a:rPr lang="en-US" sz="1400" dirty="0">
                          <a:effectLst/>
                        </a:rPr>
                        <a:t>      25,460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91943145"/>
                  </a:ext>
                </a:extLst>
              </a:tr>
              <a:tr h="0">
                <a:tc>
                  <a:txBody>
                    <a:bodyPr/>
                    <a:lstStyle/>
                    <a:p>
                      <a:pPr marL="685800" marR="0" indent="-160020" algn="l">
                        <a:spcBef>
                          <a:spcPts val="0"/>
                        </a:spcBef>
                        <a:spcAft>
                          <a:spcPts val="0"/>
                        </a:spcAft>
                        <a:tabLst>
                          <a:tab pos="1543050" algn="l"/>
                          <a:tab pos="4629150" algn="l"/>
                        </a:tabLst>
                      </a:pPr>
                      <a:r>
                        <a:rPr lang="en-US" sz="1400">
                          <a:effectLst/>
                        </a:rPr>
                        <a:t> Dividends paid..........................................</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800600" algn="l"/>
                        </a:tabLst>
                      </a:pPr>
                      <a:r>
                        <a:rPr lang="en-US" sz="1400" dirty="0">
                          <a:effectLst/>
                        </a:rPr>
                        <a:t>      </a:t>
                      </a:r>
                      <a:r>
                        <a:rPr lang="en-US" sz="1400" u="sng" dirty="0">
                          <a:effectLst/>
                        </a:rPr>
                        <a:t>(15,000)</a:t>
                      </a:r>
                      <a:endParaRPr lang="en-US" sz="11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91023076"/>
                  </a:ext>
                </a:extLst>
              </a:tr>
              <a:tr h="0">
                <a:tc>
                  <a:txBody>
                    <a:bodyPr/>
                    <a:lstStyle/>
                    <a:p>
                      <a:pPr marL="102870" marR="0" indent="-102870" algn="l">
                        <a:spcBef>
                          <a:spcPts val="0"/>
                        </a:spcBef>
                        <a:spcAft>
                          <a:spcPts val="0"/>
                        </a:spcAft>
                        <a:tabLst>
                          <a:tab pos="1543050" algn="l"/>
                        </a:tabLst>
                      </a:pPr>
                      <a:r>
                        <a:rPr lang="en-US" sz="1400">
                          <a:effectLst/>
                        </a:rPr>
                        <a:t>                 Cash provided by financing activities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0330" marR="0" indent="-100330" algn="ctr">
                        <a:spcBef>
                          <a:spcPts val="0"/>
                        </a:spcBef>
                        <a:spcAft>
                          <a:spcPts val="0"/>
                        </a:spcAft>
                        <a:tabLst>
                          <a:tab pos="1543050" algn="l"/>
                          <a:tab pos="4629150" algn="l"/>
                        </a:tabLst>
                      </a:pPr>
                      <a:r>
                        <a:rPr lang="en-US" sz="1400" dirty="0">
                          <a:effectLst/>
                        </a:rPr>
                        <a:t>10,460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92254659"/>
                  </a:ext>
                </a:extLst>
              </a:tr>
              <a:tr h="0">
                <a:tc>
                  <a:txBody>
                    <a:bodyPr/>
                    <a:lstStyle/>
                    <a:p>
                      <a:pPr marL="102870" marR="0" indent="-102870" algn="l">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0330" marR="0" indent="-100330" algn="ctr">
                        <a:spcBef>
                          <a:spcPts val="0"/>
                        </a:spcBef>
                        <a:spcAft>
                          <a:spcPts val="0"/>
                        </a:spcAft>
                        <a:tabLst>
                          <a:tab pos="1543050" algn="l"/>
                          <a:tab pos="4629150" algn="l"/>
                        </a:tabLs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47696680"/>
                  </a:ext>
                </a:extLst>
              </a:tr>
            </a:tbl>
          </a:graphicData>
        </a:graphic>
      </p:graphicFrame>
      <p:cxnSp>
        <p:nvCxnSpPr>
          <p:cNvPr id="7" name="Straight Connector 6">
            <a:extLst>
              <a:ext uri="{FF2B5EF4-FFF2-40B4-BE49-F238E27FC236}">
                <a16:creationId xmlns:a16="http://schemas.microsoft.com/office/drawing/2014/main" id="{F0E86264-EF4D-4C04-913D-55FD72BC6349}"/>
              </a:ext>
            </a:extLst>
          </p:cNvPr>
          <p:cNvCxnSpPr>
            <a:cxnSpLocks/>
          </p:cNvCxnSpPr>
          <p:nvPr/>
        </p:nvCxnSpPr>
        <p:spPr>
          <a:xfrm>
            <a:off x="2822287" y="2916660"/>
            <a:ext cx="6936529"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1EBC746-0EE6-4FC5-8599-6A72C75C7D20}"/>
              </a:ext>
            </a:extLst>
          </p:cNvPr>
          <p:cNvCxnSpPr>
            <a:cxnSpLocks/>
          </p:cNvCxnSpPr>
          <p:nvPr/>
        </p:nvCxnSpPr>
        <p:spPr>
          <a:xfrm>
            <a:off x="2822287" y="4628387"/>
            <a:ext cx="6936529"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13364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B21C4BC-4FCE-41D5-B53D-0C229B93FFCB}"/>
              </a:ext>
            </a:extLst>
          </p:cNvPr>
          <p:cNvSpPr>
            <a:spLocks noGrp="1"/>
          </p:cNvSpPr>
          <p:nvPr>
            <p:ph type="ftr" sz="quarter" idx="11"/>
          </p:nvPr>
        </p:nvSpPr>
        <p:spPr/>
        <p:txBody>
          <a:bodyPr/>
          <a:lstStyle/>
          <a:p>
            <a:r>
              <a:rPr lang="en-US"/>
              <a:t>© Copyright 2018 Worthy and James Publishing</a:t>
            </a:r>
          </a:p>
        </p:txBody>
      </p:sp>
      <p:sp>
        <p:nvSpPr>
          <p:cNvPr id="4" name="Rectangle 3">
            <a:extLst>
              <a:ext uri="{FF2B5EF4-FFF2-40B4-BE49-F238E27FC236}">
                <a16:creationId xmlns:a16="http://schemas.microsoft.com/office/drawing/2014/main" id="{70135768-5A23-4F4F-8307-B2D98E378E2C}"/>
              </a:ext>
            </a:extLst>
          </p:cNvPr>
          <p:cNvSpPr/>
          <p:nvPr/>
        </p:nvSpPr>
        <p:spPr>
          <a:xfrm>
            <a:off x="5515609" y="136525"/>
            <a:ext cx="131318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#5</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ED2485B5-17F5-4DA6-AB00-ED823184AAE9}"/>
              </a:ext>
            </a:extLst>
          </p:cNvPr>
          <p:cNvSpPr/>
          <p:nvPr/>
        </p:nvSpPr>
        <p:spPr>
          <a:xfrm>
            <a:off x="588522" y="874534"/>
            <a:ext cx="11167354" cy="2031325"/>
          </a:xfrm>
          <a:prstGeom prst="rect">
            <a:avLst/>
          </a:prstGeom>
        </p:spPr>
        <p:txBody>
          <a:bodyPr wrap="square">
            <a:spAutoFit/>
          </a:bodyPr>
          <a:lstStyle/>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final step is to complete the totals of the statement of cash flows.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28600" marR="0" indent="-1714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The statement of cash flows final section is illustrated below.  Operating activities increased cash $37,590, investing activities decreased cash $37,250 and financing activities increased cash $10,460 for a total increase of $10,800.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571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286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Notice that the final total of $90,100 reconciles exactly to the cash balance on the balance sheet.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5715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6" name="Table 5">
            <a:extLst>
              <a:ext uri="{FF2B5EF4-FFF2-40B4-BE49-F238E27FC236}">
                <a16:creationId xmlns:a16="http://schemas.microsoft.com/office/drawing/2014/main" id="{D3FD0CAA-0A75-4EB0-8555-4CB422791E89}"/>
              </a:ext>
            </a:extLst>
          </p:cNvPr>
          <p:cNvGraphicFramePr>
            <a:graphicFrameLocks noGrp="1"/>
          </p:cNvGraphicFramePr>
          <p:nvPr>
            <p:extLst>
              <p:ext uri="{D42A27DB-BD31-4B8C-83A1-F6EECF244321}">
                <p14:modId xmlns:p14="http://schemas.microsoft.com/office/powerpoint/2010/main" val="3172521717"/>
              </p:ext>
            </p:extLst>
          </p:nvPr>
        </p:nvGraphicFramePr>
        <p:xfrm>
          <a:off x="2611521" y="3675143"/>
          <a:ext cx="7121355" cy="1493520"/>
        </p:xfrm>
        <a:graphic>
          <a:graphicData uri="http://schemas.openxmlformats.org/drawingml/2006/table">
            <a:tbl>
              <a:tblPr firstRow="1" firstCol="1" bandRow="1">
                <a:tableStyleId>{2D5ABB26-0587-4C30-8999-92F81FD0307C}</a:tableStyleId>
              </a:tblPr>
              <a:tblGrid>
                <a:gridCol w="4391965">
                  <a:extLst>
                    <a:ext uri="{9D8B030D-6E8A-4147-A177-3AD203B41FA5}">
                      <a16:colId xmlns:a16="http://schemas.microsoft.com/office/drawing/2014/main" val="2689055139"/>
                    </a:ext>
                  </a:extLst>
                </a:gridCol>
                <a:gridCol w="1279868">
                  <a:extLst>
                    <a:ext uri="{9D8B030D-6E8A-4147-A177-3AD203B41FA5}">
                      <a16:colId xmlns:a16="http://schemas.microsoft.com/office/drawing/2014/main" val="2730512998"/>
                    </a:ext>
                  </a:extLst>
                </a:gridCol>
                <a:gridCol w="240507">
                  <a:extLst>
                    <a:ext uri="{9D8B030D-6E8A-4147-A177-3AD203B41FA5}">
                      <a16:colId xmlns:a16="http://schemas.microsoft.com/office/drawing/2014/main" val="1893004763"/>
                    </a:ext>
                  </a:extLst>
                </a:gridCol>
                <a:gridCol w="968508">
                  <a:extLst>
                    <a:ext uri="{9D8B030D-6E8A-4147-A177-3AD203B41FA5}">
                      <a16:colId xmlns:a16="http://schemas.microsoft.com/office/drawing/2014/main" val="3911427359"/>
                    </a:ext>
                  </a:extLst>
                </a:gridCol>
                <a:gridCol w="240507">
                  <a:extLst>
                    <a:ext uri="{9D8B030D-6E8A-4147-A177-3AD203B41FA5}">
                      <a16:colId xmlns:a16="http://schemas.microsoft.com/office/drawing/2014/main" val="2139065883"/>
                    </a:ext>
                  </a:extLst>
                </a:gridCol>
              </a:tblGrid>
              <a:tr h="0">
                <a:tc>
                  <a:txBody>
                    <a:bodyPr/>
                    <a:lstStyle/>
                    <a:p>
                      <a:pPr marL="102870" marR="0" indent="-102870" algn="l">
                        <a:spcBef>
                          <a:spcPts val="0"/>
                        </a:spcBef>
                        <a:spcAft>
                          <a:spcPts val="0"/>
                        </a:spcAft>
                        <a:tabLst>
                          <a:tab pos="1543050" algn="l"/>
                          <a:tab pos="4629150" algn="l"/>
                        </a:tabLst>
                      </a:pPr>
                      <a:r>
                        <a:rPr lang="en-US" sz="1400" b="1">
                          <a:solidFill>
                            <a:schemeClr val="bg1">
                              <a:lumMod val="50000"/>
                            </a:schemeClr>
                          </a:solidFill>
                          <a:effectLst/>
                        </a:rPr>
                        <a:t> </a:t>
                      </a:r>
                      <a:endParaRPr lang="en-US" sz="1100" b="1">
                        <a:solidFill>
                          <a:schemeClr val="bg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indent="-102870" algn="ctr">
                        <a:spcBef>
                          <a:spcPts val="0"/>
                        </a:spcBef>
                        <a:spcAft>
                          <a:spcPts val="0"/>
                        </a:spcAft>
                        <a:tabLst>
                          <a:tab pos="1543050" algn="l"/>
                          <a:tab pos="4629150" algn="l"/>
                          <a:tab pos="4800600" algn="l"/>
                        </a:tabLst>
                      </a:pPr>
                      <a:r>
                        <a:rPr lang="en-US" sz="1400" b="1" dirty="0">
                          <a:solidFill>
                            <a:schemeClr val="bg1">
                              <a:lumMod val="50000"/>
                            </a:schemeClr>
                          </a:solidFill>
                          <a:effectLst/>
                        </a:rPr>
                        <a:t>         ....$.....</a:t>
                      </a:r>
                      <a:endParaRPr lang="en-US" sz="1100" b="1" dirty="0">
                        <a:solidFill>
                          <a:schemeClr val="bg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102870" algn="ctr">
                        <a:spcBef>
                          <a:spcPts val="0"/>
                        </a:spcBef>
                        <a:spcAft>
                          <a:spcPts val="0"/>
                        </a:spcAft>
                        <a:tabLst>
                          <a:tab pos="1543050" algn="l"/>
                          <a:tab pos="4629150" algn="l"/>
                        </a:tabLst>
                      </a:pPr>
                      <a:r>
                        <a:rPr lang="en-US" sz="1400" b="1" dirty="0">
                          <a:solidFill>
                            <a:schemeClr val="bg1">
                              <a:lumMod val="50000"/>
                            </a:schemeClr>
                          </a:solidFill>
                          <a:effectLst/>
                        </a:rPr>
                        <a:t> </a:t>
                      </a:r>
                      <a:endParaRPr lang="en-US" sz="1100" b="1" dirty="0">
                        <a:solidFill>
                          <a:schemeClr val="bg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ctr">
                        <a:spcBef>
                          <a:spcPts val="0"/>
                        </a:spcBef>
                        <a:spcAft>
                          <a:spcPts val="0"/>
                        </a:spcAft>
                        <a:tabLst>
                          <a:tab pos="1543050" algn="l"/>
                          <a:tab pos="4629150" algn="l"/>
                        </a:tabLst>
                      </a:pPr>
                      <a:r>
                        <a:rPr lang="en-US" sz="1400" b="1">
                          <a:solidFill>
                            <a:schemeClr val="bg1">
                              <a:lumMod val="50000"/>
                            </a:schemeClr>
                          </a:solidFill>
                          <a:effectLst/>
                        </a:rPr>
                        <a:t> </a:t>
                      </a:r>
                      <a:endParaRPr lang="en-US" sz="1100" b="1">
                        <a:solidFill>
                          <a:schemeClr val="bg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ctr">
                        <a:spcBef>
                          <a:spcPts val="0"/>
                        </a:spcBef>
                        <a:spcAft>
                          <a:spcPts val="0"/>
                        </a:spcAft>
                        <a:tabLst>
                          <a:tab pos="1543050" algn="l"/>
                          <a:tab pos="4629150" algn="l"/>
                        </a:tabLst>
                      </a:pPr>
                      <a:r>
                        <a:rPr lang="en-US" sz="1400" b="1" dirty="0">
                          <a:solidFill>
                            <a:schemeClr val="bg1">
                              <a:lumMod val="50000"/>
                            </a:schemeClr>
                          </a:solidFill>
                          <a:effectLst/>
                        </a:rPr>
                        <a:t> </a:t>
                      </a:r>
                      <a:endParaRPr lang="en-US" sz="1100" b="1" dirty="0">
                        <a:solidFill>
                          <a:schemeClr val="bg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94457372"/>
                  </a:ext>
                </a:extLst>
              </a:tr>
              <a:tr h="0">
                <a:tc>
                  <a:txBody>
                    <a:bodyPr/>
                    <a:lstStyle/>
                    <a:p>
                      <a:pPr marL="102870" marR="0" indent="-102870" algn="l">
                        <a:spcBef>
                          <a:spcPts val="0"/>
                        </a:spcBef>
                        <a:spcAft>
                          <a:spcPts val="0"/>
                        </a:spcAft>
                        <a:tabLst>
                          <a:tab pos="1543050" algn="l"/>
                          <a:tab pos="4629150" algn="l"/>
                        </a:tabLst>
                      </a:pPr>
                      <a:r>
                        <a:rPr lang="en-US" sz="1400" b="1">
                          <a:solidFill>
                            <a:schemeClr val="bg1">
                              <a:lumMod val="50000"/>
                            </a:schemeClr>
                          </a:solidFill>
                          <a:effectLst/>
                        </a:rPr>
                        <a:t> </a:t>
                      </a:r>
                      <a:endParaRPr lang="en-US" sz="1100" b="1">
                        <a:solidFill>
                          <a:schemeClr val="bg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indent="-102870" algn="ctr">
                        <a:spcBef>
                          <a:spcPts val="0"/>
                        </a:spcBef>
                        <a:spcAft>
                          <a:spcPts val="0"/>
                        </a:spcAft>
                        <a:tabLst>
                          <a:tab pos="1543050" algn="l"/>
                          <a:tab pos="4629150" algn="l"/>
                          <a:tab pos="4800600" algn="l"/>
                        </a:tabLst>
                      </a:pPr>
                      <a:r>
                        <a:rPr lang="en-US" sz="1400" b="1">
                          <a:solidFill>
                            <a:schemeClr val="bg1">
                              <a:lumMod val="50000"/>
                            </a:schemeClr>
                          </a:solidFill>
                          <a:effectLst/>
                        </a:rPr>
                        <a:t>         ....$.....</a:t>
                      </a:r>
                      <a:endParaRPr lang="en-US" sz="1100" b="1">
                        <a:solidFill>
                          <a:schemeClr val="bg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102870" algn="ctr">
                        <a:spcBef>
                          <a:spcPts val="0"/>
                        </a:spcBef>
                        <a:spcAft>
                          <a:spcPts val="0"/>
                        </a:spcAft>
                        <a:tabLst>
                          <a:tab pos="1543050" algn="l"/>
                          <a:tab pos="4629150" algn="l"/>
                        </a:tabLst>
                      </a:pPr>
                      <a:r>
                        <a:rPr lang="en-US" sz="1400" b="1" dirty="0">
                          <a:solidFill>
                            <a:schemeClr val="bg1">
                              <a:lumMod val="50000"/>
                            </a:schemeClr>
                          </a:solidFill>
                          <a:effectLst/>
                        </a:rPr>
                        <a:t> </a:t>
                      </a:r>
                      <a:endParaRPr lang="en-US" sz="1100" b="1" dirty="0">
                        <a:solidFill>
                          <a:schemeClr val="bg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ctr">
                        <a:spcBef>
                          <a:spcPts val="0"/>
                        </a:spcBef>
                        <a:spcAft>
                          <a:spcPts val="0"/>
                        </a:spcAft>
                        <a:tabLst>
                          <a:tab pos="1543050" algn="l"/>
                          <a:tab pos="4629150" algn="l"/>
                        </a:tabLst>
                      </a:pPr>
                      <a:r>
                        <a:rPr lang="en-US" sz="1400" b="1" dirty="0">
                          <a:solidFill>
                            <a:schemeClr val="bg1">
                              <a:lumMod val="50000"/>
                            </a:schemeClr>
                          </a:solidFill>
                          <a:effectLst/>
                        </a:rPr>
                        <a:t> </a:t>
                      </a:r>
                      <a:endParaRPr lang="en-US" sz="1100" b="1" dirty="0">
                        <a:solidFill>
                          <a:schemeClr val="bg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ctr">
                        <a:spcBef>
                          <a:spcPts val="0"/>
                        </a:spcBef>
                        <a:spcAft>
                          <a:spcPts val="0"/>
                        </a:spcAft>
                        <a:tabLst>
                          <a:tab pos="1543050" algn="l"/>
                          <a:tab pos="4629150" algn="l"/>
                        </a:tabLst>
                      </a:pPr>
                      <a:r>
                        <a:rPr lang="en-US" sz="1400" b="1" dirty="0">
                          <a:solidFill>
                            <a:schemeClr val="bg1">
                              <a:lumMod val="50000"/>
                            </a:schemeClr>
                          </a:solidFill>
                          <a:effectLst/>
                        </a:rPr>
                        <a:t> </a:t>
                      </a:r>
                      <a:endParaRPr lang="en-US" sz="1100" b="1" dirty="0">
                        <a:solidFill>
                          <a:schemeClr val="bg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67182942"/>
                  </a:ext>
                </a:extLst>
              </a:tr>
              <a:tr h="0">
                <a:tc>
                  <a:txBody>
                    <a:bodyPr/>
                    <a:lstStyle/>
                    <a:p>
                      <a:pPr marL="102870" marR="0" indent="-102870" algn="l">
                        <a:spcBef>
                          <a:spcPts val="0"/>
                        </a:spcBef>
                        <a:spcAft>
                          <a:spcPts val="0"/>
                        </a:spcAft>
                        <a:tabLst>
                          <a:tab pos="1543050" algn="l"/>
                          <a:tab pos="4629150" algn="l"/>
                        </a:tabLst>
                      </a:pPr>
                      <a:r>
                        <a:rPr lang="en-US" sz="1400" b="1" dirty="0">
                          <a:solidFill>
                            <a:schemeClr val="bg1">
                              <a:lumMod val="50000"/>
                            </a:schemeClr>
                          </a:solidFill>
                          <a:effectLst/>
                        </a:rPr>
                        <a:t>                 Cash provided by financing activities</a:t>
                      </a:r>
                      <a:endParaRPr lang="en-US" sz="1100" b="1" dirty="0">
                        <a:solidFill>
                          <a:schemeClr val="bg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tabLst>
                          <a:tab pos="1543050" algn="l"/>
                          <a:tab pos="4629150" algn="l"/>
                          <a:tab pos="4800600" algn="l"/>
                        </a:tabLst>
                      </a:pPr>
                      <a:r>
                        <a:rPr lang="en-US" sz="1400" b="1">
                          <a:solidFill>
                            <a:schemeClr val="bg1">
                              <a:lumMod val="50000"/>
                            </a:schemeClr>
                          </a:solidFill>
                          <a:effectLst/>
                        </a:rPr>
                        <a:t> </a:t>
                      </a:r>
                      <a:endParaRPr lang="en-US" sz="1100" b="1">
                        <a:solidFill>
                          <a:schemeClr val="bg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tabLst>
                          <a:tab pos="1543050" algn="l"/>
                          <a:tab pos="4629150" algn="l"/>
                        </a:tabLst>
                      </a:pPr>
                      <a:r>
                        <a:rPr lang="en-US" sz="1400" b="1">
                          <a:solidFill>
                            <a:schemeClr val="bg1">
                              <a:lumMod val="50000"/>
                            </a:schemeClr>
                          </a:solidFill>
                          <a:effectLst/>
                        </a:rPr>
                        <a:t> </a:t>
                      </a:r>
                      <a:endParaRPr lang="en-US" sz="1100" b="1">
                        <a:solidFill>
                          <a:schemeClr val="bg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tabLst>
                          <a:tab pos="1543050" algn="l"/>
                          <a:tab pos="4629150" algn="l"/>
                        </a:tabLst>
                      </a:pPr>
                      <a:r>
                        <a:rPr lang="en-US" sz="1400" b="1" u="sng" dirty="0">
                          <a:solidFill>
                            <a:schemeClr val="bg1">
                              <a:lumMod val="50000"/>
                            </a:schemeClr>
                          </a:solidFill>
                          <a:effectLst/>
                        </a:rPr>
                        <a:t>  10,460</a:t>
                      </a:r>
                      <a:endParaRPr lang="en-US" sz="1100" b="1" dirty="0">
                        <a:solidFill>
                          <a:schemeClr val="bg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l">
                        <a:spcBef>
                          <a:spcPts val="0"/>
                        </a:spcBef>
                        <a:spcAft>
                          <a:spcPts val="0"/>
                        </a:spcAft>
                        <a:tabLst>
                          <a:tab pos="1543050" algn="l"/>
                          <a:tab pos="4629150" algn="l"/>
                        </a:tabLst>
                      </a:pPr>
                      <a:r>
                        <a:rPr lang="en-US" sz="1400" b="1" dirty="0">
                          <a:solidFill>
                            <a:schemeClr val="bg1">
                              <a:lumMod val="50000"/>
                            </a:schemeClr>
                          </a:solidFill>
                          <a:effectLst/>
                        </a:rPr>
                        <a:t> </a:t>
                      </a:r>
                      <a:endParaRPr lang="en-US" sz="1100" b="1" dirty="0">
                        <a:solidFill>
                          <a:schemeClr val="bg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2654023"/>
                  </a:ext>
                </a:extLst>
              </a:tr>
              <a:tr h="0">
                <a:tc>
                  <a:txBody>
                    <a:bodyPr/>
                    <a:lstStyle/>
                    <a:p>
                      <a:pPr marL="102870" marR="0" indent="-102870" algn="l">
                        <a:spcBef>
                          <a:spcPts val="0"/>
                        </a:spcBef>
                        <a:spcAft>
                          <a:spcPts val="0"/>
                        </a:spcAft>
                        <a:tabLst>
                          <a:tab pos="1543050" algn="l"/>
                          <a:tab pos="4629150" algn="l"/>
                        </a:tabLst>
                      </a:pPr>
                      <a:r>
                        <a:rPr lang="en-US" sz="1400" dirty="0">
                          <a:effectLst/>
                        </a:rPr>
                        <a:t> Net increase in cash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80060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102870" marR="0" indent="-102870" algn="l">
                        <a:spcBef>
                          <a:spcPts val="0"/>
                        </a:spcBef>
                        <a:spcAft>
                          <a:spcPts val="0"/>
                        </a:spcAft>
                        <a:tabLst>
                          <a:tab pos="1543050" algn="l"/>
                          <a:tab pos="4629150" algn="l"/>
                        </a:tabLst>
                      </a:pPr>
                      <a:r>
                        <a:rPr lang="en-US" sz="1400">
                          <a:effectLst/>
                        </a:rPr>
                        <a:t>  10,800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59521917"/>
                  </a:ext>
                </a:extLst>
              </a:tr>
              <a:tr h="0">
                <a:tc>
                  <a:txBody>
                    <a:bodyPr/>
                    <a:lstStyle/>
                    <a:p>
                      <a:pPr marL="57150" marR="0" indent="-102870" algn="l">
                        <a:spcBef>
                          <a:spcPts val="0"/>
                        </a:spcBef>
                        <a:spcAft>
                          <a:spcPts val="0"/>
                        </a:spcAft>
                        <a:tabLst>
                          <a:tab pos="1543050" algn="l"/>
                          <a:tab pos="4629150" algn="l"/>
                        </a:tabLst>
                      </a:pPr>
                      <a:r>
                        <a:rPr lang="en-US" sz="1400" dirty="0">
                          <a:effectLst/>
                        </a:rPr>
                        <a:t> Beginning cash balance January 1.......................</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75488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l">
                        <a:spcBef>
                          <a:spcPts val="0"/>
                        </a:spcBef>
                        <a:spcAft>
                          <a:spcPts val="0"/>
                        </a:spcAft>
                        <a:tabLst>
                          <a:tab pos="1543050" algn="l"/>
                          <a:tab pos="4629150" algn="l"/>
                        </a:tabLst>
                      </a:pPr>
                      <a:r>
                        <a:rPr lang="en-US" sz="1400" u="sng">
                          <a:effectLst/>
                        </a:rPr>
                        <a:t>  79,300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31565433"/>
                  </a:ext>
                </a:extLst>
              </a:tr>
              <a:tr h="0">
                <a:tc>
                  <a:txBody>
                    <a:bodyPr/>
                    <a:lstStyle/>
                    <a:p>
                      <a:pPr marL="200025" marR="0" indent="-160020" algn="l">
                        <a:spcBef>
                          <a:spcPts val="0"/>
                        </a:spcBef>
                        <a:spcAft>
                          <a:spcPts val="0"/>
                        </a:spcAft>
                        <a:tabLst>
                          <a:tab pos="1543050" algn="l"/>
                          <a:tab pos="4629150" algn="l"/>
                        </a:tabLst>
                      </a:pPr>
                      <a:r>
                        <a:rPr lang="en-US" sz="1400">
                          <a:effectLst/>
                        </a:rPr>
                        <a:t>Ending cash balance December 31.......................</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80060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l">
                        <a:spcBef>
                          <a:spcPts val="0"/>
                        </a:spcBef>
                        <a:spcAft>
                          <a:spcPts val="0"/>
                        </a:spcAft>
                        <a:tabLst>
                          <a:tab pos="1543050" algn="l"/>
                          <a:tab pos="4629150" algn="l"/>
                        </a:tabLst>
                      </a:pPr>
                      <a:r>
                        <a:rPr lang="en-US" sz="1400" u="dbl">
                          <a:effectLst/>
                        </a:rPr>
                        <a:t>$90,100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95091090"/>
                  </a:ext>
                </a:extLst>
              </a:tr>
              <a:tr h="0">
                <a:tc>
                  <a:txBody>
                    <a:bodyPr/>
                    <a:lstStyle/>
                    <a:p>
                      <a:pPr marL="102870" marR="0" indent="-102870" algn="l">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100330" marR="0" indent="-100330" algn="ctr">
                        <a:spcBef>
                          <a:spcPts val="0"/>
                        </a:spcBef>
                        <a:spcAft>
                          <a:spcPts val="0"/>
                        </a:spcAft>
                        <a:tabLst>
                          <a:tab pos="1543050" algn="l"/>
                          <a:tab pos="4629150" algn="l"/>
                        </a:tabLs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93087170"/>
                  </a:ext>
                </a:extLst>
              </a:tr>
            </a:tbl>
          </a:graphicData>
        </a:graphic>
      </p:graphicFrame>
      <p:cxnSp>
        <p:nvCxnSpPr>
          <p:cNvPr id="7" name="Straight Connector 6">
            <a:extLst>
              <a:ext uri="{FF2B5EF4-FFF2-40B4-BE49-F238E27FC236}">
                <a16:creationId xmlns:a16="http://schemas.microsoft.com/office/drawing/2014/main" id="{2DBD17C0-2552-4A61-A693-21DB6D5A0283}"/>
              </a:ext>
            </a:extLst>
          </p:cNvPr>
          <p:cNvCxnSpPr>
            <a:cxnSpLocks/>
          </p:cNvCxnSpPr>
          <p:nvPr/>
        </p:nvCxnSpPr>
        <p:spPr>
          <a:xfrm>
            <a:off x="2611521" y="3675143"/>
            <a:ext cx="71213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BCBEBAD-8D74-45E1-A0A1-891FCE4E8AC6}"/>
              </a:ext>
            </a:extLst>
          </p:cNvPr>
          <p:cNvCxnSpPr>
            <a:cxnSpLocks/>
          </p:cNvCxnSpPr>
          <p:nvPr/>
        </p:nvCxnSpPr>
        <p:spPr>
          <a:xfrm>
            <a:off x="2611522" y="5182963"/>
            <a:ext cx="71213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8891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C31A04-A1CE-45A0-AA1F-8BBE3D5BD2E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BAAF47C-2D29-4E78-A8BD-84EAA2437530}"/>
              </a:ext>
            </a:extLst>
          </p:cNvPr>
          <p:cNvSpPr/>
          <p:nvPr/>
        </p:nvSpPr>
        <p:spPr>
          <a:xfrm>
            <a:off x="4666819" y="136525"/>
            <a:ext cx="301076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#5,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E0857E60-A5BA-44F3-B72A-A1DD0E846A67}"/>
              </a:ext>
            </a:extLst>
          </p:cNvPr>
          <p:cNvSpPr/>
          <p:nvPr/>
        </p:nvSpPr>
        <p:spPr>
          <a:xfrm>
            <a:off x="1425102" y="812165"/>
            <a:ext cx="9494196" cy="5909310"/>
          </a:xfrm>
          <a:prstGeom prst="rect">
            <a:avLst/>
          </a:prstGeom>
        </p:spPr>
        <p:txBody>
          <a:bodyPr wrap="square">
            <a:spAutoFit/>
          </a:bodyPr>
          <a:lstStyle/>
          <a:p>
            <a:pPr marL="1714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non-cash investing and financing activity</a:t>
            </a:r>
            <a:r>
              <a:rPr lang="en-US" dirty="0">
                <a:latin typeface="Times" panose="02020603050405020304" pitchFamily="18" charset="0"/>
                <a:ea typeface="MS Mincho" panose="02020609040205080304" pitchFamily="49" charset="-128"/>
                <a:cs typeface="Times New Roman" panose="02020603050405020304" pitchFamily="18" charset="0"/>
              </a:rPr>
              <a:t> occurs when there are offsetting investing and financing account changes in a single transaction.   The result is that accounts change, but there is no effect on cash.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Examples: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$20,000 of equipment is acquired (investing increase) by signing a $20,000 note payable (financing increase). This is a $20,000 non-cash investing and financing activity.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$100,000 of stock is issued (financing increase) to retire $100,000 of debt (financing decrease).  This is a $100,000 non-cash investing and financing activity.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$20,000 of equipment is acquired (investing increase) by signing a $15,000 note payable (financing increase) and paying cash for the $5,000 balance. This is a $15,000 non-cash investing and financing activity.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145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57150" marR="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Rule</a:t>
            </a:r>
            <a:r>
              <a:rPr lang="en-US" dirty="0">
                <a:latin typeface="Times" panose="02020603050405020304" pitchFamily="18" charset="0"/>
                <a:ea typeface="MS Mincho" panose="02020609040205080304" pitchFamily="49" charset="-128"/>
                <a:cs typeface="Times New Roman" panose="02020603050405020304" pitchFamily="18" charset="0"/>
              </a:rPr>
              <a:t>: Non-cash investing and financing activities should be disclosed under the bottom of a statement of cash flows.  They may also be disclosed in notes to financial statements.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571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571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6048216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C2C23DB-9632-41DF-9769-01B6AF34F61E}"/>
              </a:ext>
            </a:extLst>
          </p:cNvPr>
          <p:cNvSpPr/>
          <p:nvPr/>
        </p:nvSpPr>
        <p:spPr>
          <a:xfrm>
            <a:off x="-332437" y="2208517"/>
            <a:ext cx="2501704" cy="954107"/>
          </a:xfrm>
          <a:prstGeom prst="rect">
            <a:avLst/>
          </a:prstGeom>
        </p:spPr>
        <p:txBody>
          <a:bodyPr wrap="square">
            <a:spAutoFit/>
          </a:bodyPr>
          <a:lstStyle/>
          <a:p>
            <a:pPr marL="4572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Completed Statement</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84C738A1-FD01-43E2-AF0F-5EC4802DAE57}"/>
              </a:ext>
            </a:extLst>
          </p:cNvPr>
          <p:cNvGraphicFramePr>
            <a:graphicFrameLocks noGrp="1"/>
          </p:cNvGraphicFramePr>
          <p:nvPr>
            <p:extLst>
              <p:ext uri="{D42A27DB-BD31-4B8C-83A1-F6EECF244321}">
                <p14:modId xmlns:p14="http://schemas.microsoft.com/office/powerpoint/2010/main" val="3599647635"/>
              </p:ext>
            </p:extLst>
          </p:nvPr>
        </p:nvGraphicFramePr>
        <p:xfrm>
          <a:off x="2256816" y="83329"/>
          <a:ext cx="8278240" cy="6638146"/>
        </p:xfrm>
        <a:graphic>
          <a:graphicData uri="http://schemas.openxmlformats.org/drawingml/2006/table">
            <a:tbl>
              <a:tblPr firstRow="1" firstCol="1" bandRow="1">
                <a:tableStyleId>{2D5ABB26-0587-4C30-8999-92F81FD0307C}</a:tableStyleId>
              </a:tblPr>
              <a:tblGrid>
                <a:gridCol w="5085349">
                  <a:extLst>
                    <a:ext uri="{9D8B030D-6E8A-4147-A177-3AD203B41FA5}">
                      <a16:colId xmlns:a16="http://schemas.microsoft.com/office/drawing/2014/main" val="3505950129"/>
                    </a:ext>
                  </a:extLst>
                </a:gridCol>
                <a:gridCol w="1481924">
                  <a:extLst>
                    <a:ext uri="{9D8B030D-6E8A-4147-A177-3AD203B41FA5}">
                      <a16:colId xmlns:a16="http://schemas.microsoft.com/office/drawing/2014/main" val="543469548"/>
                    </a:ext>
                  </a:extLst>
                </a:gridCol>
                <a:gridCol w="352408">
                  <a:extLst>
                    <a:ext uri="{9D8B030D-6E8A-4147-A177-3AD203B41FA5}">
                      <a16:colId xmlns:a16="http://schemas.microsoft.com/office/drawing/2014/main" val="2499242584"/>
                    </a:ext>
                  </a:extLst>
                </a:gridCol>
                <a:gridCol w="1006151">
                  <a:extLst>
                    <a:ext uri="{9D8B030D-6E8A-4147-A177-3AD203B41FA5}">
                      <a16:colId xmlns:a16="http://schemas.microsoft.com/office/drawing/2014/main" val="3446378813"/>
                    </a:ext>
                  </a:extLst>
                </a:gridCol>
                <a:gridCol w="352408">
                  <a:extLst>
                    <a:ext uri="{9D8B030D-6E8A-4147-A177-3AD203B41FA5}">
                      <a16:colId xmlns:a16="http://schemas.microsoft.com/office/drawing/2014/main" val="131568834"/>
                    </a:ext>
                  </a:extLst>
                </a:gridCol>
              </a:tblGrid>
              <a:tr h="79115">
                <a:tc gridSpan="5">
                  <a:txBody>
                    <a:bodyPr/>
                    <a:lstStyle/>
                    <a:p>
                      <a:pPr marL="102870" marR="0" indent="-102870" algn="ctr">
                        <a:spcBef>
                          <a:spcPts val="0"/>
                        </a:spcBef>
                        <a:spcAft>
                          <a:spcPts val="0"/>
                        </a:spcAft>
                        <a:tabLst>
                          <a:tab pos="1543050" algn="l"/>
                          <a:tab pos="4629150" algn="l"/>
                        </a:tabLst>
                      </a:pPr>
                      <a:r>
                        <a:rPr lang="en-US" sz="1400" b="1" dirty="0">
                          <a:effectLst/>
                        </a:rPr>
                        <a:t>XYZ Company, Inc.</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80892696"/>
                  </a:ext>
                </a:extLst>
              </a:tr>
              <a:tr h="79115">
                <a:tc gridSpan="5">
                  <a:txBody>
                    <a:bodyPr/>
                    <a:lstStyle/>
                    <a:p>
                      <a:pPr marL="102870" marR="0" indent="-102870" algn="ctr">
                        <a:spcBef>
                          <a:spcPts val="0"/>
                        </a:spcBef>
                        <a:spcAft>
                          <a:spcPts val="0"/>
                        </a:spcAft>
                        <a:tabLst>
                          <a:tab pos="1543050" algn="l"/>
                          <a:tab pos="4629150" algn="l"/>
                        </a:tabLst>
                      </a:pPr>
                      <a:r>
                        <a:rPr lang="en-US" sz="1400" b="1" dirty="0">
                          <a:effectLst/>
                        </a:rPr>
                        <a:t>Statement of Cash Flows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897578"/>
                  </a:ext>
                </a:extLst>
              </a:tr>
              <a:tr h="79115">
                <a:tc gridSpan="5">
                  <a:txBody>
                    <a:bodyPr/>
                    <a:lstStyle/>
                    <a:p>
                      <a:pPr marL="102870" marR="0" indent="-102870" algn="ctr">
                        <a:spcBef>
                          <a:spcPts val="0"/>
                        </a:spcBef>
                        <a:spcAft>
                          <a:spcPts val="0"/>
                        </a:spcAft>
                        <a:tabLst>
                          <a:tab pos="1543050" algn="l"/>
                          <a:tab pos="4629150" algn="l"/>
                        </a:tabLst>
                      </a:pPr>
                      <a:r>
                        <a:rPr lang="en-US" sz="1400" b="1" dirty="0">
                          <a:effectLst/>
                        </a:rPr>
                        <a:t>For the Year Ended December 31, 2020</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70911830"/>
                  </a:ext>
                </a:extLst>
              </a:tr>
              <a:tr h="79115">
                <a:tc>
                  <a:txBody>
                    <a:bodyPr/>
                    <a:lstStyle/>
                    <a:p>
                      <a:pPr marL="102870" marR="0" indent="-10287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a:txBody>
                    <a:bodyPr/>
                    <a:lstStyle/>
                    <a:p>
                      <a:pPr marL="0" marR="0" indent="-102870" algn="ctr">
                        <a:spcBef>
                          <a:spcPts val="0"/>
                        </a:spcBef>
                        <a:spcAft>
                          <a:spcPts val="0"/>
                        </a:spcAft>
                        <a:tabLst>
                          <a:tab pos="1543050" algn="l"/>
                          <a:tab pos="4629150" algn="l"/>
                          <a:tab pos="480060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84209647"/>
                  </a:ext>
                </a:extLst>
              </a:tr>
              <a:tr h="79115">
                <a:tc>
                  <a:txBody>
                    <a:bodyPr/>
                    <a:lstStyle/>
                    <a:p>
                      <a:pPr marL="102870" marR="0" indent="-102870" algn="l">
                        <a:spcBef>
                          <a:spcPts val="0"/>
                        </a:spcBef>
                        <a:spcAft>
                          <a:spcPts val="0"/>
                        </a:spcAft>
                        <a:tabLst>
                          <a:tab pos="1543050" algn="l"/>
                          <a:tab pos="4629150" algn="l"/>
                        </a:tabLst>
                      </a:pPr>
                      <a:r>
                        <a:rPr lang="en-US" sz="1400" b="1">
                          <a:effectLst/>
                        </a:rPr>
                        <a:t>Cash flows from operating activities</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a:txBody>
                    <a:bodyPr/>
                    <a:lstStyle/>
                    <a:p>
                      <a:pPr marL="0" marR="0" indent="-102870" algn="ctr">
                        <a:spcBef>
                          <a:spcPts val="0"/>
                        </a:spcBef>
                        <a:spcAft>
                          <a:spcPts val="0"/>
                        </a:spcAft>
                        <a:tabLst>
                          <a:tab pos="1543050" algn="l"/>
                          <a:tab pos="4629150" algn="l"/>
                          <a:tab pos="480060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indent="-102870" algn="ctr">
                        <a:spcBef>
                          <a:spcPts val="0"/>
                        </a:spcBef>
                        <a:spcAft>
                          <a:spcPts val="0"/>
                        </a:spcAft>
                        <a:tabLst>
                          <a:tab pos="1543050" algn="l"/>
                          <a:tab pos="462915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2870" marR="0" indent="-102870" algn="ctr">
                        <a:spcBef>
                          <a:spcPts val="0"/>
                        </a:spcBef>
                        <a:spcAft>
                          <a:spcPts val="0"/>
                        </a:spcAft>
                        <a:tabLst>
                          <a:tab pos="1543050" algn="l"/>
                          <a:tab pos="462915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2870" marR="0" indent="-102870" algn="ctr">
                        <a:spcBef>
                          <a:spcPts val="0"/>
                        </a:spcBef>
                        <a:spcAft>
                          <a:spcPts val="0"/>
                        </a:spcAft>
                        <a:tabLst>
                          <a:tab pos="1543050" algn="l"/>
                          <a:tab pos="4629150" algn="l"/>
                        </a:tabLs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63316753"/>
                  </a:ext>
                </a:extLst>
              </a:tr>
              <a:tr h="237346">
                <a:tc>
                  <a:txBody>
                    <a:bodyPr/>
                    <a:lstStyle/>
                    <a:p>
                      <a:pPr marL="102870" marR="0" indent="-102870" algn="l">
                        <a:spcBef>
                          <a:spcPts val="0"/>
                        </a:spcBef>
                        <a:spcAft>
                          <a:spcPts val="0"/>
                        </a:spcAft>
                        <a:tabLst>
                          <a:tab pos="1543050" algn="l"/>
                          <a:tab pos="4629150" algn="l"/>
                        </a:tabLst>
                      </a:pPr>
                      <a:r>
                        <a:rPr lang="en-US" sz="1400" dirty="0">
                          <a:effectLst/>
                        </a:rPr>
                        <a:t>    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tabLst>
                          <a:tab pos="1543050" algn="l"/>
                          <a:tab pos="4629150" algn="l"/>
                          <a:tab pos="480060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algn="l">
                        <a:spcBef>
                          <a:spcPts val="0"/>
                        </a:spcBef>
                        <a:spcAft>
                          <a:spcPts val="0"/>
                        </a:spcAft>
                        <a:tabLst>
                          <a:tab pos="1543050" algn="l"/>
                          <a:tab pos="4629150" algn="l"/>
                        </a:tabLst>
                      </a:pPr>
                      <a:r>
                        <a:rPr lang="en-US" sz="1400" dirty="0">
                          <a:effectLst/>
                        </a:rPr>
                        <a:t>  $32,400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1517491"/>
                  </a:ext>
                </a:extLst>
              </a:tr>
              <a:tr h="158230">
                <a:tc>
                  <a:txBody>
                    <a:bodyPr/>
                    <a:lstStyle/>
                    <a:p>
                      <a:pPr marL="102870" marR="0" indent="-102870" algn="l">
                        <a:spcBef>
                          <a:spcPts val="0"/>
                        </a:spcBef>
                        <a:spcAft>
                          <a:spcPts val="0"/>
                        </a:spcAft>
                        <a:tabLst>
                          <a:tab pos="1543050" algn="l"/>
                          <a:tab pos="4629150" algn="l"/>
                        </a:tabLst>
                      </a:pPr>
                      <a:r>
                        <a:rPr lang="en-US" sz="1400">
                          <a:effectLst/>
                        </a:rPr>
                        <a:t>       Add: items providing cash or not using 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80060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01940454"/>
                  </a:ext>
                </a:extLst>
              </a:tr>
              <a:tr h="158230">
                <a:tc>
                  <a:txBody>
                    <a:bodyPr/>
                    <a:lstStyle/>
                    <a:p>
                      <a:pPr marL="617220" marR="0" indent="-102870" algn="l">
                        <a:spcBef>
                          <a:spcPts val="0"/>
                        </a:spcBef>
                        <a:spcAft>
                          <a:spcPts val="0"/>
                        </a:spcAft>
                        <a:tabLst>
                          <a:tab pos="1543050" algn="l"/>
                          <a:tab pos="4629150" algn="l"/>
                        </a:tabLst>
                      </a:pPr>
                      <a:r>
                        <a:rPr lang="en-US" sz="1400">
                          <a:effectLst/>
                        </a:rPr>
                        <a:t> Depreciation expense................................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754880" algn="l"/>
                        </a:tabLst>
                      </a:pPr>
                      <a:r>
                        <a:rPr lang="en-US" sz="1400">
                          <a:effectLst/>
                        </a:rPr>
                        <a:t> $3,800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6871425"/>
                  </a:ext>
                </a:extLst>
              </a:tr>
              <a:tr h="158230">
                <a:tc>
                  <a:txBody>
                    <a:bodyPr/>
                    <a:lstStyle/>
                    <a:p>
                      <a:pPr marL="514350" marR="0" algn="l">
                        <a:spcBef>
                          <a:spcPts val="0"/>
                        </a:spcBef>
                        <a:spcAft>
                          <a:spcPts val="0"/>
                        </a:spcAft>
                        <a:tabLst>
                          <a:tab pos="1543050" algn="l"/>
                          <a:tab pos="4629150" algn="l"/>
                        </a:tabLst>
                      </a:pPr>
                      <a:r>
                        <a:rPr lang="en-US" sz="1400">
                          <a:effectLst/>
                        </a:rPr>
                        <a:t> Decrease in accounts receivable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800600" algn="l"/>
                        </a:tabLst>
                      </a:pPr>
                      <a:r>
                        <a:rPr lang="en-US" sz="1400">
                          <a:effectLst/>
                        </a:rPr>
                        <a:t>   4,370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50340086"/>
                  </a:ext>
                </a:extLst>
              </a:tr>
              <a:tr h="158230">
                <a:tc>
                  <a:txBody>
                    <a:bodyPr/>
                    <a:lstStyle/>
                    <a:p>
                      <a:pPr marL="548640" marR="0" algn="l">
                        <a:spcBef>
                          <a:spcPts val="0"/>
                        </a:spcBef>
                        <a:spcAft>
                          <a:spcPts val="0"/>
                        </a:spcAft>
                        <a:tabLst>
                          <a:tab pos="1543050" algn="l"/>
                          <a:tab pos="4629150" algn="l"/>
                        </a:tabLst>
                      </a:pPr>
                      <a:r>
                        <a:rPr lang="en-US" sz="1400">
                          <a:effectLst/>
                        </a:rPr>
                        <a:t>Decrease in prepaid rent............................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800600" algn="l"/>
                        </a:tabLst>
                      </a:pPr>
                      <a:r>
                        <a:rPr lang="en-US" sz="1400" dirty="0">
                          <a:effectLst/>
                        </a:rPr>
                        <a:t>   1,000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82312289"/>
                  </a:ext>
                </a:extLst>
              </a:tr>
              <a:tr h="158230">
                <a:tc>
                  <a:txBody>
                    <a:bodyPr/>
                    <a:lstStyle/>
                    <a:p>
                      <a:pPr marL="548640" marR="0" algn="l">
                        <a:spcBef>
                          <a:spcPts val="0"/>
                        </a:spcBef>
                        <a:spcAft>
                          <a:spcPts val="0"/>
                        </a:spcAft>
                        <a:tabLst>
                          <a:tab pos="1543050" algn="l"/>
                          <a:tab pos="4629150" algn="l"/>
                        </a:tabLst>
                      </a:pPr>
                      <a:r>
                        <a:rPr lang="en-US" sz="1400">
                          <a:effectLst/>
                        </a:rPr>
                        <a:t>Increase in accounts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800600" algn="l"/>
                        </a:tabLst>
                      </a:pPr>
                      <a:r>
                        <a:rPr lang="en-US" sz="1400">
                          <a:effectLst/>
                        </a:rPr>
                        <a:t>   6,200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80886383"/>
                  </a:ext>
                </a:extLst>
              </a:tr>
              <a:tr h="158230">
                <a:tc>
                  <a:txBody>
                    <a:bodyPr/>
                    <a:lstStyle/>
                    <a:p>
                      <a:pPr marL="548640" marR="0" algn="l">
                        <a:spcBef>
                          <a:spcPts val="0"/>
                        </a:spcBef>
                        <a:spcAft>
                          <a:spcPts val="0"/>
                        </a:spcAft>
                        <a:tabLst>
                          <a:tab pos="1543050" algn="l"/>
                          <a:tab pos="4629150" algn="l"/>
                        </a:tabLst>
                      </a:pPr>
                      <a:r>
                        <a:rPr lang="en-US" sz="1400">
                          <a:effectLst/>
                        </a:rPr>
                        <a:t>Increase in unearned revenue....................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gridSpan="2">
                  <a:txBody>
                    <a:bodyPr/>
                    <a:lstStyle/>
                    <a:p>
                      <a:pPr marL="0" marR="0" indent="-102870" algn="l">
                        <a:spcBef>
                          <a:spcPts val="0"/>
                        </a:spcBef>
                        <a:spcAft>
                          <a:spcPts val="0"/>
                        </a:spcAft>
                        <a:tabLst>
                          <a:tab pos="1543050" algn="l"/>
                          <a:tab pos="4629150" algn="l"/>
                          <a:tab pos="4800600" algn="l"/>
                        </a:tabLst>
                      </a:pPr>
                      <a:r>
                        <a:rPr lang="en-US" sz="1400" dirty="0">
                          <a:effectLst/>
                        </a:rPr>
                        <a:t>                 18,070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78375212"/>
                  </a:ext>
                </a:extLst>
              </a:tr>
              <a:tr h="158230">
                <a:tc>
                  <a:txBody>
                    <a:bodyPr/>
                    <a:lstStyle/>
                    <a:p>
                      <a:pPr marL="114300" marR="0" indent="-114300" algn="l">
                        <a:spcBef>
                          <a:spcPts val="0"/>
                        </a:spcBef>
                        <a:spcAft>
                          <a:spcPts val="0"/>
                        </a:spcAft>
                        <a:tabLst>
                          <a:tab pos="1543050" algn="l"/>
                          <a:tab pos="4629150" algn="l"/>
                        </a:tabLst>
                      </a:pPr>
                      <a:r>
                        <a:rPr lang="en-US" sz="1400">
                          <a:effectLst/>
                        </a:rPr>
                        <a:t>       Less: items not providing cash or using 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800600" algn="l"/>
                        </a:tabLst>
                      </a:pPr>
                      <a:r>
                        <a:rPr lang="en-US" sz="1400" u="none" strike="noStrike">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19320299"/>
                  </a:ext>
                </a:extLst>
              </a:tr>
              <a:tr h="158230">
                <a:tc>
                  <a:txBody>
                    <a:bodyPr/>
                    <a:lstStyle/>
                    <a:p>
                      <a:pPr marL="685800" marR="0" indent="-160020" algn="l">
                        <a:spcBef>
                          <a:spcPts val="0"/>
                        </a:spcBef>
                        <a:spcAft>
                          <a:spcPts val="0"/>
                        </a:spcAft>
                        <a:tabLst>
                          <a:tab pos="1543050" algn="l"/>
                          <a:tab pos="4629150" algn="l"/>
                        </a:tabLst>
                      </a:pPr>
                      <a:r>
                        <a:rPr lang="en-US" sz="1400">
                          <a:effectLst/>
                        </a:rPr>
                        <a:t>Gain on sale of equipment.........................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 pos="4800600" algn="l"/>
                        </a:tabLst>
                      </a:pPr>
                      <a:r>
                        <a:rPr lang="en-US" sz="1400">
                          <a:effectLst/>
                        </a:rPr>
                        <a:t>     (750)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9037643"/>
                  </a:ext>
                </a:extLst>
              </a:tr>
              <a:tr h="158230">
                <a:tc>
                  <a:txBody>
                    <a:bodyPr/>
                    <a:lstStyle/>
                    <a:p>
                      <a:pPr marL="571500" marR="0" indent="-102870" algn="l">
                        <a:spcBef>
                          <a:spcPts val="0"/>
                        </a:spcBef>
                        <a:spcAft>
                          <a:spcPts val="0"/>
                        </a:spcAft>
                        <a:tabLst>
                          <a:tab pos="666750" algn="l"/>
                        </a:tabLst>
                      </a:pPr>
                      <a:r>
                        <a:rPr lang="en-US" sz="1400">
                          <a:effectLst/>
                        </a:rPr>
                        <a:t>  Increase in merchandise inventory....,,,....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dirty="0">
                          <a:effectLst/>
                        </a:rPr>
                        <a:t>           (8,160)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261608"/>
                  </a:ext>
                </a:extLst>
              </a:tr>
              <a:tr h="158230">
                <a:tc>
                  <a:txBody>
                    <a:bodyPr/>
                    <a:lstStyle/>
                    <a:p>
                      <a:pPr marL="582930" marR="0" indent="-28575" algn="l">
                        <a:spcBef>
                          <a:spcPts val="0"/>
                        </a:spcBef>
                        <a:spcAft>
                          <a:spcPts val="0"/>
                        </a:spcAft>
                      </a:pPr>
                      <a:r>
                        <a:rPr lang="en-US" sz="1400">
                          <a:effectLst/>
                        </a:rPr>
                        <a:t>Increase in supplies............................,,.....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dirty="0">
                          <a:effectLst/>
                        </a:rPr>
                        <a:t>           (2,240)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3395498"/>
                  </a:ext>
                </a:extLst>
              </a:tr>
              <a:tr h="158230">
                <a:tc>
                  <a:txBody>
                    <a:bodyPr/>
                    <a:lstStyle/>
                    <a:p>
                      <a:pPr marL="640080" marR="0" indent="-102870" algn="l">
                        <a:spcBef>
                          <a:spcPts val="0"/>
                        </a:spcBef>
                        <a:spcAft>
                          <a:spcPts val="0"/>
                        </a:spcAft>
                      </a:pPr>
                      <a:r>
                        <a:rPr lang="en-US" sz="1400">
                          <a:effectLst/>
                        </a:rPr>
                        <a:t>Decrease in wages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u="none" dirty="0">
                          <a:effectLst/>
                        </a:rPr>
                        <a:t>       </a:t>
                      </a:r>
                      <a:r>
                        <a:rPr lang="en-US" sz="1400" u="sng" dirty="0">
                          <a:effectLst/>
                        </a:rPr>
                        <a:t>  (17, 100)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u="sng" dirty="0">
                          <a:effectLst/>
                        </a:rPr>
                        <a:t>  5,190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28509211"/>
                  </a:ext>
                </a:extLst>
              </a:tr>
              <a:tr h="158230">
                <a:tc>
                  <a:txBody>
                    <a:bodyPr/>
                    <a:lstStyle/>
                    <a:p>
                      <a:pPr marL="102870" marR="0" indent="-102870" algn="l">
                        <a:spcBef>
                          <a:spcPts val="0"/>
                        </a:spcBef>
                        <a:spcAft>
                          <a:spcPts val="0"/>
                        </a:spcAft>
                        <a:tabLst>
                          <a:tab pos="1543050" algn="l"/>
                        </a:tabLst>
                      </a:pPr>
                      <a:r>
                        <a:rPr lang="en-US" sz="1400">
                          <a:effectLst/>
                        </a:rPr>
                        <a:t>                 Cash provided by operating activities...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37,590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5323563"/>
                  </a:ext>
                </a:extLst>
              </a:tr>
              <a:tr h="79115">
                <a:tc>
                  <a:txBody>
                    <a:bodyPr/>
                    <a:lstStyle/>
                    <a:p>
                      <a:pPr marL="102870" marR="0" indent="-102870" algn="l">
                        <a:spcBef>
                          <a:spcPts val="0"/>
                        </a:spcBef>
                        <a:spcAft>
                          <a:spcPts val="0"/>
                        </a:spcAft>
                        <a:tabLst>
                          <a:tab pos="1543050" algn="l"/>
                        </a:tabLst>
                      </a:pPr>
                      <a:r>
                        <a:rPr lang="en-US" sz="1400" b="1">
                          <a:effectLst/>
                        </a:rPr>
                        <a:t>Cash flows from investing activities</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indent="-100330" algn="ctr">
                        <a:spcBef>
                          <a:spcPts val="0"/>
                        </a:spcBef>
                        <a:spcAft>
                          <a:spcPts val="0"/>
                        </a:spcAft>
                        <a:tabLst>
                          <a:tab pos="1543050" algn="l"/>
                          <a:tab pos="462915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79895131"/>
                  </a:ext>
                </a:extLst>
              </a:tr>
              <a:tr h="158230">
                <a:tc>
                  <a:txBody>
                    <a:bodyPr/>
                    <a:lstStyle/>
                    <a:p>
                      <a:pPr marL="102870" marR="0" indent="-102870" algn="l">
                        <a:spcBef>
                          <a:spcPts val="0"/>
                        </a:spcBef>
                        <a:spcAft>
                          <a:spcPts val="0"/>
                        </a:spcAft>
                        <a:tabLst>
                          <a:tab pos="1543050" algn="l"/>
                        </a:tabLst>
                      </a:pPr>
                      <a:r>
                        <a:rPr lang="en-US" sz="1400">
                          <a:effectLst/>
                        </a:rPr>
                        <a:t>           Equipment sales.........................................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dirty="0">
                          <a:effectLst/>
                        </a:rPr>
                        <a:t>          36,750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02762531"/>
                  </a:ext>
                </a:extLst>
              </a:tr>
              <a:tr h="158230">
                <a:tc>
                  <a:txBody>
                    <a:bodyPr/>
                    <a:lstStyle/>
                    <a:p>
                      <a:pPr marL="102870" marR="0" indent="-102870" algn="l">
                        <a:spcBef>
                          <a:spcPts val="0"/>
                        </a:spcBef>
                        <a:spcAft>
                          <a:spcPts val="0"/>
                        </a:spcAft>
                        <a:tabLst>
                          <a:tab pos="1543050" algn="l"/>
                        </a:tabLst>
                      </a:pPr>
                      <a:r>
                        <a:rPr lang="en-US" sz="1400">
                          <a:effectLst/>
                        </a:rPr>
                        <a:t>           Equipment purchase..................................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dirty="0">
                          <a:effectLst/>
                        </a:rPr>
                        <a:t>           (14,000)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43650304"/>
                  </a:ext>
                </a:extLst>
              </a:tr>
              <a:tr h="158230">
                <a:tc>
                  <a:txBody>
                    <a:bodyPr/>
                    <a:lstStyle/>
                    <a:p>
                      <a:pPr marL="102870" marR="0" indent="-102870" algn="l">
                        <a:spcBef>
                          <a:spcPts val="0"/>
                        </a:spcBef>
                        <a:spcAft>
                          <a:spcPts val="0"/>
                        </a:spcAft>
                        <a:tabLst>
                          <a:tab pos="1543050" algn="l"/>
                        </a:tabLst>
                      </a:pPr>
                      <a:r>
                        <a:rPr lang="en-US" sz="1400">
                          <a:effectLst/>
                        </a:rPr>
                        <a:t>           Land purchase............................................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dirty="0">
                          <a:effectLst/>
                        </a:rPr>
                        <a:t>           </a:t>
                      </a:r>
                      <a:r>
                        <a:rPr lang="en-US" sz="1400" u="sng" dirty="0">
                          <a:effectLst/>
                        </a:rPr>
                        <a:t>(60,000)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93129465"/>
                  </a:ext>
                </a:extLst>
              </a:tr>
              <a:tr h="158230">
                <a:tc>
                  <a:txBody>
                    <a:bodyPr/>
                    <a:lstStyle/>
                    <a:p>
                      <a:pPr marL="102870" marR="0" indent="-102870" algn="l">
                        <a:spcBef>
                          <a:spcPts val="0"/>
                        </a:spcBef>
                        <a:spcAft>
                          <a:spcPts val="0"/>
                        </a:spcAft>
                        <a:tabLst>
                          <a:tab pos="1543050" algn="l"/>
                        </a:tabLst>
                      </a:pPr>
                      <a:r>
                        <a:rPr lang="en-US" sz="1400">
                          <a:effectLst/>
                        </a:rPr>
                        <a:t>                Cash used by financing activities........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(37,250)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21990157"/>
                  </a:ext>
                </a:extLst>
              </a:tr>
              <a:tr h="79115">
                <a:tc>
                  <a:txBody>
                    <a:bodyPr/>
                    <a:lstStyle/>
                    <a:p>
                      <a:pPr marL="102870" marR="0" indent="-102870" algn="l">
                        <a:spcBef>
                          <a:spcPts val="0"/>
                        </a:spcBef>
                        <a:spcAft>
                          <a:spcPts val="0"/>
                        </a:spcAft>
                        <a:tabLst>
                          <a:tab pos="1543050" algn="l"/>
                        </a:tabLst>
                      </a:pPr>
                      <a:r>
                        <a:rPr lang="en-US" sz="1400" b="1">
                          <a:effectLst/>
                        </a:rPr>
                        <a:t>Cash flows from financing activities</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indent="-100330" algn="ctr">
                        <a:spcBef>
                          <a:spcPts val="0"/>
                        </a:spcBef>
                        <a:spcAft>
                          <a:spcPts val="0"/>
                        </a:spcAft>
                        <a:tabLst>
                          <a:tab pos="1543050" algn="l"/>
                          <a:tab pos="462915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algn="l">
                        <a:spcBef>
                          <a:spcPts val="0"/>
                        </a:spcBef>
                        <a:spcAft>
                          <a:spcPts val="0"/>
                        </a:spcAft>
                        <a:tabLst>
                          <a:tab pos="1543050" algn="l"/>
                          <a:tab pos="462915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56367979"/>
                  </a:ext>
                </a:extLst>
              </a:tr>
              <a:tr h="158230">
                <a:tc>
                  <a:txBody>
                    <a:bodyPr/>
                    <a:lstStyle/>
                    <a:p>
                      <a:pPr marL="102870" marR="0" indent="-102870" algn="l">
                        <a:spcBef>
                          <a:spcPts val="0"/>
                        </a:spcBef>
                        <a:spcAft>
                          <a:spcPts val="0"/>
                        </a:spcAft>
                        <a:tabLst>
                          <a:tab pos="1543050" algn="l"/>
                        </a:tabLst>
                      </a:pPr>
                      <a:r>
                        <a:rPr lang="en-US" sz="1400">
                          <a:effectLst/>
                        </a:rPr>
                        <a:t>           Increase in notes payable...................,..,....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dirty="0">
                          <a:effectLst/>
                        </a:rPr>
                        <a:t>           25,460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47938049"/>
                  </a:ext>
                </a:extLst>
              </a:tr>
              <a:tr h="158230">
                <a:tc>
                  <a:txBody>
                    <a:bodyPr/>
                    <a:lstStyle/>
                    <a:p>
                      <a:pPr marL="102870" marR="0" indent="-102870" algn="l">
                        <a:spcBef>
                          <a:spcPts val="0"/>
                        </a:spcBef>
                        <a:spcAft>
                          <a:spcPts val="0"/>
                        </a:spcAft>
                        <a:tabLst>
                          <a:tab pos="1543050" algn="l"/>
                        </a:tabLst>
                      </a:pPr>
                      <a:r>
                        <a:rPr lang="en-US" sz="1400">
                          <a:effectLst/>
                        </a:rPr>
                        <a:t>           Dividends paid...........................................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dirty="0">
                          <a:effectLst/>
                        </a:rPr>
                        <a:t>           </a:t>
                      </a:r>
                      <a:r>
                        <a:rPr lang="en-US" sz="1400" u="sng" dirty="0">
                          <a:effectLst/>
                        </a:rPr>
                        <a:t>(15,000)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68579694"/>
                  </a:ext>
                </a:extLst>
              </a:tr>
              <a:tr h="158230">
                <a:tc>
                  <a:txBody>
                    <a:bodyPr/>
                    <a:lstStyle/>
                    <a:p>
                      <a:pPr marL="102870" marR="0" indent="-102870" algn="l">
                        <a:spcBef>
                          <a:spcPts val="0"/>
                        </a:spcBef>
                        <a:spcAft>
                          <a:spcPts val="0"/>
                        </a:spcAft>
                        <a:tabLst>
                          <a:tab pos="1543050" algn="l"/>
                        </a:tabLst>
                      </a:pPr>
                      <a:r>
                        <a:rPr lang="en-US" sz="1400">
                          <a:effectLst/>
                        </a:rPr>
                        <a:t>                Cash provided by financing activities....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u="sng">
                          <a:effectLst/>
                        </a:rPr>
                        <a:t>10,460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60091094"/>
                  </a:ext>
                </a:extLst>
              </a:tr>
              <a:tr h="158230">
                <a:tc>
                  <a:txBody>
                    <a:bodyPr/>
                    <a:lstStyle/>
                    <a:p>
                      <a:pPr marL="102870" marR="0" indent="-102870" algn="l">
                        <a:spcBef>
                          <a:spcPts val="0"/>
                        </a:spcBef>
                        <a:spcAft>
                          <a:spcPts val="0"/>
                        </a:spcAft>
                        <a:tabLst>
                          <a:tab pos="1543050" algn="l"/>
                        </a:tabLst>
                      </a:pPr>
                      <a:r>
                        <a:rPr lang="en-US" sz="1400">
                          <a:effectLst/>
                        </a:rPr>
                        <a:t>Net increase in 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10,800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02950192"/>
                  </a:ext>
                </a:extLst>
              </a:tr>
              <a:tr h="158230">
                <a:tc>
                  <a:txBody>
                    <a:bodyPr/>
                    <a:lstStyle/>
                    <a:p>
                      <a:pPr marL="102870" marR="0" indent="-102870" algn="l">
                        <a:spcBef>
                          <a:spcPts val="0"/>
                        </a:spcBef>
                        <a:spcAft>
                          <a:spcPts val="0"/>
                        </a:spcAft>
                        <a:tabLst>
                          <a:tab pos="1543050" algn="l"/>
                        </a:tabLst>
                      </a:pPr>
                      <a:r>
                        <a:rPr lang="en-US" sz="1400">
                          <a:effectLst/>
                        </a:rPr>
                        <a:t>Beginning cash balance January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u="sng">
                          <a:effectLst/>
                        </a:rPr>
                        <a:t>79,300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59554412"/>
                  </a:ext>
                </a:extLst>
              </a:tr>
              <a:tr h="158230">
                <a:tc>
                  <a:txBody>
                    <a:bodyPr/>
                    <a:lstStyle/>
                    <a:p>
                      <a:pPr marL="102870" marR="0" indent="-102870" algn="l">
                        <a:spcBef>
                          <a:spcPts val="0"/>
                        </a:spcBef>
                        <a:spcAft>
                          <a:spcPts val="0"/>
                        </a:spcAft>
                        <a:tabLst>
                          <a:tab pos="1543050" algn="l"/>
                        </a:tabLst>
                      </a:pPr>
                      <a:r>
                        <a:rPr lang="en-US" sz="1400">
                          <a:effectLst/>
                        </a:rPr>
                        <a:t>Ending cash balance December 31.......................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 pos="480060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l">
                        <a:spcBef>
                          <a:spcPts val="0"/>
                        </a:spcBef>
                        <a:spcAft>
                          <a:spcPts val="0"/>
                        </a:spcAft>
                        <a:tabLst>
                          <a:tab pos="1543050" algn="l"/>
                          <a:tab pos="4629150" algn="l"/>
                        </a:tabLst>
                      </a:pPr>
                      <a:r>
                        <a:rPr lang="en-US" sz="1400" u="none" dirty="0">
                          <a:effectLst/>
                        </a:rPr>
                        <a:t>   </a:t>
                      </a:r>
                      <a:r>
                        <a:rPr lang="en-US" sz="1400" u="dbl" dirty="0">
                          <a:effectLst/>
                        </a:rPr>
                        <a:t> $90,100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21698063"/>
                  </a:ext>
                </a:extLst>
              </a:tr>
              <a:tr h="79115">
                <a:tc>
                  <a:txBody>
                    <a:bodyPr/>
                    <a:lstStyle/>
                    <a:p>
                      <a:pPr marL="102870" marR="0" indent="-10287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100330" algn="ctr">
                        <a:spcBef>
                          <a:spcPts val="0"/>
                        </a:spcBef>
                        <a:spcAft>
                          <a:spcPts val="0"/>
                        </a:spcAft>
                        <a:tabLst>
                          <a:tab pos="1543050" algn="l"/>
                          <a:tab pos="4629150" algn="l"/>
                          <a:tab pos="480060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B w="12700" cap="flat" cmpd="sng" algn="ctr">
                      <a:solidFill>
                        <a:schemeClr val="tx1"/>
                      </a:solidFill>
                      <a:prstDash val="solid"/>
                      <a:round/>
                      <a:headEnd type="none" w="med" len="med"/>
                      <a:tailEnd type="none" w="med" len="med"/>
                    </a:lnB>
                  </a:tcPr>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B w="12700" cap="flat" cmpd="sng" algn="ctr">
                      <a:solidFill>
                        <a:schemeClr val="tx1"/>
                      </a:solidFill>
                      <a:prstDash val="solid"/>
                      <a:round/>
                      <a:headEnd type="none" w="med" len="med"/>
                      <a:tailEnd type="none" w="med" len="med"/>
                    </a:lnB>
                  </a:tcPr>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B w="12700" cap="flat" cmpd="sng" algn="ctr">
                      <a:solidFill>
                        <a:schemeClr val="tx1"/>
                      </a:solidFill>
                      <a:prstDash val="solid"/>
                      <a:round/>
                      <a:headEnd type="none" w="med" len="med"/>
                      <a:tailEnd type="none" w="med" len="med"/>
                    </a:lnB>
                  </a:tcPr>
                </a:tc>
                <a:tc>
                  <a:txBody>
                    <a:bodyPr/>
                    <a:lstStyle/>
                    <a:p>
                      <a:pPr marL="100330" marR="0" indent="-100330" algn="ctr">
                        <a:spcBef>
                          <a:spcPts val="0"/>
                        </a:spcBef>
                        <a:spcAft>
                          <a:spcPts val="0"/>
                        </a:spcAft>
                        <a:tabLst>
                          <a:tab pos="1543050" algn="l"/>
                          <a:tab pos="4629150"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25430" marR="2543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117296"/>
                  </a:ext>
                </a:extLst>
              </a:tr>
            </a:tbl>
          </a:graphicData>
        </a:graphic>
      </p:graphicFrame>
    </p:spTree>
    <p:extLst>
      <p:ext uri="{BB962C8B-B14F-4D97-AF65-F5344CB8AC3E}">
        <p14:creationId xmlns:p14="http://schemas.microsoft.com/office/powerpoint/2010/main" val="7016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0D225F0-4CD5-40C8-90E8-C0C39AA97AD4}"/>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AB78B131-2B0D-439B-A3D2-465701691488}"/>
              </a:ext>
            </a:extLst>
          </p:cNvPr>
          <p:cNvSpPr/>
          <p:nvPr/>
        </p:nvSpPr>
        <p:spPr>
          <a:xfrm>
            <a:off x="3048000" y="-18840"/>
            <a:ext cx="6096000" cy="800219"/>
          </a:xfrm>
          <a:prstGeom prst="rect">
            <a:avLst/>
          </a:prstGeom>
        </p:spPr>
        <p:txBody>
          <a:bodyPr>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Statement of Cash Flows Format</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2907956-45E8-44C5-BB38-4CDFF408A9A3}"/>
              </a:ext>
            </a:extLst>
          </p:cNvPr>
          <p:cNvSpPr/>
          <p:nvPr/>
        </p:nvSpPr>
        <p:spPr>
          <a:xfrm>
            <a:off x="984115" y="495235"/>
            <a:ext cx="10924162" cy="338554"/>
          </a:xfrm>
          <a:prstGeom prst="rect">
            <a:avLst/>
          </a:prstGeom>
        </p:spPr>
        <p:txBody>
          <a:bodyPr wrap="square">
            <a:spAutoFit/>
          </a:bodyPr>
          <a:lstStyle/>
          <a:p>
            <a:pPr marL="114300" marR="0" indent="-114300">
              <a:spcBef>
                <a:spcPts val="0"/>
              </a:spcBef>
              <a:spcAft>
                <a:spcPts val="0"/>
              </a:spcAft>
            </a:pPr>
            <a:r>
              <a:rPr lang="en-US" sz="1600" dirty="0">
                <a:latin typeface="Times" panose="02020603050405020304" pitchFamily="18" charset="0"/>
                <a:ea typeface="MS Mincho" panose="02020609040205080304" pitchFamily="49" charset="-128"/>
                <a:cs typeface="Times New Roman" panose="02020603050405020304" pitchFamily="18" charset="0"/>
              </a:rPr>
              <a:t>• The most common format of a statement of cash flows is illustrated below.  It is called the “</a:t>
            </a:r>
            <a:r>
              <a:rPr lang="en-US" sz="1600"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indirect method</a:t>
            </a:r>
            <a:r>
              <a:rPr lang="en-US" sz="1600" dirty="0">
                <a:latin typeface="Times" panose="02020603050405020304" pitchFamily="18" charset="0"/>
                <a:ea typeface="MS Mincho" panose="02020609040205080304" pitchFamily="49" charset="-128"/>
                <a:cs typeface="Times New Roman" panose="02020603050405020304" pitchFamily="18" charset="0"/>
              </a:rPr>
              <a:t>”.</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44CEA83E-292F-42F2-98D3-E46B2BD448C3}"/>
              </a:ext>
            </a:extLst>
          </p:cNvPr>
          <p:cNvGraphicFramePr>
            <a:graphicFrameLocks noGrp="1"/>
          </p:cNvGraphicFramePr>
          <p:nvPr>
            <p:extLst>
              <p:ext uri="{D42A27DB-BD31-4B8C-83A1-F6EECF244321}">
                <p14:modId xmlns:p14="http://schemas.microsoft.com/office/powerpoint/2010/main" val="2656154228"/>
              </p:ext>
            </p:extLst>
          </p:nvPr>
        </p:nvGraphicFramePr>
        <p:xfrm>
          <a:off x="1614791" y="961060"/>
          <a:ext cx="8375515" cy="4563738"/>
        </p:xfrm>
        <a:graphic>
          <a:graphicData uri="http://schemas.openxmlformats.org/drawingml/2006/table">
            <a:tbl>
              <a:tblPr firstRow="1" firstCol="1" bandRow="1">
                <a:tableStyleId>{2D5ABB26-0587-4C30-8999-92F81FD0307C}</a:tableStyleId>
              </a:tblPr>
              <a:tblGrid>
                <a:gridCol w="5073200">
                  <a:extLst>
                    <a:ext uri="{9D8B030D-6E8A-4147-A177-3AD203B41FA5}">
                      <a16:colId xmlns:a16="http://schemas.microsoft.com/office/drawing/2014/main" val="3874178145"/>
                    </a:ext>
                  </a:extLst>
                </a:gridCol>
                <a:gridCol w="1659458">
                  <a:extLst>
                    <a:ext uri="{9D8B030D-6E8A-4147-A177-3AD203B41FA5}">
                      <a16:colId xmlns:a16="http://schemas.microsoft.com/office/drawing/2014/main" val="4271415178"/>
                    </a:ext>
                  </a:extLst>
                </a:gridCol>
                <a:gridCol w="311737">
                  <a:extLst>
                    <a:ext uri="{9D8B030D-6E8A-4147-A177-3AD203B41FA5}">
                      <a16:colId xmlns:a16="http://schemas.microsoft.com/office/drawing/2014/main" val="2109987681"/>
                    </a:ext>
                  </a:extLst>
                </a:gridCol>
                <a:gridCol w="1019383">
                  <a:extLst>
                    <a:ext uri="{9D8B030D-6E8A-4147-A177-3AD203B41FA5}">
                      <a16:colId xmlns:a16="http://schemas.microsoft.com/office/drawing/2014/main" val="3714522353"/>
                    </a:ext>
                  </a:extLst>
                </a:gridCol>
                <a:gridCol w="311737">
                  <a:extLst>
                    <a:ext uri="{9D8B030D-6E8A-4147-A177-3AD203B41FA5}">
                      <a16:colId xmlns:a16="http://schemas.microsoft.com/office/drawing/2014/main" val="2404881168"/>
                    </a:ext>
                  </a:extLst>
                </a:gridCol>
              </a:tblGrid>
              <a:tr h="445659">
                <a:tc gridSpan="5">
                  <a:txBody>
                    <a:bodyPr/>
                    <a:lstStyle/>
                    <a:p>
                      <a:pPr marL="102870" marR="0" indent="-102870" algn="ctr">
                        <a:spcBef>
                          <a:spcPts val="0"/>
                        </a:spcBef>
                        <a:spcAft>
                          <a:spcPts val="0"/>
                        </a:spcAft>
                        <a:tabLst>
                          <a:tab pos="1543050" algn="l"/>
                          <a:tab pos="4629150" algn="l"/>
                        </a:tabLst>
                      </a:pPr>
                      <a:r>
                        <a:rPr lang="en-US" sz="1400" b="1" dirty="0">
                          <a:effectLst/>
                        </a:rPr>
                        <a:t>Our Company, Inc.</a:t>
                      </a:r>
                    </a:p>
                    <a:p>
                      <a:pPr marL="102870" marR="0" indent="-102870" algn="ctr">
                        <a:spcBef>
                          <a:spcPts val="0"/>
                        </a:spcBef>
                        <a:spcAft>
                          <a:spcPts val="0"/>
                        </a:spcAft>
                        <a:tabLst>
                          <a:tab pos="1543050" algn="l"/>
                          <a:tab pos="4629150" algn="l"/>
                        </a:tabLst>
                      </a:pPr>
                      <a:r>
                        <a:rPr lang="en-US" sz="1400" b="1" dirty="0">
                          <a:effectLst/>
                        </a:rPr>
                        <a:t>Statement of Cash Flows</a:t>
                      </a:r>
                    </a:p>
                    <a:p>
                      <a:pPr marL="102870" marR="0" indent="-102870" algn="ctr">
                        <a:spcBef>
                          <a:spcPts val="0"/>
                        </a:spcBef>
                        <a:spcAft>
                          <a:spcPts val="0"/>
                        </a:spcAft>
                        <a:tabLst>
                          <a:tab pos="1543050" algn="l"/>
                          <a:tab pos="4629150" algn="l"/>
                        </a:tabLst>
                      </a:pPr>
                      <a:r>
                        <a:rPr lang="en-US" sz="1400" b="1" dirty="0">
                          <a:effectLst/>
                        </a:rPr>
                        <a:t>Year Ended December 31, 20XX</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68882048"/>
                  </a:ext>
                </a:extLst>
              </a:tr>
              <a:tr h="148553">
                <a:tc>
                  <a:txBody>
                    <a:bodyPr/>
                    <a:lstStyle/>
                    <a:p>
                      <a:pPr marL="102870" marR="0" indent="-10287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370246330"/>
                  </a:ext>
                </a:extLst>
              </a:tr>
              <a:tr h="148553">
                <a:tc>
                  <a:txBody>
                    <a:bodyPr/>
                    <a:lstStyle/>
                    <a:p>
                      <a:pPr marL="102870" marR="0" indent="-102870" algn="l">
                        <a:spcBef>
                          <a:spcPts val="0"/>
                        </a:spcBef>
                        <a:spcAft>
                          <a:spcPts val="0"/>
                        </a:spcAft>
                        <a:tabLst>
                          <a:tab pos="1543050" algn="l"/>
                          <a:tab pos="4629150" algn="l"/>
                        </a:tabLst>
                      </a:pPr>
                      <a:r>
                        <a:rPr lang="en-US" sz="1400" b="1">
                          <a:effectLst/>
                        </a:rPr>
                        <a:t>Cash flows from operating activities</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102870" algn="ctr">
                        <a:spcBef>
                          <a:spcPts val="0"/>
                        </a:spcBef>
                        <a:spcAft>
                          <a:spcPts val="0"/>
                        </a:spcAft>
                        <a:tabLst>
                          <a:tab pos="1543050" algn="l"/>
                          <a:tab pos="462915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0" marR="0" indent="-102870" algn="ctr">
                        <a:spcBef>
                          <a:spcPts val="0"/>
                        </a:spcBef>
                        <a:spcAft>
                          <a:spcPts val="0"/>
                        </a:spcAft>
                        <a:tabLst>
                          <a:tab pos="1543050" algn="l"/>
                          <a:tab pos="462915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2870" marR="0" indent="-102870" algn="ctr">
                        <a:spcBef>
                          <a:spcPts val="0"/>
                        </a:spcBef>
                        <a:spcAft>
                          <a:spcPts val="0"/>
                        </a:spcAft>
                        <a:tabLst>
                          <a:tab pos="1543050" algn="l"/>
                          <a:tab pos="462915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2870" marR="0" indent="-102870" algn="ctr">
                        <a:spcBef>
                          <a:spcPts val="0"/>
                        </a:spcBef>
                        <a:spcAft>
                          <a:spcPts val="0"/>
                        </a:spcAft>
                        <a:tabLst>
                          <a:tab pos="1543050" algn="l"/>
                          <a:tab pos="4629150" algn="l"/>
                        </a:tabLs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663175979"/>
                  </a:ext>
                </a:extLst>
              </a:tr>
              <a:tr h="227223">
                <a:tc>
                  <a:txBody>
                    <a:bodyPr/>
                    <a:lstStyle/>
                    <a:p>
                      <a:pPr marL="102870" marR="0" indent="-102870" algn="l">
                        <a:spcBef>
                          <a:spcPts val="0"/>
                        </a:spcBef>
                        <a:spcAft>
                          <a:spcPts val="0"/>
                        </a:spcAft>
                        <a:tabLst>
                          <a:tab pos="1543050" algn="l"/>
                          <a:tab pos="4629150" algn="l"/>
                        </a:tabLst>
                      </a:pPr>
                      <a:r>
                        <a:rPr lang="en-US" sz="1400">
                          <a:effectLst/>
                        </a:rPr>
                        <a:t>    Net income.....................................................................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0" marR="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0" marR="0" algn="l">
                        <a:spcBef>
                          <a:spcPts val="0"/>
                        </a:spcBef>
                        <a:spcAft>
                          <a:spcPts val="0"/>
                        </a:spcAft>
                        <a:tabLst>
                          <a:tab pos="1543050" algn="l"/>
                          <a:tab pos="4629150" algn="l"/>
                        </a:tabLst>
                      </a:pPr>
                      <a:r>
                        <a:rPr lang="en-US" sz="1400" dirty="0">
                          <a:effectLst/>
                        </a:rPr>
                        <a:t>$   10,000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0" marR="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369472714"/>
                  </a:ext>
                </a:extLst>
              </a:tr>
              <a:tr h="151482">
                <a:tc>
                  <a:txBody>
                    <a:bodyPr/>
                    <a:lstStyle/>
                    <a:p>
                      <a:pPr marL="102870" marR="0" indent="-102870" algn="l">
                        <a:spcBef>
                          <a:spcPts val="0"/>
                        </a:spcBef>
                        <a:spcAft>
                          <a:spcPts val="0"/>
                        </a:spcAft>
                        <a:tabLst>
                          <a:tab pos="1543050" algn="l"/>
                          <a:tab pos="4629150" algn="l"/>
                        </a:tabLst>
                      </a:pPr>
                      <a:r>
                        <a:rPr lang="en-US" sz="1400" dirty="0">
                          <a:effectLst/>
                        </a:rPr>
                        <a:t>       Add: items providing cash or not using cash...............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2">
                  <a:txBody>
                    <a:bodyPr/>
                    <a:lstStyle/>
                    <a:p>
                      <a:pPr marL="0" marR="0" indent="-102870" algn="ctr">
                        <a:spcBef>
                          <a:spcPts val="0"/>
                        </a:spcBef>
                        <a:spcAft>
                          <a:spcPts val="0"/>
                        </a:spcAft>
                        <a:tabLst>
                          <a:tab pos="1543050" algn="l"/>
                          <a:tab pos="4629150" algn="l"/>
                        </a:tabLst>
                      </a:pPr>
                      <a:r>
                        <a:rPr lang="en-US" sz="1400">
                          <a:effectLst/>
                        </a:rPr>
                        <a:t>            $47,900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481514118"/>
                  </a:ext>
                </a:extLst>
              </a:tr>
              <a:tr h="151482">
                <a:tc>
                  <a:txBody>
                    <a:bodyPr/>
                    <a:lstStyle/>
                    <a:p>
                      <a:pPr marL="102870" marR="0" indent="-102870" algn="l">
                        <a:spcBef>
                          <a:spcPts val="0"/>
                        </a:spcBef>
                        <a:spcAft>
                          <a:spcPts val="0"/>
                        </a:spcAft>
                        <a:tabLst>
                          <a:tab pos="1543050" algn="l"/>
                          <a:tab pos="4629150" algn="l"/>
                        </a:tabLst>
                      </a:pPr>
                      <a:r>
                        <a:rPr lang="en-US" sz="1400" dirty="0">
                          <a:effectLst/>
                        </a:rPr>
                        <a:t>       Less: items not providing cash or using cash..............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2">
                  <a:txBody>
                    <a:bodyPr/>
                    <a:lstStyle/>
                    <a:p>
                      <a:pPr marL="0" marR="0" indent="-102870" algn="ctr">
                        <a:spcBef>
                          <a:spcPts val="0"/>
                        </a:spcBef>
                        <a:spcAft>
                          <a:spcPts val="0"/>
                        </a:spcAft>
                        <a:tabLst>
                          <a:tab pos="1543050" algn="l"/>
                          <a:tab pos="4629150" algn="l"/>
                        </a:tabLst>
                      </a:pPr>
                      <a:r>
                        <a:rPr lang="en-US" sz="1400" dirty="0">
                          <a:effectLst/>
                        </a:rPr>
                        <a:t>             </a:t>
                      </a:r>
                      <a:r>
                        <a:rPr lang="en-US" sz="1400" u="sng" dirty="0">
                          <a:effectLst/>
                        </a:rPr>
                        <a:t> (46,600)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34079878"/>
                  </a:ext>
                </a:extLst>
              </a:tr>
              <a:tr h="151482">
                <a:tc>
                  <a:txBody>
                    <a:bodyPr/>
                    <a:lstStyle/>
                    <a:p>
                      <a:pPr marL="102870" marR="0" indent="-102870" algn="l">
                        <a:spcBef>
                          <a:spcPts val="0"/>
                        </a:spcBef>
                        <a:spcAft>
                          <a:spcPts val="0"/>
                        </a:spcAft>
                        <a:tabLst>
                          <a:tab pos="1543050" algn="l"/>
                          <a:tab pos="4629150" algn="l"/>
                        </a:tabLst>
                      </a:pPr>
                      <a:r>
                        <a:rPr lang="en-US" sz="1400" dirty="0">
                          <a:effectLst/>
                        </a:rPr>
                        <a:t>             Increase in cash from operating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0330" marR="0" indent="-100330" algn="ctr">
                        <a:spcBef>
                          <a:spcPts val="0"/>
                        </a:spcBef>
                        <a:spcAft>
                          <a:spcPts val="0"/>
                        </a:spcAft>
                        <a:tabLst>
                          <a:tab pos="1543050" algn="l"/>
                          <a:tab pos="4629150" algn="l"/>
                        </a:tabLst>
                      </a:pPr>
                      <a:r>
                        <a:rPr lang="en-US" sz="1400" dirty="0">
                          <a:effectLst/>
                        </a:rPr>
                        <a:t>  </a:t>
                      </a:r>
                      <a:r>
                        <a:rPr lang="en-US" sz="1400" u="sng" dirty="0">
                          <a:effectLst/>
                        </a:rPr>
                        <a:t>1,300</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592788190"/>
                  </a:ext>
                </a:extLst>
              </a:tr>
              <a:tr h="148553">
                <a:tc>
                  <a:txBody>
                    <a:bodyPr/>
                    <a:lstStyle/>
                    <a:p>
                      <a:pPr marL="102870" marR="0" indent="-102870" algn="l">
                        <a:spcBef>
                          <a:spcPts val="0"/>
                        </a:spcBef>
                        <a:spcAft>
                          <a:spcPts val="0"/>
                        </a:spcAft>
                        <a:tabLst>
                          <a:tab pos="1543050" algn="l"/>
                          <a:tab pos="4629150" algn="l"/>
                        </a:tabLst>
                      </a:pPr>
                      <a:r>
                        <a:rPr lang="en-US" sz="1400" b="1">
                          <a:effectLst/>
                        </a:rPr>
                        <a:t>Cash flows from investing activities</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2">
                  <a:txBody>
                    <a:bodyPr/>
                    <a:lstStyle/>
                    <a:p>
                      <a:pPr marL="0" marR="0" indent="-102870" algn="r">
                        <a:spcBef>
                          <a:spcPts val="0"/>
                        </a:spcBef>
                        <a:spcAft>
                          <a:spcPts val="0"/>
                        </a:spcAft>
                        <a:tabLst>
                          <a:tab pos="1543050" algn="l"/>
                          <a:tab pos="462915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a:txBody>
                    <a:bodyPr/>
                    <a:lstStyle/>
                    <a:p>
                      <a:pPr marL="102870" marR="0" indent="-102870" algn="l">
                        <a:spcBef>
                          <a:spcPts val="0"/>
                        </a:spcBef>
                        <a:spcAft>
                          <a:spcPts val="0"/>
                        </a:spcAft>
                        <a:tabLst>
                          <a:tab pos="1543050" algn="l"/>
                          <a:tab pos="4629150" algn="l"/>
                        </a:tabLst>
                      </a:pPr>
                      <a:r>
                        <a:rPr lang="en-US" sz="1400" b="1" dirty="0">
                          <a:effectLst/>
                        </a:rPr>
                        <a:t>      </a:t>
                      </a:r>
                      <a:r>
                        <a:rPr lang="en-US" sz="1400" b="0" dirty="0">
                          <a:effectLst/>
                        </a:rPr>
                        <a:t>11,300</a:t>
                      </a: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2870" marR="0" indent="-102870" algn="r">
                        <a:spcBef>
                          <a:spcPts val="0"/>
                        </a:spcBef>
                        <a:spcAft>
                          <a:spcPts val="0"/>
                        </a:spcAft>
                        <a:tabLst>
                          <a:tab pos="1543050" algn="l"/>
                          <a:tab pos="4629150" algn="l"/>
                        </a:tabLs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852510891"/>
                  </a:ext>
                </a:extLst>
              </a:tr>
              <a:tr h="151482">
                <a:tc>
                  <a:txBody>
                    <a:bodyPr/>
                    <a:lstStyle/>
                    <a:p>
                      <a:pPr marL="102870" marR="0" indent="-102870" algn="l">
                        <a:spcBef>
                          <a:spcPts val="0"/>
                        </a:spcBef>
                        <a:spcAft>
                          <a:spcPts val="0"/>
                        </a:spcAft>
                        <a:tabLst>
                          <a:tab pos="1543050" algn="l"/>
                          <a:tab pos="4629150" algn="l"/>
                        </a:tabLst>
                      </a:pPr>
                      <a:r>
                        <a:rPr lang="en-US" sz="1400" dirty="0">
                          <a:effectLst/>
                        </a:rPr>
                        <a:t>       Add: items providing cash...........................................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102870" algn="ctr">
                        <a:spcBef>
                          <a:spcPts val="0"/>
                        </a:spcBef>
                        <a:spcAft>
                          <a:spcPts val="0"/>
                        </a:spcAft>
                        <a:tabLst>
                          <a:tab pos="1543050" algn="l"/>
                          <a:tab pos="4629150" algn="l"/>
                        </a:tabLst>
                      </a:pPr>
                      <a:r>
                        <a:rPr lang="en-US" sz="1400" dirty="0">
                          <a:effectLst/>
                        </a:rPr>
                        <a:t>                        12,400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07912725"/>
                  </a:ext>
                </a:extLst>
              </a:tr>
              <a:tr h="151482">
                <a:tc>
                  <a:txBody>
                    <a:bodyPr/>
                    <a:lstStyle/>
                    <a:p>
                      <a:pPr marL="102870" marR="0" indent="-102870" algn="l">
                        <a:spcBef>
                          <a:spcPts val="0"/>
                        </a:spcBef>
                        <a:spcAft>
                          <a:spcPts val="0"/>
                        </a:spcAft>
                        <a:tabLst>
                          <a:tab pos="1543050" algn="l"/>
                          <a:tab pos="4629150" algn="l"/>
                        </a:tabLst>
                      </a:pPr>
                      <a:r>
                        <a:rPr lang="en-US" sz="1400" dirty="0">
                          <a:effectLst/>
                        </a:rPr>
                        <a:t>       Less: items using cash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102870" algn="r">
                        <a:spcBef>
                          <a:spcPts val="0"/>
                        </a:spcBef>
                        <a:spcAft>
                          <a:spcPts val="0"/>
                        </a:spcAft>
                        <a:tabLst>
                          <a:tab pos="1543050" algn="l"/>
                          <a:tab pos="4629150" algn="l"/>
                        </a:tabLst>
                      </a:pPr>
                      <a:r>
                        <a:rPr lang="en-US" sz="1400" u="sng">
                          <a:effectLst/>
                        </a:rPr>
                        <a:t> (22,100)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724003625"/>
                  </a:ext>
                </a:extLst>
              </a:tr>
              <a:tr h="227223">
                <a:tc>
                  <a:txBody>
                    <a:bodyPr/>
                    <a:lstStyle/>
                    <a:p>
                      <a:pPr marL="102870" marR="0" indent="-102870" algn="l">
                        <a:spcBef>
                          <a:spcPts val="0"/>
                        </a:spcBef>
                        <a:spcAft>
                          <a:spcPts val="0"/>
                        </a:spcAft>
                        <a:tabLst>
                          <a:tab pos="1543050" algn="l"/>
                          <a:tab pos="4629150" algn="l"/>
                        </a:tabLst>
                      </a:pPr>
                      <a:r>
                        <a:rPr lang="en-US" sz="1400" dirty="0">
                          <a:effectLst/>
                        </a:rPr>
                        <a:t>           Decrease in cash from investing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2870" marR="0" indent="-102870" algn="ctr">
                        <a:spcBef>
                          <a:spcPts val="0"/>
                        </a:spcBef>
                        <a:spcAft>
                          <a:spcPts val="0"/>
                        </a:spcAft>
                        <a:tabLst>
                          <a:tab pos="1543050" algn="l"/>
                          <a:tab pos="4629150" algn="l"/>
                        </a:tabLst>
                      </a:pPr>
                      <a:r>
                        <a:rPr lang="en-US" sz="1400">
                          <a:effectLst/>
                        </a:rPr>
                        <a:t>   (9,700)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871668857"/>
                  </a:ext>
                </a:extLst>
              </a:tr>
              <a:tr h="148553">
                <a:tc>
                  <a:txBody>
                    <a:bodyPr/>
                    <a:lstStyle/>
                    <a:p>
                      <a:pPr marL="102870" marR="0" indent="-102870" algn="l">
                        <a:spcBef>
                          <a:spcPts val="0"/>
                        </a:spcBef>
                        <a:spcAft>
                          <a:spcPts val="0"/>
                        </a:spcAft>
                        <a:tabLst>
                          <a:tab pos="1543050" algn="l"/>
                          <a:tab pos="4629150" algn="l"/>
                        </a:tabLst>
                      </a:pPr>
                      <a:r>
                        <a:rPr lang="en-US" sz="1400" b="1">
                          <a:effectLst/>
                        </a:rPr>
                        <a:t>Cash flows from financing activities</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2">
                  <a:txBody>
                    <a:bodyPr/>
                    <a:lstStyle/>
                    <a:p>
                      <a:pPr marL="0" marR="0" indent="-102870" algn="r">
                        <a:spcBef>
                          <a:spcPts val="0"/>
                        </a:spcBef>
                        <a:spcAft>
                          <a:spcPts val="0"/>
                        </a:spcAft>
                        <a:tabLst>
                          <a:tab pos="1543050" algn="l"/>
                          <a:tab pos="462915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2870" marR="0" indent="-102870" algn="r">
                        <a:spcBef>
                          <a:spcPts val="0"/>
                        </a:spcBef>
                        <a:spcAft>
                          <a:spcPts val="0"/>
                        </a:spcAft>
                        <a:tabLst>
                          <a:tab pos="1543050" algn="l"/>
                          <a:tab pos="4629150" algn="l"/>
                        </a:tabLs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92004115"/>
                  </a:ext>
                </a:extLst>
              </a:tr>
              <a:tr h="151482">
                <a:tc>
                  <a:txBody>
                    <a:bodyPr/>
                    <a:lstStyle/>
                    <a:p>
                      <a:pPr marL="102870" marR="0" indent="-102870" algn="l">
                        <a:spcBef>
                          <a:spcPts val="0"/>
                        </a:spcBef>
                        <a:spcAft>
                          <a:spcPts val="0"/>
                        </a:spcAft>
                        <a:tabLst>
                          <a:tab pos="1543050" algn="l"/>
                          <a:tab pos="4629150" algn="l"/>
                        </a:tabLst>
                      </a:pPr>
                      <a:r>
                        <a:rPr lang="en-US" sz="1400" dirty="0">
                          <a:effectLst/>
                        </a:rPr>
                        <a:t>       Add: items providing cash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100330" algn="ctr">
                        <a:spcBef>
                          <a:spcPts val="0"/>
                        </a:spcBef>
                        <a:spcAft>
                          <a:spcPts val="0"/>
                        </a:spcAft>
                        <a:tabLst>
                          <a:tab pos="1543050" algn="l"/>
                          <a:tab pos="4629150" algn="l"/>
                        </a:tabLst>
                      </a:pPr>
                      <a:r>
                        <a:rPr lang="en-US" sz="1400" dirty="0">
                          <a:effectLst/>
                        </a:rPr>
                        <a:t>                           5,000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429062505"/>
                  </a:ext>
                </a:extLst>
              </a:tr>
              <a:tr h="151482">
                <a:tc>
                  <a:txBody>
                    <a:bodyPr/>
                    <a:lstStyle/>
                    <a:p>
                      <a:pPr marL="102870" marR="0" indent="-102870" algn="l">
                        <a:spcBef>
                          <a:spcPts val="0"/>
                        </a:spcBef>
                        <a:spcAft>
                          <a:spcPts val="0"/>
                        </a:spcAft>
                        <a:tabLst>
                          <a:tab pos="1543050" algn="l"/>
                          <a:tab pos="4629150" algn="l"/>
                        </a:tabLst>
                      </a:pPr>
                      <a:r>
                        <a:rPr lang="en-US" sz="1400" dirty="0">
                          <a:effectLst/>
                        </a:rPr>
                        <a:t>       Less: items using cash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gridSpan="2">
                  <a:txBody>
                    <a:bodyPr/>
                    <a:lstStyle/>
                    <a:p>
                      <a:pPr marL="0" marR="0" indent="-102870" algn="ctr">
                        <a:spcBef>
                          <a:spcPts val="0"/>
                        </a:spcBef>
                        <a:spcAft>
                          <a:spcPts val="0"/>
                        </a:spcAft>
                        <a:tabLst>
                          <a:tab pos="1543050" algn="l"/>
                          <a:tab pos="4629150" algn="l"/>
                        </a:tabLst>
                      </a:pPr>
                      <a:r>
                        <a:rPr lang="en-US" sz="1400" dirty="0">
                          <a:effectLst/>
                        </a:rPr>
                        <a:t>                 (</a:t>
                      </a:r>
                      <a:r>
                        <a:rPr lang="en-US" sz="1400" u="sng" dirty="0">
                          <a:effectLst/>
                        </a:rPr>
                        <a:t>12,400)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45724440"/>
                  </a:ext>
                </a:extLst>
              </a:tr>
              <a:tr h="227223">
                <a:tc>
                  <a:txBody>
                    <a:bodyPr/>
                    <a:lstStyle/>
                    <a:p>
                      <a:pPr marL="102870" marR="0" indent="-102870" algn="l">
                        <a:spcBef>
                          <a:spcPts val="0"/>
                        </a:spcBef>
                        <a:spcAft>
                          <a:spcPts val="0"/>
                        </a:spcAft>
                        <a:tabLst>
                          <a:tab pos="1543050" algn="l"/>
                          <a:tab pos="4629150" algn="l"/>
                        </a:tabLst>
                      </a:pPr>
                      <a:r>
                        <a:rPr lang="en-US" sz="1400" dirty="0">
                          <a:effectLst/>
                        </a:rPr>
                        <a:t>           Decrease in cash from financing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0330" marR="0" indent="-100330" algn="ctr">
                        <a:spcBef>
                          <a:spcPts val="0"/>
                        </a:spcBef>
                        <a:spcAft>
                          <a:spcPts val="0"/>
                        </a:spcAft>
                        <a:tabLst>
                          <a:tab pos="1543050" algn="l"/>
                          <a:tab pos="4629150" algn="l"/>
                        </a:tabLst>
                      </a:pPr>
                      <a:r>
                        <a:rPr lang="en-US" sz="1400">
                          <a:effectLst/>
                        </a:rPr>
                        <a:t>   (7,400)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697232805"/>
                  </a:ext>
                </a:extLst>
              </a:tr>
              <a:tr h="227223">
                <a:tc>
                  <a:txBody>
                    <a:bodyPr/>
                    <a:lstStyle/>
                    <a:p>
                      <a:pPr marL="102870" marR="0" indent="-102870" algn="l">
                        <a:spcBef>
                          <a:spcPts val="0"/>
                        </a:spcBef>
                        <a:spcAft>
                          <a:spcPts val="0"/>
                        </a:spcAft>
                        <a:tabLst>
                          <a:tab pos="1543050" algn="l"/>
                          <a:tab pos="4629150" algn="l"/>
                        </a:tabLst>
                      </a:pPr>
                      <a:r>
                        <a:rPr lang="en-US" sz="1400" dirty="0">
                          <a:effectLst/>
                        </a:rPr>
                        <a:t>                      Net decrease in cash......................................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0330" marR="0" indent="-100330" algn="ctr">
                        <a:spcBef>
                          <a:spcPts val="0"/>
                        </a:spcBef>
                        <a:spcAft>
                          <a:spcPts val="0"/>
                        </a:spcAft>
                        <a:tabLst>
                          <a:tab pos="1543050" algn="l"/>
                          <a:tab pos="4629150" algn="l"/>
                        </a:tabLst>
                      </a:pPr>
                      <a:r>
                        <a:rPr lang="en-US" sz="1400">
                          <a:effectLst/>
                        </a:rPr>
                        <a:t>    (5,800)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336309340"/>
                  </a:ext>
                </a:extLst>
              </a:tr>
              <a:tr h="227223">
                <a:tc>
                  <a:txBody>
                    <a:bodyPr/>
                    <a:lstStyle/>
                    <a:p>
                      <a:pPr marL="102870" marR="0" indent="-102870" algn="l">
                        <a:spcBef>
                          <a:spcPts val="0"/>
                        </a:spcBef>
                        <a:spcAft>
                          <a:spcPts val="0"/>
                        </a:spcAft>
                        <a:tabLst>
                          <a:tab pos="1543050" algn="l"/>
                          <a:tab pos="4629150" algn="l"/>
                        </a:tabLst>
                      </a:pPr>
                      <a:r>
                        <a:rPr lang="en-US" sz="1400" dirty="0">
                          <a:effectLst/>
                        </a:rPr>
                        <a:t>Beginning cash balance, January 1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2870" marR="0" indent="-102870" algn="ctr">
                        <a:spcBef>
                          <a:spcPts val="0"/>
                        </a:spcBef>
                        <a:spcAft>
                          <a:spcPts val="0"/>
                        </a:spcAft>
                        <a:tabLst>
                          <a:tab pos="1543050" algn="l"/>
                          <a:tab pos="4629150" algn="l"/>
                        </a:tabLst>
                      </a:pPr>
                      <a:r>
                        <a:rPr lang="en-US" sz="1400">
                          <a:effectLst/>
                        </a:rPr>
                        <a:t>    94,100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635332088"/>
                  </a:ext>
                </a:extLst>
              </a:tr>
              <a:tr h="227223">
                <a:tc>
                  <a:txBody>
                    <a:bodyPr/>
                    <a:lstStyle/>
                    <a:p>
                      <a:pPr marL="102870" marR="0" indent="-102870" algn="l">
                        <a:spcBef>
                          <a:spcPts val="0"/>
                        </a:spcBef>
                        <a:spcAft>
                          <a:spcPts val="0"/>
                        </a:spcAft>
                        <a:tabLst>
                          <a:tab pos="1543050" algn="l"/>
                          <a:tab pos="4629150" algn="l"/>
                        </a:tabLst>
                      </a:pPr>
                      <a:r>
                        <a:rPr lang="en-US" sz="1400" dirty="0">
                          <a:effectLst/>
                        </a:rPr>
                        <a:t>Ending cash balance, December 31...................................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2870" marR="0" indent="-102870" algn="ctr">
                        <a:spcBef>
                          <a:spcPts val="0"/>
                        </a:spcBef>
                        <a:spcAft>
                          <a:spcPts val="0"/>
                        </a:spcAft>
                        <a:tabLst>
                          <a:tab pos="1543050" algn="l"/>
                          <a:tab pos="4629150" algn="l"/>
                        </a:tabLst>
                      </a:pPr>
                      <a:r>
                        <a:rPr lang="en-US" sz="1400">
                          <a:effectLst/>
                        </a:rPr>
                        <a:t>  $88,300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a:noFill/>
                    </a:lnB>
                    <a:lnTlToBr w="12700" cmpd="sng">
                      <a:noFill/>
                      <a:prstDash val="solid"/>
                    </a:lnTlToBr>
                    <a:lnBlToTr w="12700" cmpd="sng">
                      <a:noFill/>
                      <a:prstDash val="solid"/>
                    </a:lnBlToTr>
                  </a:tcPr>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474520390"/>
                  </a:ext>
                </a:extLst>
              </a:tr>
              <a:tr h="148553">
                <a:tc>
                  <a:txBody>
                    <a:bodyPr/>
                    <a:lstStyle/>
                    <a:p>
                      <a:pPr marL="102870" marR="0" indent="-10287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02870" marR="0" indent="-102870" algn="r">
                        <a:spcBef>
                          <a:spcPts val="0"/>
                        </a:spcBef>
                        <a:spcAft>
                          <a:spcPts val="0"/>
                        </a:spcAft>
                        <a:tabLst>
                          <a:tab pos="1543050" algn="l"/>
                          <a:tab pos="4629150"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0794" marR="40794" marT="0" marB="0">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952644"/>
                  </a:ext>
                </a:extLst>
              </a:tr>
            </a:tbl>
          </a:graphicData>
        </a:graphic>
      </p:graphicFrame>
      <p:sp>
        <p:nvSpPr>
          <p:cNvPr id="6" name="Rectangle 5">
            <a:extLst>
              <a:ext uri="{FF2B5EF4-FFF2-40B4-BE49-F238E27FC236}">
                <a16:creationId xmlns:a16="http://schemas.microsoft.com/office/drawing/2014/main" id="{D22A1DCA-68B2-49F9-89BD-A0DE38B28F3C}"/>
              </a:ext>
            </a:extLst>
          </p:cNvPr>
          <p:cNvSpPr/>
          <p:nvPr/>
        </p:nvSpPr>
        <p:spPr>
          <a:xfrm>
            <a:off x="204282" y="5648186"/>
            <a:ext cx="12114178" cy="584775"/>
          </a:xfrm>
          <a:prstGeom prst="rect">
            <a:avLst/>
          </a:prstGeom>
        </p:spPr>
        <p:txBody>
          <a:bodyPr wrap="square">
            <a:spAutoFit/>
          </a:bodyPr>
          <a:lstStyle/>
          <a:p>
            <a:pPr marL="114300" marR="0" indent="-114300">
              <a:spcBef>
                <a:spcPts val="0"/>
              </a:spcBef>
              <a:spcAft>
                <a:spcPts val="0"/>
              </a:spcAft>
            </a:pPr>
            <a:r>
              <a:rPr lang="en-US" sz="1600" dirty="0">
                <a:latin typeface="Times" panose="02020603050405020304" pitchFamily="18" charset="0"/>
                <a:ea typeface="MS Mincho" panose="02020609040205080304" pitchFamily="49" charset="-128"/>
                <a:cs typeface="Times New Roman" panose="02020603050405020304" pitchFamily="18" charset="0"/>
              </a:rPr>
              <a:t>The indirect method is the most frequently-used method.  There is an alternate format that changes the presentation of cash from operating</a:t>
            </a:r>
          </a:p>
          <a:p>
            <a:pPr marL="114300" marR="0" indent="-114300">
              <a:spcBef>
                <a:spcPts val="0"/>
              </a:spcBef>
              <a:spcAft>
                <a:spcPts val="0"/>
              </a:spcAft>
            </a:pPr>
            <a:r>
              <a:rPr lang="en-US" sz="1600" dirty="0">
                <a:latin typeface="Times" panose="02020603050405020304" pitchFamily="18" charset="0"/>
                <a:ea typeface="MS Mincho" panose="02020609040205080304" pitchFamily="49" charset="-128"/>
                <a:cs typeface="Times New Roman" panose="02020603050405020304" pitchFamily="18" charset="0"/>
              </a:rPr>
              <a:t>activities.  It is called the “</a:t>
            </a:r>
            <a:r>
              <a:rPr lang="en-US" sz="1600"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direct method”</a:t>
            </a:r>
            <a:r>
              <a:rPr lang="en-US" sz="1600" dirty="0">
                <a:latin typeface="Times" panose="02020603050405020304" pitchFamily="18" charset="0"/>
                <a:ea typeface="MS Mincho" panose="02020609040205080304" pitchFamily="49" charset="-128"/>
                <a:cs typeface="Times New Roman" panose="02020603050405020304" pitchFamily="18" charset="0"/>
              </a:rPr>
              <a:t>.  We will discuss this presentation in a different set of slides.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cxnSp>
        <p:nvCxnSpPr>
          <p:cNvPr id="8" name="Straight Connector 7">
            <a:extLst>
              <a:ext uri="{FF2B5EF4-FFF2-40B4-BE49-F238E27FC236}">
                <a16:creationId xmlns:a16="http://schemas.microsoft.com/office/drawing/2014/main" id="{204316D3-4D06-47EF-B5C0-EBE2FBE3E1C6}"/>
              </a:ext>
            </a:extLst>
          </p:cNvPr>
          <p:cNvCxnSpPr/>
          <p:nvPr/>
        </p:nvCxnSpPr>
        <p:spPr>
          <a:xfrm>
            <a:off x="8900806" y="4630366"/>
            <a:ext cx="6225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9EB5A4A-043F-4F91-A5D8-66ED7CA883C9}"/>
              </a:ext>
            </a:extLst>
          </p:cNvPr>
          <p:cNvCxnSpPr/>
          <p:nvPr/>
        </p:nvCxnSpPr>
        <p:spPr>
          <a:xfrm>
            <a:off x="8929989" y="5045413"/>
            <a:ext cx="6225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ACA5AB4-F640-43E2-A6C5-B22C1026A7B3}"/>
              </a:ext>
            </a:extLst>
          </p:cNvPr>
          <p:cNvCxnSpPr/>
          <p:nvPr/>
        </p:nvCxnSpPr>
        <p:spPr>
          <a:xfrm>
            <a:off x="8929989" y="5327512"/>
            <a:ext cx="6225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F91B74A-2601-4B9D-A8AF-D3CD563925FD}"/>
              </a:ext>
            </a:extLst>
          </p:cNvPr>
          <p:cNvCxnSpPr/>
          <p:nvPr/>
        </p:nvCxnSpPr>
        <p:spPr>
          <a:xfrm>
            <a:off x="8929989" y="5295089"/>
            <a:ext cx="6225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6787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00A90C4-E716-4900-BB17-8CCFD161C12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E00D05B-F6B0-48F3-9B28-8C597064F24B}"/>
              </a:ext>
            </a:extLst>
          </p:cNvPr>
          <p:cNvSpPr/>
          <p:nvPr/>
        </p:nvSpPr>
        <p:spPr>
          <a:xfrm>
            <a:off x="3389532" y="0"/>
            <a:ext cx="4763868" cy="523220"/>
          </a:xfrm>
          <a:prstGeom prst="rect">
            <a:avLst/>
          </a:prstGeom>
        </p:spPr>
        <p:txBody>
          <a:bodyPr wrap="none">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Review: Operating Activities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54DFDE77-6BC1-44E3-9DFA-AD8CF3C2913D}"/>
              </a:ext>
            </a:extLst>
          </p:cNvPr>
          <p:cNvSpPr/>
          <p:nvPr/>
        </p:nvSpPr>
        <p:spPr>
          <a:xfrm>
            <a:off x="1663430" y="952356"/>
            <a:ext cx="9231549" cy="6617196"/>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flows from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operating activities</a:t>
            </a:r>
            <a:r>
              <a:rPr lang="en-US" dirty="0">
                <a:latin typeface="Times" panose="02020603050405020304" pitchFamily="18" charset="0"/>
                <a:ea typeface="MS Mincho" panose="02020609040205080304" pitchFamily="49" charset="-128"/>
                <a:cs typeface="Times New Roman" panose="02020603050405020304" pitchFamily="18" charset="0"/>
              </a:rPr>
              <a:t> are usually considered the most important part of a statement of cash flows.  This is because operating activities result from recurring everyday operations that are expected to continue into the future.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tabLst>
                <a:tab pos="1543050" algn="l"/>
              </a:tabLst>
            </a:pPr>
            <a:r>
              <a:rPr lang="en-US" sz="1400" dirty="0">
                <a:effectLst/>
                <a:latin typeface="Times" panose="02020603050405020304" pitchFamily="18" charset="0"/>
                <a:ea typeface="MS Mincho" panose="02020609040205080304" pitchFamily="49" charset="-128"/>
                <a:cs typeface="Times New Roman" panose="02020603050405020304" pitchFamily="18" charset="0"/>
              </a:rPr>
              <a:t> </a:t>
            </a: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flows from operating activities are connected to revenues, expenses, and short-term investment trading.</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Operating </a:t>
            </a:r>
            <a:r>
              <a:rPr lang="en-US" b="1" dirty="0">
                <a:latin typeface="Times" panose="02020603050405020304" pitchFamily="18" charset="0"/>
                <a:ea typeface="MS Mincho" panose="02020609040205080304" pitchFamily="49" charset="-128"/>
                <a:cs typeface="Times New Roman" panose="02020603050405020304" pitchFamily="18" charset="0"/>
              </a:rPr>
              <a:t>cash inflows </a:t>
            </a:r>
            <a:r>
              <a:rPr lang="en-US" dirty="0">
                <a:latin typeface="Times" panose="02020603050405020304" pitchFamily="18" charset="0"/>
                <a:ea typeface="MS Mincho" panose="02020609040205080304" pitchFamily="49" charset="-128"/>
                <a:cs typeface="Times New Roman" panose="02020603050405020304" pitchFamily="18" charset="0"/>
              </a:rPr>
              <a:t>include: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from customers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from interest and dividends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from short-term investment trading</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Operating </a:t>
            </a:r>
            <a:r>
              <a:rPr lang="en-US" b="1" dirty="0">
                <a:latin typeface="Times" panose="02020603050405020304" pitchFamily="18" charset="0"/>
                <a:ea typeface="MS Mincho" panose="02020609040205080304" pitchFamily="49" charset="-128"/>
                <a:cs typeface="Times New Roman" panose="02020603050405020304" pitchFamily="18" charset="0"/>
              </a:rPr>
              <a:t>cash outflows </a:t>
            </a:r>
            <a:r>
              <a:rPr lang="en-US" dirty="0">
                <a:latin typeface="Times" panose="02020603050405020304" pitchFamily="18" charset="0"/>
                <a:ea typeface="MS Mincho" panose="02020609040205080304" pitchFamily="49" charset="-128"/>
                <a:cs typeface="Times New Roman" panose="02020603050405020304" pitchFamily="18" charset="0"/>
              </a:rPr>
              <a:t>include: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paid for expenses, including interest expense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paid for current assets and to pay current liabilities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paid for short-term investment trading</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69727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E0683C-9C5A-4BBA-900A-335D7693846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AD4142D-B93C-4024-BDD5-6927C221D3D5}"/>
              </a:ext>
            </a:extLst>
          </p:cNvPr>
          <p:cNvSpPr/>
          <p:nvPr/>
        </p:nvSpPr>
        <p:spPr>
          <a:xfrm>
            <a:off x="2726987" y="136525"/>
            <a:ext cx="6096000" cy="800219"/>
          </a:xfrm>
          <a:prstGeom prst="rect">
            <a:avLst/>
          </a:prstGeom>
        </p:spPr>
        <p:txBody>
          <a:bodyPr>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Review: Investing Activities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marL="285750" marR="0" indent="-114300" algn="ctr">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E91911BC-153F-4BC7-B68C-33BAC27E4751}"/>
              </a:ext>
            </a:extLst>
          </p:cNvPr>
          <p:cNvSpPr/>
          <p:nvPr/>
        </p:nvSpPr>
        <p:spPr>
          <a:xfrm>
            <a:off x="2101174" y="1305341"/>
            <a:ext cx="7840494" cy="4247317"/>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Investing activities</a:t>
            </a:r>
            <a:r>
              <a:rPr lang="en-US" dirty="0">
                <a:latin typeface="Times" panose="02020603050405020304" pitchFamily="18" charset="0"/>
                <a:ea typeface="MS Mincho" panose="02020609040205080304" pitchFamily="49" charset="-128"/>
                <a:cs typeface="Times New Roman" panose="02020603050405020304" pitchFamily="18" charset="0"/>
              </a:rPr>
              <a:t> report cash inflows and outflows that result from long-term asset transactions, such as plant and equipment, notes receivable, and long-term investments.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Investing </a:t>
            </a:r>
            <a:r>
              <a:rPr lang="en-US" b="1" dirty="0">
                <a:latin typeface="Times" panose="02020603050405020304" pitchFamily="18" charset="0"/>
                <a:ea typeface="MS Mincho" panose="02020609040205080304" pitchFamily="49" charset="-128"/>
                <a:cs typeface="Times New Roman" panose="02020603050405020304" pitchFamily="18" charset="0"/>
              </a:rPr>
              <a:t>cash inflows </a:t>
            </a:r>
            <a:r>
              <a:rPr lang="en-US" dirty="0">
                <a:latin typeface="Times" panose="02020603050405020304" pitchFamily="18" charset="0"/>
                <a:ea typeface="MS Mincho" panose="02020609040205080304" pitchFamily="49" charset="-128"/>
                <a:cs typeface="Times New Roman" panose="02020603050405020304" pitchFamily="18" charset="0"/>
              </a:rPr>
              <a:t>include: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from sale of property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from collecting loan principal payments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from sale of long-term investments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Investing </a:t>
            </a:r>
            <a:r>
              <a:rPr lang="en-US" b="1" dirty="0">
                <a:latin typeface="Times" panose="02020603050405020304" pitchFamily="18" charset="0"/>
                <a:ea typeface="MS Mincho" panose="02020609040205080304" pitchFamily="49" charset="-128"/>
                <a:cs typeface="Times New Roman" panose="02020603050405020304" pitchFamily="18" charset="0"/>
              </a:rPr>
              <a:t>cash outflows </a:t>
            </a:r>
            <a:r>
              <a:rPr lang="en-US" dirty="0">
                <a:latin typeface="Times" panose="02020603050405020304" pitchFamily="18" charset="0"/>
                <a:ea typeface="MS Mincho" panose="02020609040205080304" pitchFamily="49" charset="-128"/>
                <a:cs typeface="Times New Roman" panose="02020603050405020304" pitchFamily="18" charset="0"/>
              </a:rPr>
              <a:t>include: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paid for purchasing property, plant, and equipment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paid when making a long-term loan (being a lender)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paid when making long-term investments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214833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9A17366-5CE8-4154-BD05-0A5A8C5F1D0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CBC5568-736E-4DE4-A143-1CF712E222B9}"/>
              </a:ext>
            </a:extLst>
          </p:cNvPr>
          <p:cNvSpPr/>
          <p:nvPr/>
        </p:nvSpPr>
        <p:spPr>
          <a:xfrm>
            <a:off x="3428004" y="136525"/>
            <a:ext cx="4725396" cy="523220"/>
          </a:xfrm>
          <a:prstGeom prst="rect">
            <a:avLst/>
          </a:prstGeom>
        </p:spPr>
        <p:txBody>
          <a:bodyPr wrap="none">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Review: Financing Activities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0128F8DD-3C0E-4BD1-8DE6-9BD66C3B0019}"/>
              </a:ext>
            </a:extLst>
          </p:cNvPr>
          <p:cNvSpPr/>
          <p:nvPr/>
        </p:nvSpPr>
        <p:spPr>
          <a:xfrm>
            <a:off x="1692613" y="968891"/>
            <a:ext cx="9445557" cy="4801314"/>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Financing activities</a:t>
            </a:r>
            <a:r>
              <a:rPr lang="en-US" dirty="0">
                <a:latin typeface="Times" panose="02020603050405020304" pitchFamily="18" charset="0"/>
                <a:ea typeface="MS Mincho" panose="02020609040205080304" pitchFamily="49" charset="-128"/>
                <a:cs typeface="Times New Roman" panose="02020603050405020304" pitchFamily="18" charset="0"/>
              </a:rPr>
              <a:t> report cash inflows and outflows that result from “financing” a business.  “Financing a business” in this context means transactions that involve obtaining and repaying cash from lenders and investors.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Financing </a:t>
            </a:r>
            <a:r>
              <a:rPr lang="en-US" b="1" dirty="0">
                <a:latin typeface="Times" panose="02020603050405020304" pitchFamily="18" charset="0"/>
                <a:ea typeface="MS Mincho" panose="02020609040205080304" pitchFamily="49" charset="-128"/>
                <a:cs typeface="Times New Roman" panose="02020603050405020304" pitchFamily="18" charset="0"/>
              </a:rPr>
              <a:t>cash inflows </a:t>
            </a:r>
            <a:r>
              <a:rPr lang="en-US" dirty="0">
                <a:latin typeface="Times" panose="02020603050405020304" pitchFamily="18" charset="0"/>
                <a:ea typeface="MS Mincho" panose="02020609040205080304" pitchFamily="49" charset="-128"/>
                <a:cs typeface="Times New Roman" panose="02020603050405020304" pitchFamily="18" charset="0"/>
              </a:rPr>
              <a:t>include: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from long-term borrowing (notes and bonds payable)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from short-term borrowing (if it does not involve trade credit such as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vendor accounts payable)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from issuing stock</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Financing </a:t>
            </a:r>
            <a:r>
              <a:rPr lang="en-US" b="1" dirty="0">
                <a:latin typeface="Times" panose="02020603050405020304" pitchFamily="18" charset="0"/>
                <a:ea typeface="MS Mincho" panose="02020609040205080304" pitchFamily="49" charset="-128"/>
                <a:cs typeface="Times New Roman" panose="02020603050405020304" pitchFamily="18" charset="0"/>
              </a:rPr>
              <a:t>cash outflows </a:t>
            </a:r>
            <a:r>
              <a:rPr lang="en-US" dirty="0">
                <a:latin typeface="Times" panose="02020603050405020304" pitchFamily="18" charset="0"/>
                <a:ea typeface="MS Mincho" panose="02020609040205080304" pitchFamily="49" charset="-128"/>
                <a:cs typeface="Times New Roman" panose="02020603050405020304" pitchFamily="18" charset="0"/>
              </a:rPr>
              <a:t>include: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paid to repay long-term loans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Cash paid to repay short-term loans that do not involve trade credit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39725" indent="-3175">
              <a:buFont typeface="Arial" panose="020B0604020202020204" pitchFamily="34" charset="0"/>
              <a:buChar char="•"/>
            </a:pPr>
            <a:r>
              <a:rPr lang="en-US" dirty="0">
                <a:latin typeface="Times" panose="02020603050405020304" pitchFamily="18" charset="0"/>
                <a:ea typeface="MS Mincho" panose="02020609040205080304" pitchFamily="49" charset="-128"/>
                <a:cs typeface="Times New Roman" panose="02020603050405020304" pitchFamily="18" charset="0"/>
              </a:rPr>
              <a:t> Dividend payments to stockholders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34290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184235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2B2B18-0D8C-4A49-867F-0F7B24C2883D}"/>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11FD8B5-2011-47B8-9B7B-C579FC6CFEC9}"/>
              </a:ext>
            </a:extLst>
          </p:cNvPr>
          <p:cNvSpPr/>
          <p:nvPr/>
        </p:nvSpPr>
        <p:spPr>
          <a:xfrm>
            <a:off x="3781221" y="136525"/>
            <a:ext cx="3501151" cy="523220"/>
          </a:xfrm>
          <a:prstGeom prst="rect">
            <a:avLst/>
          </a:prstGeom>
        </p:spPr>
        <p:txBody>
          <a:bodyPr wrap="none">
            <a:spAutoFit/>
          </a:bodyPr>
          <a:lstStyle/>
          <a:p>
            <a:pPr marL="28575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Procedure Overview</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F8B5602-C529-4D16-869F-726525F4B272}"/>
              </a:ext>
            </a:extLst>
          </p:cNvPr>
          <p:cNvSpPr/>
          <p:nvPr/>
        </p:nvSpPr>
        <p:spPr>
          <a:xfrm>
            <a:off x="949257" y="1089164"/>
            <a:ext cx="9455285" cy="5632311"/>
          </a:xfrm>
          <a:prstGeom prst="rect">
            <a:avLst/>
          </a:prstGeom>
        </p:spPr>
        <p:txBody>
          <a:bodyPr wrap="square">
            <a:spAutoFit/>
          </a:bodyPr>
          <a:lstStyle/>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Step #1</a:t>
            </a:r>
            <a:r>
              <a:rPr lang="en-US" dirty="0">
                <a:latin typeface="Times" panose="02020603050405020304" pitchFamily="18" charset="0"/>
                <a:ea typeface="MS Mincho" panose="02020609040205080304" pitchFamily="49" charset="-128"/>
                <a:cs typeface="Times New Roman" panose="02020603050405020304" pitchFamily="18" charset="0"/>
              </a:rPr>
              <a:t>: Format a blank statement, with no amounts.  This will help you remember and guide you through the completion of the statement.  You will fill in the statement as you complete the procedure.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Step #2</a:t>
            </a:r>
            <a:r>
              <a:rPr lang="en-US" dirty="0">
                <a:latin typeface="Times" panose="02020603050405020304" pitchFamily="18" charset="0"/>
                <a:ea typeface="MS Mincho" panose="02020609040205080304" pitchFamily="49" charset="-128"/>
                <a:cs typeface="Times New Roman" panose="02020603050405020304" pitchFamily="18" charset="0"/>
              </a:rPr>
              <a:t>: Operating activities (income statement items): Enter net income and make adjustments to this amount for income statement items that are always non-cash items and for gains and losses.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Step #3</a:t>
            </a:r>
            <a:r>
              <a:rPr lang="en-US" dirty="0">
                <a:latin typeface="Times" panose="02020603050405020304" pitchFamily="18" charset="0"/>
                <a:ea typeface="MS Mincho" panose="02020609040205080304" pitchFamily="49" charset="-128"/>
                <a:cs typeface="Times New Roman" panose="02020603050405020304" pitchFamily="18" charset="0"/>
              </a:rPr>
              <a:t>: Operating activities (balance sheet items): Using comparative balance sheets, analyze the change in each current asset (except cash) and current liability account.  Enter results of analysis as inflows or outflows.  (Current items are related to operating activities with few exceptions).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Step #4</a:t>
            </a:r>
            <a:r>
              <a:rPr lang="en-US" dirty="0">
                <a:latin typeface="Times" panose="02020603050405020304" pitchFamily="18" charset="0"/>
                <a:ea typeface="MS Mincho" panose="02020609040205080304" pitchFamily="49" charset="-128"/>
                <a:cs typeface="Times New Roman" panose="02020603050405020304" pitchFamily="18" charset="0"/>
              </a:rPr>
              <a:t>: Investing and financing activities: Analyze the rest of the balance sheet accounts (except cash) for investing and financing activities.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Step #5</a:t>
            </a:r>
            <a:r>
              <a:rPr lang="en-US" dirty="0">
                <a:latin typeface="Times" panose="02020603050405020304" pitchFamily="18" charset="0"/>
                <a:ea typeface="MS Mincho" panose="02020609040205080304" pitchFamily="49" charset="-128"/>
                <a:cs typeface="Times New Roman" panose="02020603050405020304" pitchFamily="18" charset="0"/>
              </a:rPr>
              <a:t>: Complete the statement by totaling the amounts and making a final check for noncash investing and financing activities.  (Also check to make sure the final cash balance matches the balance sheet.)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4572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389534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252D5F-1D31-456B-9251-EF7A7711E2D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E64FDD27-87F4-489F-84A9-7573A3D7367E}"/>
              </a:ext>
            </a:extLst>
          </p:cNvPr>
          <p:cNvSpPr/>
          <p:nvPr/>
        </p:nvSpPr>
        <p:spPr>
          <a:xfrm>
            <a:off x="2682330" y="0"/>
            <a:ext cx="5989140" cy="523220"/>
          </a:xfrm>
          <a:prstGeom prst="rect">
            <a:avLst/>
          </a:prstGeom>
        </p:spPr>
        <p:txBody>
          <a:bodyPr wrap="none">
            <a:spAutoFit/>
          </a:bodyPr>
          <a:lstStyle/>
          <a:p>
            <a:pPr marL="457200" marR="0" indent="-114300" algn="ctr">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Step #1</a:t>
            </a:r>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Format a Blank Statement</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A2110A54-A314-4B64-846C-95416E17DDB3}"/>
              </a:ext>
            </a:extLst>
          </p:cNvPr>
          <p:cNvGraphicFramePr>
            <a:graphicFrameLocks noGrp="1"/>
          </p:cNvGraphicFramePr>
          <p:nvPr>
            <p:extLst>
              <p:ext uri="{D42A27DB-BD31-4B8C-83A1-F6EECF244321}">
                <p14:modId xmlns:p14="http://schemas.microsoft.com/office/powerpoint/2010/main" val="937963437"/>
              </p:ext>
            </p:extLst>
          </p:nvPr>
        </p:nvGraphicFramePr>
        <p:xfrm>
          <a:off x="2432421" y="1022350"/>
          <a:ext cx="7479557" cy="4907280"/>
        </p:xfrm>
        <a:graphic>
          <a:graphicData uri="http://schemas.openxmlformats.org/drawingml/2006/table">
            <a:tbl>
              <a:tblPr firstRow="1" firstCol="1" bandRow="1">
                <a:tableStyleId>{2D5ABB26-0587-4C30-8999-92F81FD0307C}</a:tableStyleId>
              </a:tblPr>
              <a:tblGrid>
                <a:gridCol w="4536329">
                  <a:extLst>
                    <a:ext uri="{9D8B030D-6E8A-4147-A177-3AD203B41FA5}">
                      <a16:colId xmlns:a16="http://schemas.microsoft.com/office/drawing/2014/main" val="3179865779"/>
                    </a:ext>
                  </a:extLst>
                </a:gridCol>
                <a:gridCol w="1483846">
                  <a:extLst>
                    <a:ext uri="{9D8B030D-6E8A-4147-A177-3AD203B41FA5}">
                      <a16:colId xmlns:a16="http://schemas.microsoft.com/office/drawing/2014/main" val="177350628"/>
                    </a:ext>
                  </a:extLst>
                </a:gridCol>
                <a:gridCol w="273938">
                  <a:extLst>
                    <a:ext uri="{9D8B030D-6E8A-4147-A177-3AD203B41FA5}">
                      <a16:colId xmlns:a16="http://schemas.microsoft.com/office/drawing/2014/main" val="2036251363"/>
                    </a:ext>
                  </a:extLst>
                </a:gridCol>
                <a:gridCol w="911506">
                  <a:extLst>
                    <a:ext uri="{9D8B030D-6E8A-4147-A177-3AD203B41FA5}">
                      <a16:colId xmlns:a16="http://schemas.microsoft.com/office/drawing/2014/main" val="3184369569"/>
                    </a:ext>
                  </a:extLst>
                </a:gridCol>
                <a:gridCol w="273938">
                  <a:extLst>
                    <a:ext uri="{9D8B030D-6E8A-4147-A177-3AD203B41FA5}">
                      <a16:colId xmlns:a16="http://schemas.microsoft.com/office/drawing/2014/main" val="2738051734"/>
                    </a:ext>
                  </a:extLst>
                </a:gridCol>
              </a:tblGrid>
              <a:tr h="443727">
                <a:tc gridSpan="5">
                  <a:txBody>
                    <a:bodyPr/>
                    <a:lstStyle/>
                    <a:p>
                      <a:pPr marL="102870" marR="0" indent="-102870" algn="ctr">
                        <a:spcBef>
                          <a:spcPts val="0"/>
                        </a:spcBef>
                        <a:spcAft>
                          <a:spcPts val="0"/>
                        </a:spcAft>
                        <a:tabLst>
                          <a:tab pos="1543050" algn="l"/>
                          <a:tab pos="4629150" algn="l"/>
                        </a:tabLst>
                      </a:pPr>
                      <a:r>
                        <a:rPr lang="en-US" sz="1400" b="1" dirty="0">
                          <a:effectLst/>
                        </a:rPr>
                        <a:t>XYZ Company, Inc.</a:t>
                      </a:r>
                    </a:p>
                    <a:p>
                      <a:pPr marL="102870" marR="0" indent="-102870" algn="ctr">
                        <a:spcBef>
                          <a:spcPts val="0"/>
                        </a:spcBef>
                        <a:spcAft>
                          <a:spcPts val="0"/>
                        </a:spcAft>
                        <a:tabLst>
                          <a:tab pos="1543050" algn="l"/>
                          <a:tab pos="4629150" algn="l"/>
                        </a:tabLst>
                      </a:pPr>
                      <a:r>
                        <a:rPr lang="en-US" sz="1400" b="1" dirty="0">
                          <a:effectLst/>
                        </a:rPr>
                        <a:t>Statement of Cash Flows</a:t>
                      </a:r>
                    </a:p>
                    <a:p>
                      <a:pPr marL="102870" marR="0" indent="-102870" algn="ctr">
                        <a:spcBef>
                          <a:spcPts val="0"/>
                        </a:spcBef>
                        <a:spcAft>
                          <a:spcPts val="0"/>
                        </a:spcAft>
                        <a:tabLst>
                          <a:tab pos="1543050" algn="l"/>
                          <a:tab pos="4629150" algn="l"/>
                        </a:tabLst>
                      </a:pPr>
                      <a:r>
                        <a:rPr lang="en-US" sz="1400" b="1" dirty="0">
                          <a:effectLst/>
                        </a:rPr>
                        <a:t>Year Ended December 31, 20XX</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4618733"/>
                  </a:ext>
                </a:extLst>
              </a:tr>
              <a:tr h="147909">
                <a:tc>
                  <a:txBody>
                    <a:bodyPr/>
                    <a:lstStyle/>
                    <a:p>
                      <a:pPr marL="102870" marR="0" indent="-10287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tcPr>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28907399"/>
                  </a:ext>
                </a:extLst>
              </a:tr>
              <a:tr h="147909">
                <a:tc>
                  <a:txBody>
                    <a:bodyPr/>
                    <a:lstStyle/>
                    <a:p>
                      <a:pPr marL="102870" marR="0" indent="-102870" algn="l">
                        <a:spcBef>
                          <a:spcPts val="0"/>
                        </a:spcBef>
                        <a:spcAft>
                          <a:spcPts val="0"/>
                        </a:spcAft>
                        <a:tabLst>
                          <a:tab pos="1543050" algn="l"/>
                          <a:tab pos="4629150" algn="l"/>
                        </a:tabLst>
                      </a:pPr>
                      <a:r>
                        <a:rPr lang="en-US" sz="1400" b="1">
                          <a:effectLst/>
                        </a:rPr>
                        <a:t>Cash flows from operating activities</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tcPr>
                </a:tc>
                <a:tc>
                  <a:txBody>
                    <a:bodyPr/>
                    <a:lstStyle/>
                    <a:p>
                      <a:pPr marL="0" marR="0" indent="-102870" algn="ctr">
                        <a:spcBef>
                          <a:spcPts val="0"/>
                        </a:spcBef>
                        <a:spcAft>
                          <a:spcPts val="0"/>
                        </a:spcAft>
                        <a:tabLst>
                          <a:tab pos="1543050" algn="l"/>
                          <a:tab pos="462915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0" marR="0" indent="-102870" algn="ctr">
                        <a:spcBef>
                          <a:spcPts val="0"/>
                        </a:spcBef>
                        <a:spcAft>
                          <a:spcPts val="0"/>
                        </a:spcAft>
                        <a:tabLst>
                          <a:tab pos="1543050" algn="l"/>
                          <a:tab pos="462915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ctr">
                        <a:spcBef>
                          <a:spcPts val="0"/>
                        </a:spcBef>
                        <a:spcAft>
                          <a:spcPts val="0"/>
                        </a:spcAft>
                        <a:tabLst>
                          <a:tab pos="1543050" algn="l"/>
                          <a:tab pos="462915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ctr">
                        <a:spcBef>
                          <a:spcPts val="0"/>
                        </a:spcBef>
                        <a:spcAft>
                          <a:spcPts val="0"/>
                        </a:spcAft>
                        <a:tabLst>
                          <a:tab pos="1543050" algn="l"/>
                          <a:tab pos="4629150" algn="l"/>
                        </a:tabLs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96341027"/>
                  </a:ext>
                </a:extLst>
              </a:tr>
              <a:tr h="147909">
                <a:tc>
                  <a:txBody>
                    <a:bodyPr/>
                    <a:lstStyle/>
                    <a:p>
                      <a:pPr marL="102870" marR="0" indent="-102870" algn="l">
                        <a:spcBef>
                          <a:spcPts val="0"/>
                        </a:spcBef>
                        <a:spcAft>
                          <a:spcPts val="0"/>
                        </a:spcAft>
                        <a:tabLst>
                          <a:tab pos="1543050" algn="l"/>
                          <a:tab pos="4629150" algn="l"/>
                        </a:tabLst>
                      </a:pPr>
                      <a:r>
                        <a:rPr lang="en-US" sz="1400">
                          <a:effectLst/>
                        </a:rPr>
                        <a:t>    Net income.....................................................................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tcPr>
                </a:tc>
                <a:tc>
                  <a:txBody>
                    <a:bodyPr/>
                    <a:lstStyle/>
                    <a:p>
                      <a:pPr marL="0" marR="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0" marR="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0" marR="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0" marR="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83287731"/>
                  </a:ext>
                </a:extLst>
              </a:tr>
              <a:tr h="147909">
                <a:tc>
                  <a:txBody>
                    <a:bodyPr/>
                    <a:lstStyle/>
                    <a:p>
                      <a:pPr marL="102870" marR="0" indent="-102870" algn="l">
                        <a:spcBef>
                          <a:spcPts val="0"/>
                        </a:spcBef>
                        <a:spcAft>
                          <a:spcPts val="0"/>
                        </a:spcAft>
                        <a:tabLst>
                          <a:tab pos="1543050" algn="l"/>
                          <a:tab pos="4629150" algn="l"/>
                        </a:tabLst>
                      </a:pPr>
                      <a:r>
                        <a:rPr lang="en-US" sz="1400">
                          <a:effectLst/>
                        </a:rPr>
                        <a:t>       Add: items providing cash or not using 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56782193"/>
                  </a:ext>
                </a:extLst>
              </a:tr>
              <a:tr h="147909">
                <a:tc>
                  <a:txBody>
                    <a:bodyPr/>
                    <a:lstStyle/>
                    <a:p>
                      <a:pPr marL="628650" marR="0" indent="-102870" algn="l">
                        <a:spcBef>
                          <a:spcPts val="0"/>
                        </a:spcBef>
                        <a:spcAft>
                          <a:spcPts val="0"/>
                        </a:spcAft>
                        <a:tabLst>
                          <a:tab pos="1543050" algn="l"/>
                          <a:tab pos="4629150" algn="l"/>
                        </a:tabLst>
                      </a:pPr>
                      <a:r>
                        <a:rPr lang="en-US" sz="1400" b="1" dirty="0">
                          <a:solidFill>
                            <a:schemeClr val="accent1"/>
                          </a:solidFill>
                          <a:effectLst/>
                        </a:rPr>
                        <a:t>List items here</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60223178"/>
                  </a:ext>
                </a:extLst>
              </a:tr>
              <a:tr h="147909">
                <a:tc>
                  <a:txBody>
                    <a:bodyPr/>
                    <a:lstStyle/>
                    <a:p>
                      <a:pPr marL="102870" marR="0" indent="-102870" algn="l">
                        <a:spcBef>
                          <a:spcPts val="0"/>
                        </a:spcBef>
                        <a:spcAft>
                          <a:spcPts val="0"/>
                        </a:spcAft>
                        <a:tabLst>
                          <a:tab pos="1543050" algn="l"/>
                          <a:tab pos="4629150" algn="l"/>
                        </a:tabLst>
                      </a:pPr>
                      <a:r>
                        <a:rPr lang="en-US" sz="1400">
                          <a:effectLst/>
                        </a:rPr>
                        <a:t>       Less: items not providing cash or using cash</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Lst>
                      </a:pPr>
                      <a:r>
                        <a:rPr lang="en-US" sz="1400" u="none" strike="noStrike">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71637156"/>
                  </a:ext>
                </a:extLst>
              </a:tr>
              <a:tr h="147909">
                <a:tc>
                  <a:txBody>
                    <a:bodyPr/>
                    <a:lstStyle/>
                    <a:p>
                      <a:pPr marL="628650" marR="0" indent="-102870" algn="l">
                        <a:spcBef>
                          <a:spcPts val="0"/>
                        </a:spcBef>
                        <a:spcAft>
                          <a:spcPts val="0"/>
                        </a:spcAft>
                        <a:tabLst>
                          <a:tab pos="1543050" algn="l"/>
                          <a:tab pos="4629150" algn="l"/>
                        </a:tabLst>
                      </a:pPr>
                      <a:r>
                        <a:rPr lang="en-US" sz="1400" b="1" dirty="0">
                          <a:solidFill>
                            <a:schemeClr val="accent1"/>
                          </a:solidFill>
                          <a:effectLst/>
                        </a:rPr>
                        <a:t>List items here</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Lst>
                      </a:pPr>
                      <a:r>
                        <a:rPr lang="en-US" sz="1400" u="none" strike="noStrike">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878714893"/>
                  </a:ext>
                </a:extLst>
              </a:tr>
              <a:tr h="147909">
                <a:tc>
                  <a:txBody>
                    <a:bodyPr/>
                    <a:lstStyle/>
                    <a:p>
                      <a:pPr marL="102870" marR="0" indent="-102870" algn="l">
                        <a:spcBef>
                          <a:spcPts val="0"/>
                        </a:spcBef>
                        <a:spcAft>
                          <a:spcPts val="0"/>
                        </a:spcAft>
                        <a:tabLst>
                          <a:tab pos="1543050" algn="l"/>
                          <a:tab pos="4629150" algn="l"/>
                        </a:tabLst>
                      </a:pPr>
                      <a:r>
                        <a:rPr lang="en-US" sz="1400" dirty="0">
                          <a:effectLst/>
                        </a:rPr>
                        <a:t>             Change in cash from operating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55368029"/>
                  </a:ext>
                </a:extLst>
              </a:tr>
              <a:tr h="0">
                <a:tc>
                  <a:txBody>
                    <a:bodyPr/>
                    <a:lstStyle/>
                    <a:p>
                      <a:pPr marL="102870" marR="0" indent="-102870" algn="l">
                        <a:spcBef>
                          <a:spcPts val="0"/>
                        </a:spcBef>
                        <a:spcAft>
                          <a:spcPts val="0"/>
                        </a:spcAft>
                        <a:tabLst>
                          <a:tab pos="1543050" algn="l"/>
                          <a:tab pos="4629150" algn="l"/>
                        </a:tabLst>
                      </a:pPr>
                      <a:r>
                        <a:rPr lang="en-US" sz="1400" b="1">
                          <a:effectLst/>
                        </a:rPr>
                        <a:t>Cash flows from investing activities</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tcPr>
                </a:tc>
                <a:tc gridSpan="2">
                  <a:txBody>
                    <a:bodyPr/>
                    <a:lstStyle/>
                    <a:p>
                      <a:pPr marL="0" marR="0" indent="-102870" algn="r">
                        <a:spcBef>
                          <a:spcPts val="0"/>
                        </a:spcBef>
                        <a:spcAft>
                          <a:spcPts val="0"/>
                        </a:spcAft>
                        <a:tabLst>
                          <a:tab pos="1543050" algn="l"/>
                          <a:tab pos="462915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r">
                        <a:spcBef>
                          <a:spcPts val="0"/>
                        </a:spcBef>
                        <a:spcAft>
                          <a:spcPts val="0"/>
                        </a:spcAft>
                        <a:tabLst>
                          <a:tab pos="1543050" algn="l"/>
                          <a:tab pos="4629150" algn="l"/>
                        </a:tabLs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41597361"/>
                  </a:ext>
                </a:extLst>
              </a:tr>
              <a:tr h="0">
                <a:tc>
                  <a:txBody>
                    <a:bodyPr/>
                    <a:lstStyle/>
                    <a:p>
                      <a:pPr marL="571500" marR="0" indent="-102870" algn="l">
                        <a:spcBef>
                          <a:spcPts val="0"/>
                        </a:spcBef>
                        <a:spcAft>
                          <a:spcPts val="0"/>
                        </a:spcAft>
                        <a:tabLst>
                          <a:tab pos="1543050" algn="l"/>
                          <a:tab pos="4629150" algn="l"/>
                        </a:tabLst>
                      </a:pPr>
                      <a:r>
                        <a:rPr lang="en-US" sz="1400" b="1" dirty="0">
                          <a:solidFill>
                            <a:schemeClr val="accent1"/>
                          </a:solidFill>
                          <a:effectLst/>
                        </a:rPr>
                        <a:t>List items here that provide cash</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tcPr>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ctr">
                        <a:spcBef>
                          <a:spcPts val="0"/>
                        </a:spcBef>
                        <a:spcAft>
                          <a:spcPts val="0"/>
                        </a:spcAft>
                        <a:tabLst>
                          <a:tab pos="1543050" algn="l"/>
                          <a:tab pos="4629150"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09912806"/>
                  </a:ext>
                </a:extLst>
              </a:tr>
              <a:tr h="147909">
                <a:tc>
                  <a:txBody>
                    <a:bodyPr/>
                    <a:lstStyle/>
                    <a:p>
                      <a:pPr marL="571500" marR="0" indent="-102870" algn="l">
                        <a:spcBef>
                          <a:spcPts val="0"/>
                        </a:spcBef>
                        <a:spcAft>
                          <a:spcPts val="0"/>
                        </a:spcAft>
                        <a:tabLst>
                          <a:tab pos="1543050" algn="l"/>
                          <a:tab pos="4629150" algn="l"/>
                        </a:tabLst>
                      </a:pPr>
                      <a:r>
                        <a:rPr lang="en-US" sz="1400" b="1" dirty="0">
                          <a:solidFill>
                            <a:schemeClr val="accent1"/>
                          </a:solidFill>
                          <a:effectLst/>
                        </a:rPr>
                        <a:t>List items here that use cash</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tcPr>
                </a:tc>
                <a:tc>
                  <a:txBody>
                    <a:bodyPr/>
                    <a:lstStyle/>
                    <a:p>
                      <a:pPr marL="0" marR="0" indent="-102870" algn="r">
                        <a:spcBef>
                          <a:spcPts val="0"/>
                        </a:spcBef>
                        <a:spcAft>
                          <a:spcPts val="0"/>
                        </a:spcAft>
                        <a:tabLst>
                          <a:tab pos="1543050" algn="l"/>
                          <a:tab pos="4629150" algn="l"/>
                        </a:tabLst>
                      </a:pPr>
                      <a:r>
                        <a:rPr lang="en-US" sz="1400" u="none" strike="noStrike">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ctr">
                        <a:spcBef>
                          <a:spcPts val="0"/>
                        </a:spcBef>
                        <a:spcAft>
                          <a:spcPts val="0"/>
                        </a:spcAft>
                        <a:tabLst>
                          <a:tab pos="1543050" algn="l"/>
                          <a:tab pos="4629150"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59897926"/>
                  </a:ext>
                </a:extLst>
              </a:tr>
              <a:tr h="0">
                <a:tc>
                  <a:txBody>
                    <a:bodyPr/>
                    <a:lstStyle/>
                    <a:p>
                      <a:pPr marL="102870" marR="0" indent="-102870" algn="l">
                        <a:spcBef>
                          <a:spcPts val="0"/>
                        </a:spcBef>
                        <a:spcAft>
                          <a:spcPts val="0"/>
                        </a:spcAft>
                        <a:tabLst>
                          <a:tab pos="1543050" algn="l"/>
                          <a:tab pos="4629150" algn="l"/>
                        </a:tabLst>
                      </a:pPr>
                      <a:r>
                        <a:rPr lang="en-US" sz="1400" dirty="0">
                          <a:effectLst/>
                        </a:rPr>
                        <a:t>           Change in cash from investing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tcPr>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5137004"/>
                  </a:ext>
                </a:extLst>
              </a:tr>
              <a:tr h="147909">
                <a:tc>
                  <a:txBody>
                    <a:bodyPr/>
                    <a:lstStyle/>
                    <a:p>
                      <a:pPr marL="102870" marR="0" indent="-102870" algn="l">
                        <a:spcBef>
                          <a:spcPts val="0"/>
                        </a:spcBef>
                        <a:spcAft>
                          <a:spcPts val="0"/>
                        </a:spcAft>
                        <a:tabLst>
                          <a:tab pos="1543050" algn="l"/>
                          <a:tab pos="4629150" algn="l"/>
                        </a:tabLst>
                      </a:pPr>
                      <a:r>
                        <a:rPr lang="en-US" sz="1400" b="1">
                          <a:effectLst/>
                        </a:rPr>
                        <a:t>Cash flows from financing activities</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tcPr>
                </a:tc>
                <a:tc gridSpan="2">
                  <a:txBody>
                    <a:bodyPr/>
                    <a:lstStyle/>
                    <a:p>
                      <a:pPr marL="0" marR="0" indent="-102870" algn="r">
                        <a:spcBef>
                          <a:spcPts val="0"/>
                        </a:spcBef>
                        <a:spcAft>
                          <a:spcPts val="0"/>
                        </a:spcAft>
                        <a:tabLst>
                          <a:tab pos="1543050" algn="l"/>
                          <a:tab pos="462915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r">
                        <a:spcBef>
                          <a:spcPts val="0"/>
                        </a:spcBef>
                        <a:spcAft>
                          <a:spcPts val="0"/>
                        </a:spcAft>
                        <a:tabLst>
                          <a:tab pos="1543050" algn="l"/>
                          <a:tab pos="4629150" algn="l"/>
                        </a:tabLs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08895072"/>
                  </a:ext>
                </a:extLst>
              </a:tr>
              <a:tr h="147909">
                <a:tc>
                  <a:txBody>
                    <a:bodyPr/>
                    <a:lstStyle/>
                    <a:p>
                      <a:pPr marL="514350" marR="0" indent="-102870" algn="l">
                        <a:spcBef>
                          <a:spcPts val="0"/>
                        </a:spcBef>
                        <a:spcAft>
                          <a:spcPts val="0"/>
                        </a:spcAft>
                        <a:tabLst>
                          <a:tab pos="1543050" algn="l"/>
                          <a:tab pos="4629150" algn="l"/>
                        </a:tabLst>
                      </a:pPr>
                      <a:r>
                        <a:rPr lang="en-US" sz="1400" dirty="0">
                          <a:effectLst/>
                        </a:rPr>
                        <a:t> </a:t>
                      </a:r>
                      <a:r>
                        <a:rPr lang="en-US" sz="1400" b="1" dirty="0">
                          <a:solidFill>
                            <a:schemeClr val="accent1"/>
                          </a:solidFill>
                          <a:effectLst/>
                        </a:rPr>
                        <a:t>List items here that provide cash</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0330" marR="0" indent="-100330" algn="ctr">
                        <a:spcBef>
                          <a:spcPts val="0"/>
                        </a:spcBef>
                        <a:spcAft>
                          <a:spcPts val="0"/>
                        </a:spcAft>
                        <a:tabLst>
                          <a:tab pos="1543050" algn="l"/>
                          <a:tab pos="4629150"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56616964"/>
                  </a:ext>
                </a:extLst>
              </a:tr>
              <a:tr h="147909">
                <a:tc>
                  <a:txBody>
                    <a:bodyPr/>
                    <a:lstStyle/>
                    <a:p>
                      <a:pPr marL="514350" marR="0" indent="-102870" algn="l">
                        <a:spcBef>
                          <a:spcPts val="0"/>
                        </a:spcBef>
                        <a:spcAft>
                          <a:spcPts val="0"/>
                        </a:spcAft>
                        <a:tabLst>
                          <a:tab pos="1543050" algn="l"/>
                          <a:tab pos="4629150" algn="l"/>
                        </a:tabLst>
                      </a:pPr>
                      <a:r>
                        <a:rPr lang="en-US" sz="1400" dirty="0">
                          <a:effectLst/>
                        </a:rPr>
                        <a:t> </a:t>
                      </a:r>
                      <a:r>
                        <a:rPr lang="en-US" sz="1400" b="1" dirty="0">
                          <a:solidFill>
                            <a:schemeClr val="accent1"/>
                          </a:solidFill>
                          <a:effectLst/>
                        </a:rPr>
                        <a:t>List items here use cash</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tcPr>
                </a:tc>
                <a:tc gridSpan="2">
                  <a:txBody>
                    <a:bodyPr/>
                    <a:lstStyle/>
                    <a:p>
                      <a:pPr marL="0" marR="0" indent="-102870" algn="ctr">
                        <a:spcBef>
                          <a:spcPts val="0"/>
                        </a:spcBef>
                        <a:spcAft>
                          <a:spcPts val="0"/>
                        </a:spcAft>
                        <a:tabLst>
                          <a:tab pos="1543050" algn="l"/>
                          <a:tab pos="4629150" algn="l"/>
                        </a:tabLst>
                      </a:pPr>
                      <a:r>
                        <a:rPr lang="en-US" sz="1400" u="none" strike="noStrike">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hMerge="1">
                  <a:txBody>
                    <a:bodyPr/>
                    <a:lstStyle/>
                    <a:p>
                      <a:endParaRPr lang="en-US"/>
                    </a:p>
                  </a:txBody>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r">
                        <a:spcBef>
                          <a:spcPts val="0"/>
                        </a:spcBef>
                        <a:spcAft>
                          <a:spcPts val="0"/>
                        </a:spcAft>
                        <a:tabLst>
                          <a:tab pos="1543050" algn="l"/>
                          <a:tab pos="4629150"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90041318"/>
                  </a:ext>
                </a:extLst>
              </a:tr>
              <a:tr h="147909">
                <a:tc>
                  <a:txBody>
                    <a:bodyPr/>
                    <a:lstStyle/>
                    <a:p>
                      <a:pPr marL="102870" marR="0" indent="-102870" algn="l">
                        <a:spcBef>
                          <a:spcPts val="0"/>
                        </a:spcBef>
                        <a:spcAft>
                          <a:spcPts val="0"/>
                        </a:spcAft>
                        <a:tabLst>
                          <a:tab pos="1543050" algn="l"/>
                          <a:tab pos="4629150" algn="l"/>
                        </a:tabLst>
                      </a:pPr>
                      <a:r>
                        <a:rPr lang="en-US" sz="1400" dirty="0">
                          <a:effectLst/>
                        </a:rPr>
                        <a:t>           Change in cash from financing activities.................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69977844"/>
                  </a:ext>
                </a:extLst>
              </a:tr>
              <a:tr h="147909">
                <a:tc>
                  <a:txBody>
                    <a:bodyPr/>
                    <a:lstStyle/>
                    <a:p>
                      <a:pPr marL="102870" marR="0" indent="-102870" algn="l">
                        <a:spcBef>
                          <a:spcPts val="0"/>
                        </a:spcBef>
                        <a:spcAft>
                          <a:spcPts val="0"/>
                        </a:spcAft>
                        <a:tabLst>
                          <a:tab pos="1543050" algn="l"/>
                          <a:tab pos="4629150" algn="l"/>
                        </a:tabLst>
                      </a:pPr>
                      <a:r>
                        <a:rPr lang="en-US" sz="1400" dirty="0">
                          <a:effectLst/>
                        </a:rPr>
                        <a:t>                      Net increase (decrease) in cash.....................</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tcPr>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0330" marR="0" indent="-10033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23486438"/>
                  </a:ext>
                </a:extLst>
              </a:tr>
              <a:tr h="147909">
                <a:tc>
                  <a:txBody>
                    <a:bodyPr/>
                    <a:lstStyle/>
                    <a:p>
                      <a:pPr marL="102870" marR="0" indent="-102870" algn="l">
                        <a:spcBef>
                          <a:spcPts val="0"/>
                        </a:spcBef>
                        <a:spcAft>
                          <a:spcPts val="0"/>
                        </a:spcAft>
                        <a:tabLst>
                          <a:tab pos="1543050" algn="l"/>
                          <a:tab pos="4629150" algn="l"/>
                        </a:tabLst>
                      </a:pPr>
                      <a:r>
                        <a:rPr lang="en-US" sz="1400" dirty="0">
                          <a:effectLst/>
                        </a:rPr>
                        <a:t>Beginning cash balance, January 1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tcPr>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51411069"/>
                  </a:ext>
                </a:extLst>
              </a:tr>
              <a:tr h="147909">
                <a:tc>
                  <a:txBody>
                    <a:bodyPr/>
                    <a:lstStyle/>
                    <a:p>
                      <a:pPr marL="102870" marR="0" indent="-102870" algn="l">
                        <a:spcBef>
                          <a:spcPts val="0"/>
                        </a:spcBef>
                        <a:spcAft>
                          <a:spcPts val="0"/>
                        </a:spcAft>
                        <a:tabLst>
                          <a:tab pos="1543050" algn="l"/>
                          <a:tab pos="4629150" algn="l"/>
                        </a:tabLst>
                      </a:pPr>
                      <a:r>
                        <a:rPr lang="en-US" sz="1400" dirty="0">
                          <a:effectLst/>
                        </a:rPr>
                        <a:t>Ending cash balance, December 31...................................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tcPr>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tc>
                <a:tc>
                  <a:txBody>
                    <a:bodyPr/>
                    <a:lstStyle/>
                    <a:p>
                      <a:pPr marL="102870" marR="0" indent="-102870" algn="ct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90699775"/>
                  </a:ext>
                </a:extLst>
              </a:tr>
              <a:tr h="147909">
                <a:tc>
                  <a:txBody>
                    <a:bodyPr/>
                    <a:lstStyle/>
                    <a:p>
                      <a:pPr marL="102870" marR="0" indent="-102870" algn="l">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B w="12700" cap="flat" cmpd="sng" algn="ctr">
                      <a:solidFill>
                        <a:schemeClr val="tx1"/>
                      </a:solidFill>
                      <a:prstDash val="solid"/>
                      <a:round/>
                      <a:headEnd type="none" w="med" len="med"/>
                      <a:tailEnd type="none" w="med" len="med"/>
                    </a:lnB>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B w="12700" cap="flat" cmpd="sng" algn="ctr">
                      <a:solidFill>
                        <a:schemeClr val="tx1"/>
                      </a:solidFill>
                      <a:prstDash val="solid"/>
                      <a:round/>
                      <a:headEnd type="none" w="med" len="med"/>
                      <a:tailEnd type="none" w="med" len="med"/>
                    </a:lnB>
                  </a:tcPr>
                </a:tc>
                <a:tc>
                  <a:txBody>
                    <a:bodyPr/>
                    <a:lstStyle/>
                    <a:p>
                      <a:pPr marL="102870" marR="0" indent="-102870" algn="r">
                        <a:spcBef>
                          <a:spcPts val="0"/>
                        </a:spcBef>
                        <a:spcAft>
                          <a:spcPts val="0"/>
                        </a:spcAft>
                        <a:tabLst>
                          <a:tab pos="1543050" algn="l"/>
                          <a:tab pos="4629150" algn="l"/>
                        </a:tabLs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B w="12700" cap="flat" cmpd="sng" algn="ctr">
                      <a:solidFill>
                        <a:schemeClr val="tx1"/>
                      </a:solidFill>
                      <a:prstDash val="solid"/>
                      <a:round/>
                      <a:headEnd type="none" w="med" len="med"/>
                      <a:tailEnd type="none" w="med" len="med"/>
                    </a:lnB>
                  </a:tcPr>
                </a:tc>
                <a:tc>
                  <a:txBody>
                    <a:bodyPr/>
                    <a:lstStyle/>
                    <a:p>
                      <a:pPr marL="102870" marR="0" indent="-102870" algn="r">
                        <a:spcBef>
                          <a:spcPts val="0"/>
                        </a:spcBef>
                        <a:spcAft>
                          <a:spcPts val="0"/>
                        </a:spcAft>
                        <a:tabLst>
                          <a:tab pos="1543050" algn="l"/>
                          <a:tab pos="4629150" algn="l"/>
                        </a:tabLs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43990" marR="4399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1130380"/>
                  </a:ext>
                </a:extLst>
              </a:tr>
            </a:tbl>
          </a:graphicData>
        </a:graphic>
      </p:graphicFrame>
      <p:cxnSp>
        <p:nvCxnSpPr>
          <p:cNvPr id="6" name="Straight Connector 5">
            <a:extLst>
              <a:ext uri="{FF2B5EF4-FFF2-40B4-BE49-F238E27FC236}">
                <a16:creationId xmlns:a16="http://schemas.microsoft.com/office/drawing/2014/main" id="{5C314A42-2AA7-4144-822C-6C7D33F0FF65}"/>
              </a:ext>
            </a:extLst>
          </p:cNvPr>
          <p:cNvCxnSpPr/>
          <p:nvPr/>
        </p:nvCxnSpPr>
        <p:spPr>
          <a:xfrm>
            <a:off x="8450094" y="5009744"/>
            <a:ext cx="1371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AD08FDE-61B5-4D31-9469-208CF3302ECD}"/>
              </a:ext>
            </a:extLst>
          </p:cNvPr>
          <p:cNvCxnSpPr/>
          <p:nvPr/>
        </p:nvCxnSpPr>
        <p:spPr>
          <a:xfrm>
            <a:off x="8450094" y="5726349"/>
            <a:ext cx="1371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67DC2D1-69EE-46C3-B511-F9AA9947E2CC}"/>
              </a:ext>
            </a:extLst>
          </p:cNvPr>
          <p:cNvCxnSpPr/>
          <p:nvPr/>
        </p:nvCxnSpPr>
        <p:spPr>
          <a:xfrm>
            <a:off x="8450094" y="5693924"/>
            <a:ext cx="1371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B038F1B-5E67-4423-B192-9E2B44DEF6F1}"/>
              </a:ext>
            </a:extLst>
          </p:cNvPr>
          <p:cNvCxnSpPr/>
          <p:nvPr/>
        </p:nvCxnSpPr>
        <p:spPr>
          <a:xfrm>
            <a:off x="8450094" y="5398851"/>
            <a:ext cx="1371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354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3442</Words>
  <Application>Microsoft Office PowerPoint</Application>
  <PresentationFormat>Widescreen</PresentationFormat>
  <Paragraphs>1889</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Calibri Light</vt:lpstr>
      <vt:lpstr>Cambria</vt:lpstr>
      <vt:lpstr>Symbol</vt:lpstr>
      <vt:lpstr>Times</vt:lpstr>
      <vt:lpstr>Office Theme</vt:lpstr>
      <vt:lpstr>Basic Accounting Concepts Principles and Procedures, 2nd Edition, Volume 1  </vt:lpstr>
      <vt:lpstr>Learning Goal 21 Part 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djudie</dc:creator>
  <cp:lastModifiedBy>djudie</cp:lastModifiedBy>
  <cp:revision>53</cp:revision>
  <dcterms:created xsi:type="dcterms:W3CDTF">2018-12-31T20:21:31Z</dcterms:created>
  <dcterms:modified xsi:type="dcterms:W3CDTF">2019-01-08T23:34:58Z</dcterms:modified>
</cp:coreProperties>
</file>