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30" y="82"/>
      </p:cViewPr>
      <p:guideLst>
        <p:guide orient="horz" pos="2160"/>
        <p:guide pos="14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BE0DD-8954-4F01-9F01-146FC069D18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D5824-C906-4B68-94D6-F894B49C3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2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99A7-35BC-4103-AA51-2BBCB7AAB935}" type="datetime1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81EF-2AB4-4D53-9282-34F703AA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0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A01EC-6E91-429A-8134-F83D297641E5}" type="datetime1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81EF-2AB4-4D53-9282-34F703AA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4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7A398-F11D-4FD8-ADF2-8D2F798D4A00}" type="datetime1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81EF-2AB4-4D53-9282-34F703AA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6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2F91-0534-4043-AA0A-1A62241572FA}" type="datetime1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81EF-2AB4-4D53-9282-34F703AA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3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9D570-669B-4F4A-AC16-93442D5C06A4}" type="datetime1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81EF-2AB4-4D53-9282-34F703AA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5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FC07-5397-4C9C-90D2-FCB8DCD71CCD}" type="datetime1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81EF-2AB4-4D53-9282-34F703AA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5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AEBF3-D9E6-4D61-A782-1E3C48291661}" type="datetime1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81EF-2AB4-4D53-9282-34F703AA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6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D7CA-C86E-4E46-A502-21FACE462F78}" type="datetime1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81EF-2AB4-4D53-9282-34F703AA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9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279F-D1DB-4EBB-8096-D17FBFA68B8E}" type="datetime1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81EF-2AB4-4D53-9282-34F703AA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D638-8C09-4A25-931F-A5057A1880F3}" type="datetime1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81EF-2AB4-4D53-9282-34F703AA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0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52F76-EEB7-4206-8FF4-48B6CCE3A63C}" type="datetime1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81EF-2AB4-4D53-9282-34F703AA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5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6016A-1295-4437-9ECC-A2AEDA91DCAC}" type="datetime1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2018 Worthy and James Publishing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481EF-2AB4-4D53-9282-34F703AA05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8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7328" y="640082"/>
            <a:ext cx="6274591" cy="3351602"/>
          </a:xfrm>
        </p:spPr>
        <p:txBody>
          <a:bodyPr>
            <a:normAutofit/>
          </a:bodyPr>
          <a:lstStyle/>
          <a:p>
            <a:pPr algn="l"/>
            <a:r>
              <a:rPr lang="en-US" sz="4700" b="1" dirty="0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 dirty="0">
                <a:solidFill>
                  <a:schemeClr val="bg1"/>
                </a:solidFill>
              </a:rPr>
              <a:t>nd</a:t>
            </a:r>
            <a:r>
              <a:rPr lang="en-US" sz="4700" b="1" dirty="0">
                <a:solidFill>
                  <a:schemeClr val="bg1"/>
                </a:solidFill>
              </a:rPr>
              <a:t> Edition, Volume 1 </a:t>
            </a:r>
            <a:br>
              <a:rPr lang="en-US" sz="4700" dirty="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02148-351F-4AC2-BF7F-BC24060DA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3108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>
                <a:solidFill>
                  <a:schemeClr val="bg1">
                    <a:lumMod val="85000"/>
                  </a:schemeClr>
                </a:solidFill>
              </a:rPr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4637246" y="0"/>
            <a:ext cx="7554754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B47A53-ACC0-4E8F-9121-BEA30AF085F9}"/>
              </a:ext>
            </a:extLst>
          </p:cNvPr>
          <p:cNvSpPr txBox="1">
            <a:spLocks/>
          </p:cNvSpPr>
          <p:nvPr/>
        </p:nvSpPr>
        <p:spPr>
          <a:xfrm>
            <a:off x="5429728" y="792482"/>
            <a:ext cx="6274591" cy="33516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700" b="1" dirty="0">
                <a:solidFill>
                  <a:schemeClr val="bg1"/>
                </a:solidFill>
              </a:rPr>
              <a:t>Basic Accounting Concepts Principles and Procedures, 2</a:t>
            </a:r>
            <a:r>
              <a:rPr lang="en-US" sz="4700" b="1" baseline="30000" dirty="0">
                <a:solidFill>
                  <a:schemeClr val="bg1"/>
                </a:solidFill>
              </a:rPr>
              <a:t>nd</a:t>
            </a:r>
            <a:r>
              <a:rPr lang="en-US" sz="4700" b="1" dirty="0">
                <a:solidFill>
                  <a:schemeClr val="bg1"/>
                </a:solidFill>
              </a:rPr>
              <a:t> Edition, Volume 2 </a:t>
            </a:r>
            <a:br>
              <a:rPr lang="en-US" sz="4700" dirty="0">
                <a:solidFill>
                  <a:schemeClr val="bg1"/>
                </a:solidFill>
              </a:rPr>
            </a:br>
            <a:endParaRPr lang="en-US" sz="4700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7F7E53F-6776-47ED-98DE-15ACDA23F7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439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26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CC4A-4AB1-4EE6-B618-9A3741AB6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34" y="237172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Learning Goal 9</a:t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6E48D-56E4-4459-B870-B64EE8AE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Copyright 2018 Worthy and James Publishing</a:t>
            </a:r>
          </a:p>
        </p:txBody>
      </p:sp>
    </p:spTree>
    <p:extLst>
      <p:ext uri="{BB962C8B-B14F-4D97-AF65-F5344CB8AC3E}">
        <p14:creationId xmlns:p14="http://schemas.microsoft.com/office/powerpoint/2010/main" val="3645714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347324" y="253305"/>
            <a:ext cx="51213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The Complete Accounting Cycle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52643" y="1667767"/>
            <a:ext cx="82296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The term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accounting cycle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refers to the recurring, sequential accounting 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activities needed to record transactions, properly maintain accounting 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records, and ultimately prepare financial statements.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The next slide illustrates the stages of the full accounting cycle, which 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we have now completed in our study of accounting.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 A worksheet is an optional tool that may be used as part of steps 4 -8.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03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775710" y="358924"/>
            <a:ext cx="5137554" cy="5997426"/>
            <a:chOff x="0" y="0"/>
            <a:chExt cx="4640580" cy="4749291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1603375" y="311785"/>
              <a:ext cx="1054735" cy="6985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 Box 10"/>
            <p:cNvSpPr txBox="1"/>
            <p:nvPr/>
          </p:nvSpPr>
          <p:spPr>
            <a:xfrm>
              <a:off x="2700020" y="0"/>
              <a:ext cx="1082675" cy="59944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Text Box 9"/>
            <p:cNvSpPr txBox="1"/>
            <p:nvPr/>
          </p:nvSpPr>
          <p:spPr>
            <a:xfrm>
              <a:off x="2818765" y="115570"/>
              <a:ext cx="1125220" cy="67754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2945130" y="296545"/>
              <a:ext cx="1146175" cy="698500"/>
            </a:xfrm>
            <a:prstGeom prst="rect">
              <a:avLst/>
            </a:prstGeom>
            <a:solidFill>
              <a:srgbClr val="FFFE6F"/>
            </a:solidFill>
            <a:ln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Apple Chancery"/>
                  <a:ea typeface="MS Mincho"/>
                  <a:cs typeface="Times New Roman" panose="02020603050405020304" pitchFamily="18" charset="0"/>
                </a:rPr>
                <a:t>Documents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7"/>
            <p:cNvSpPr txBox="1"/>
            <p:nvPr/>
          </p:nvSpPr>
          <p:spPr>
            <a:xfrm>
              <a:off x="0" y="74930"/>
              <a:ext cx="1583690" cy="4508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1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Analyze</a:t>
              </a: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 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0" name="Text Box 13"/>
            <p:cNvSpPr txBox="1"/>
            <p:nvPr/>
          </p:nvSpPr>
          <p:spPr>
            <a:xfrm>
              <a:off x="1270" y="581025"/>
              <a:ext cx="1577975" cy="416826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Process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1" name="Text Box 14"/>
            <p:cNvSpPr txBox="1"/>
            <p:nvPr/>
          </p:nvSpPr>
          <p:spPr>
            <a:xfrm>
              <a:off x="180340" y="824230"/>
              <a:ext cx="1167765" cy="4305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2</a:t>
              </a:r>
            </a:p>
            <a:p>
              <a:pPr marL="0" marR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Journalize</a:t>
              </a:r>
            </a:p>
          </p:txBody>
        </p:sp>
        <p:sp>
          <p:nvSpPr>
            <p:cNvPr id="12" name="Text Box 16"/>
            <p:cNvSpPr txBox="1"/>
            <p:nvPr/>
          </p:nvSpPr>
          <p:spPr>
            <a:xfrm>
              <a:off x="167640" y="3373755"/>
              <a:ext cx="1141730" cy="4483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8</a:t>
              </a:r>
            </a:p>
            <a:p>
              <a:pPr marL="0" marR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Closing</a:t>
              </a:r>
            </a:p>
          </p:txBody>
        </p:sp>
        <p:sp>
          <p:nvSpPr>
            <p:cNvPr id="13" name="Text Box 18"/>
            <p:cNvSpPr txBox="1"/>
            <p:nvPr/>
          </p:nvSpPr>
          <p:spPr>
            <a:xfrm>
              <a:off x="2136775" y="1822450"/>
              <a:ext cx="2503805" cy="235331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60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7</a:t>
              </a:r>
            </a:p>
            <a:p>
              <a:pPr marL="0" marR="0" algn="ctr">
                <a:spcBef>
                  <a:spcPts val="600"/>
                </a:spcBef>
                <a:spcAft>
                  <a:spcPts val="0"/>
                </a:spcAft>
              </a:pPr>
              <a:r>
                <a:rPr lang="en-US" sz="1400" b="1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Communicate </a:t>
              </a: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19"/>
            <p:cNvSpPr txBox="1"/>
            <p:nvPr/>
          </p:nvSpPr>
          <p:spPr>
            <a:xfrm>
              <a:off x="2411730" y="2508251"/>
              <a:ext cx="2124075" cy="1220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117475" marR="0" indent="-117475">
                <a:spcBef>
                  <a:spcPts val="60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endParaRPr lang="en-US" sz="14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endParaRPr>
            </a:p>
            <a:p>
              <a:pPr marL="117475" marR="0" indent="-117475">
                <a:spcBef>
                  <a:spcPts val="60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Income statement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• Statement of owner's equity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• Balance sheet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• Statement of cash flows 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1330325" y="2853055"/>
              <a:ext cx="1003935" cy="261620"/>
            </a:xfrm>
            <a:prstGeom prst="straightConnector1">
              <a:avLst/>
            </a:prstGeom>
            <a:ln w="12700"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 Box 3"/>
            <p:cNvSpPr txBox="1"/>
            <p:nvPr/>
          </p:nvSpPr>
          <p:spPr>
            <a:xfrm>
              <a:off x="166370" y="2789555"/>
              <a:ext cx="1156970" cy="5441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6</a:t>
              </a:r>
            </a:p>
            <a:p>
              <a:pPr marL="0" marR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Adjusted Trial Balance</a:t>
              </a:r>
            </a:p>
          </p:txBody>
        </p:sp>
        <p:sp>
          <p:nvSpPr>
            <p:cNvPr id="17" name="Text Box 5"/>
            <p:cNvSpPr txBox="1"/>
            <p:nvPr/>
          </p:nvSpPr>
          <p:spPr>
            <a:xfrm>
              <a:off x="187960" y="1797050"/>
              <a:ext cx="1163320" cy="4375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4</a:t>
              </a:r>
            </a:p>
            <a:p>
              <a:pPr marL="0" marR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Trial Balance</a:t>
              </a:r>
            </a:p>
          </p:txBody>
        </p:sp>
        <p:sp>
          <p:nvSpPr>
            <p:cNvPr id="18" name="Text Box 6"/>
            <p:cNvSpPr txBox="1"/>
            <p:nvPr/>
          </p:nvSpPr>
          <p:spPr>
            <a:xfrm>
              <a:off x="190500" y="1307465"/>
              <a:ext cx="1153795" cy="4375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3</a:t>
              </a:r>
            </a:p>
            <a:p>
              <a:pPr marL="0" marR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Post to ledger</a:t>
              </a:r>
            </a:p>
          </p:txBody>
        </p:sp>
        <p:sp>
          <p:nvSpPr>
            <p:cNvPr id="19" name="Text Box 12"/>
            <p:cNvSpPr txBox="1"/>
            <p:nvPr/>
          </p:nvSpPr>
          <p:spPr>
            <a:xfrm>
              <a:off x="156210" y="2286635"/>
              <a:ext cx="1167130" cy="4616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5</a:t>
              </a:r>
            </a:p>
            <a:p>
              <a:pPr marL="0" marR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Adjustments</a:t>
              </a:r>
            </a:p>
          </p:txBody>
        </p:sp>
        <p:sp>
          <p:nvSpPr>
            <p:cNvPr id="20" name="Text Box 22"/>
            <p:cNvSpPr txBox="1"/>
            <p:nvPr/>
          </p:nvSpPr>
          <p:spPr>
            <a:xfrm>
              <a:off x="173355" y="3870325"/>
              <a:ext cx="1170940" cy="5835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  <a:extLst>
              <a:ext uri="{C572A759-6A51-4108-AA02-DFA0A04FC94B}">
                <ma14:wrappingTextBox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9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Post-Closing</a:t>
              </a:r>
            </a:p>
            <a:p>
              <a:pPr marL="0" marR="0" algn="ctr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Times" panose="02020603050405020304" pitchFamily="18" charset="0"/>
                  <a:ea typeface="MS Mincho"/>
                  <a:cs typeface="Times New Roman" panose="02020603050405020304" pitchFamily="18" charset="0"/>
                </a:rPr>
                <a:t>Trial Balance</a:t>
              </a:r>
            </a:p>
          </p:txBody>
        </p:sp>
      </p:grpSp>
      <p:sp>
        <p:nvSpPr>
          <p:cNvPr id="3" name="Left Brace 2">
            <a:extLst>
              <a:ext uri="{FF2B5EF4-FFF2-40B4-BE49-F238E27FC236}">
                <a16:creationId xmlns:a16="http://schemas.microsoft.com/office/drawing/2014/main" id="{B1177E4D-541C-4B5A-B321-4DCB93F041D1}"/>
              </a:ext>
            </a:extLst>
          </p:cNvPr>
          <p:cNvSpPr/>
          <p:nvPr/>
        </p:nvSpPr>
        <p:spPr>
          <a:xfrm>
            <a:off x="3303892" y="504866"/>
            <a:ext cx="454141" cy="2057627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14699212-8D60-4192-AA6D-CCE9C9B09831}"/>
              </a:ext>
            </a:extLst>
          </p:cNvPr>
          <p:cNvSpPr/>
          <p:nvPr/>
        </p:nvSpPr>
        <p:spPr>
          <a:xfrm>
            <a:off x="3297667" y="2608055"/>
            <a:ext cx="454141" cy="3375262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C445FB-C140-4B39-839C-12A11012DEA9}"/>
              </a:ext>
            </a:extLst>
          </p:cNvPr>
          <p:cNvSpPr txBox="1"/>
          <p:nvPr/>
        </p:nvSpPr>
        <p:spPr>
          <a:xfrm>
            <a:off x="3912197" y="6002708"/>
            <a:ext cx="18920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Begin New Period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94E668A-A6E3-4046-AA2C-A38DB4E11BAB}"/>
              </a:ext>
            </a:extLst>
          </p:cNvPr>
          <p:cNvSpPr txBox="1"/>
          <p:nvPr/>
        </p:nvSpPr>
        <p:spPr>
          <a:xfrm>
            <a:off x="2133610" y="899479"/>
            <a:ext cx="2052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Recurring</a:t>
            </a:r>
          </a:p>
          <a:p>
            <a:r>
              <a:rPr lang="en-US" dirty="0"/>
              <a:t>Activity</a:t>
            </a:r>
          </a:p>
          <a:p>
            <a:r>
              <a:rPr lang="en-US" dirty="0"/>
              <a:t>During</a:t>
            </a:r>
          </a:p>
          <a:p>
            <a:r>
              <a:rPr lang="en-US" dirty="0"/>
              <a:t>Period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7CB847-3669-4473-BB59-4325F7BFDE6C}"/>
              </a:ext>
            </a:extLst>
          </p:cNvPr>
          <p:cNvSpPr txBox="1"/>
          <p:nvPr/>
        </p:nvSpPr>
        <p:spPr>
          <a:xfrm>
            <a:off x="2165833" y="3840086"/>
            <a:ext cx="2052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Activity</a:t>
            </a:r>
          </a:p>
          <a:p>
            <a:r>
              <a:rPr lang="en-US" dirty="0"/>
              <a:t>at</a:t>
            </a:r>
          </a:p>
          <a:p>
            <a:r>
              <a:rPr lang="en-US" dirty="0"/>
              <a:t>End of</a:t>
            </a:r>
          </a:p>
          <a:p>
            <a:r>
              <a:rPr lang="en-US" dirty="0"/>
              <a:t>Period</a:t>
            </a:r>
          </a:p>
        </p:txBody>
      </p:sp>
    </p:spTree>
    <p:extLst>
      <p:ext uri="{BB962C8B-B14F-4D97-AF65-F5344CB8AC3E}">
        <p14:creationId xmlns:p14="http://schemas.microsoft.com/office/powerpoint/2010/main" val="1142719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0" y="497601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Review of the Components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2403" y="2319142"/>
            <a:ext cx="72810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25"/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Analyze: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This is always the initial step.  It means reviewing documents </a:t>
            </a:r>
          </a:p>
          <a:p>
            <a:pPr marL="111125"/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from an event, an analyzing potential the elements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classification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, </a:t>
            </a:r>
          </a:p>
          <a:p>
            <a:pPr marL="111125"/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valuation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, and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timing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, before the event is recorded as a transaction. 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11125"/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7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347103" y="388273"/>
            <a:ext cx="609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Review of the Components,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1648762"/>
            <a:ext cx="882780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Process: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This is the bookkeeping process.  It records and organizes transaction information in the accounting records.  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</a:t>
            </a:r>
            <a:r>
              <a: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Journalize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Record transactions in a journal using debit and credit rules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Post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Transfer amounts to ledger accounts using debit and credit rules.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Trial balance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Prepare initial trial balance of non-zero accounts to prove 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equality of debit and credit balances in ledger accounts.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Adjusting entries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Journalize and post adjusting entries at end of period.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Adjusted trial balance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Prepare trial balance of non-zero accounts to prove 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equality of debit and credit balances in ledger accounts after adjustments.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Closing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Journalize and post closing entries as of last day of period.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Post-closing trial balance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: Prepare trial balance of non-zero accounts to 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prove equality of debit and credit balances in ledger accounts after 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  closing.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561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2018 Worthy and James Publishing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103834" y="313127"/>
            <a:ext cx="59843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Review of the Components, continued</a:t>
            </a:r>
            <a:endParaRPr lang="en-US" sz="2800" dirty="0">
              <a:solidFill>
                <a:schemeClr val="accent1">
                  <a:lumMod val="50000"/>
                </a:schemeClr>
              </a:solidFill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86826" y="1720840"/>
            <a:ext cx="85714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 </a:t>
            </a:r>
            <a:r>
              <a:rPr lang="en-US" b="1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Communicate: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This is the preparation of financial statements and the notes 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and analysis of the statements.  The source of the financial statement 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information is adjusted account balances.  These are in the ledger or 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worksheet.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The four required corporate financial statements are: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Income statement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Statement of Retained Earnings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Balance Sheet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•</a:t>
            </a: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Statement of Cash Flows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17145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367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283</Words>
  <Application>Microsoft Office PowerPoint</Application>
  <PresentationFormat>Widescreen</PresentationFormat>
  <Paragraphs>108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Times</vt:lpstr>
      <vt:lpstr>Office Theme</vt:lpstr>
      <vt:lpstr>Basic Accounting Concepts Principles and Procedures, 2nd Edition, Volume 1  </vt:lpstr>
      <vt:lpstr>Learning Goal 9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Accounting Concepts Principles and Procedures, 2nd Edition, Volume 1</dc:title>
  <dc:creator>Windows User</dc:creator>
  <cp:lastModifiedBy>djudie</cp:lastModifiedBy>
  <cp:revision>6</cp:revision>
  <dcterms:created xsi:type="dcterms:W3CDTF">2018-12-11T22:57:05Z</dcterms:created>
  <dcterms:modified xsi:type="dcterms:W3CDTF">2019-01-08T00:27:22Z</dcterms:modified>
</cp:coreProperties>
</file>