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8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9" d="100"/>
          <a:sy n="79" d="100"/>
        </p:scale>
        <p:origin x="730" y="120"/>
      </p:cViewPr>
      <p:guideLst>
        <p:guide orient="horz" pos="208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DA150A-4081-45AD-A8FE-F61CBB45B467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447F28-3F06-49FD-986A-5B3A85C2D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858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43124-40D2-4B75-8849-106D7AFF1A93}" type="datetime1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56AFE-B736-40DD-AF38-568F1C9FD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840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487E9-B669-487F-83A9-DA299FF31478}" type="datetime1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56AFE-B736-40DD-AF38-568F1C9FD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409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897B6-DE79-400F-9D0D-CF0ACA8913C0}" type="datetime1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56AFE-B736-40DD-AF38-568F1C9FD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416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FA7A-7023-480E-BF45-FB1D385DF950}" type="datetime1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56AFE-B736-40DD-AF38-568F1C9FD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621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A369A-92DE-4A86-BA05-CB4E91D5F210}" type="datetime1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56AFE-B736-40DD-AF38-568F1C9FD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183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52C8B-C319-498C-A1AA-AB64D2CD675D}" type="datetime1">
              <a:rPr lang="en-US" smtClean="0"/>
              <a:t>11/11/2018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56AFE-B736-40DD-AF38-568F1C9FD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784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A41ED-F40E-4037-B040-984CC775D478}" type="datetime1">
              <a:rPr lang="en-US" smtClean="0"/>
              <a:t>11/11/2018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56AFE-B736-40DD-AF38-568F1C9FD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858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B9B2E-6041-4437-A1F3-B321C58A6A1A}" type="datetime1">
              <a:rPr lang="en-US" smtClean="0"/>
              <a:t>11/11/2018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56AFE-B736-40DD-AF38-568F1C9FD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907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31141-994A-4E4C-A65E-F02BF597D49E}" type="datetime1">
              <a:rPr lang="en-US" smtClean="0"/>
              <a:t>11/11/2018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56AFE-B736-40DD-AF38-568F1C9FD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178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4F15E-55B0-4BDB-9568-3524B62A4D0F}" type="datetime1">
              <a:rPr lang="en-US" smtClean="0"/>
              <a:t>11/11/2018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56AFE-B736-40DD-AF38-568F1C9FD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67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30329-8860-4C9B-B2DC-2B32E5583DA9}" type="datetime1">
              <a:rPr lang="en-US" smtClean="0"/>
              <a:t>11/11/2018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56AFE-B736-40DD-AF38-568F1C9FD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277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DB037-ECB8-4EE4-8FEC-E8F1279893ED}" type="datetime1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Copyright 2018 Worthy and James Publishing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56AFE-B736-40DD-AF38-568F1C9FD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281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47A53-ACC0-4E8F-9121-BEA30AF085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77328" y="640082"/>
            <a:ext cx="6274591" cy="3351602"/>
          </a:xfrm>
        </p:spPr>
        <p:txBody>
          <a:bodyPr>
            <a:normAutofit/>
          </a:bodyPr>
          <a:lstStyle/>
          <a:p>
            <a:pPr algn="l"/>
            <a:r>
              <a:rPr lang="en-US" sz="4700" b="1" dirty="0">
                <a:solidFill>
                  <a:schemeClr val="bg1"/>
                </a:solidFill>
              </a:rPr>
              <a:t>Basic Accounting Concepts Principles and Procedures, 2</a:t>
            </a:r>
            <a:r>
              <a:rPr lang="en-US" sz="4700" b="1" baseline="30000" dirty="0">
                <a:solidFill>
                  <a:schemeClr val="bg1"/>
                </a:solidFill>
              </a:rPr>
              <a:t>nd</a:t>
            </a:r>
            <a:r>
              <a:rPr lang="en-US" sz="4700" b="1" dirty="0">
                <a:solidFill>
                  <a:schemeClr val="bg1"/>
                </a:solidFill>
              </a:rPr>
              <a:t> Edition, Volume 1 </a:t>
            </a:r>
            <a:br>
              <a:rPr lang="en-US" sz="4700" dirty="0">
                <a:solidFill>
                  <a:schemeClr val="bg1"/>
                </a:solidFill>
              </a:rPr>
            </a:br>
            <a:endParaRPr lang="en-US" sz="4700" dirty="0">
              <a:solidFill>
                <a:schemeClr val="bg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02148-351F-4AC2-BF7F-BC24060DA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93108" y="6356350"/>
            <a:ext cx="4114800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>
                <a:solidFill>
                  <a:schemeClr val="bg1">
                    <a:lumMod val="85000"/>
                  </a:schemeClr>
                </a:solidFill>
              </a:rPr>
              <a:t>© Copyright 2018 Worthy and James Publishing</a:t>
            </a:r>
          </a:p>
        </p:txBody>
      </p:sp>
      <p:pic>
        <p:nvPicPr>
          <p:cNvPr id="6" name="Picture 5" descr="Macintosh HD:Users:gregmostyn:Desktop:Covers:wetransfer-002f23 2:Cover-v1-blue-front copy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3724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4637246" y="0"/>
            <a:ext cx="7554754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4B47A53-ACC0-4E8F-9121-BEA30AF085F9}"/>
              </a:ext>
            </a:extLst>
          </p:cNvPr>
          <p:cNvSpPr txBox="1">
            <a:spLocks/>
          </p:cNvSpPr>
          <p:nvPr/>
        </p:nvSpPr>
        <p:spPr>
          <a:xfrm>
            <a:off x="5429728" y="792482"/>
            <a:ext cx="6274591" cy="335160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700" b="1">
                <a:solidFill>
                  <a:schemeClr val="bg1"/>
                </a:solidFill>
              </a:rPr>
              <a:t>Basic Accounting Concepts Principles and Procedures, 2</a:t>
            </a:r>
            <a:r>
              <a:rPr lang="en-US" sz="4700" b="1" baseline="30000">
                <a:solidFill>
                  <a:schemeClr val="bg1"/>
                </a:solidFill>
              </a:rPr>
              <a:t>nd</a:t>
            </a:r>
            <a:r>
              <a:rPr lang="en-US" sz="4700" b="1">
                <a:solidFill>
                  <a:schemeClr val="bg1"/>
                </a:solidFill>
              </a:rPr>
              <a:t> Edition, Volume 1 </a:t>
            </a:r>
            <a:br>
              <a:rPr lang="en-US" sz="4700">
                <a:solidFill>
                  <a:schemeClr val="bg1"/>
                </a:solidFill>
              </a:rPr>
            </a:br>
            <a:endParaRPr lang="en-US" sz="47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929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427290" y="151180"/>
            <a:ext cx="1176471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The 3 Elements Together:  The Accounting Equation</a:t>
            </a:r>
            <a:endParaRPr lang="en-US" sz="2800" dirty="0">
              <a:solidFill>
                <a:schemeClr val="accent1">
                  <a:lumMod val="50000"/>
                </a:schemeClr>
              </a:solidFill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dirty="0"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Assets, liabilities, and owner’s equity are the financial elements of every business.</a:t>
            </a:r>
            <a:endParaRPr lang="en-US" dirty="0"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dirty="0"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Together, they form the</a:t>
            </a:r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Accounting Equation.</a:t>
            </a:r>
            <a:endParaRPr lang="en-US" dirty="0"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 </a:t>
            </a:r>
            <a:endParaRPr lang="en-US" dirty="0"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Assets = Liabilities + Owner’s Equity</a:t>
            </a:r>
            <a:endParaRPr lang="en-US" dirty="0"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</a:p>
          <a:p>
            <a:r>
              <a:rPr lang="en-US" sz="2400" b="1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What the accounting equation means:</a:t>
            </a:r>
          </a:p>
          <a:p>
            <a:r>
              <a:rPr lang="en-US" sz="24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The accounting equation means that there are only two claims on the wealth (assets) of a business: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   • Liabilities    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   • Owner’s Equity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9555195"/>
              </p:ext>
            </p:extLst>
          </p:nvPr>
        </p:nvGraphicFramePr>
        <p:xfrm>
          <a:off x="1042587" y="4367719"/>
          <a:ext cx="7520299" cy="54864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662102">
                  <a:extLst>
                    <a:ext uri="{9D8B030D-6E8A-4147-A177-3AD203B41FA5}">
                      <a16:colId xmlns:a16="http://schemas.microsoft.com/office/drawing/2014/main" val="2606538695"/>
                    </a:ext>
                  </a:extLst>
                </a:gridCol>
                <a:gridCol w="1945792">
                  <a:extLst>
                    <a:ext uri="{9D8B030D-6E8A-4147-A177-3AD203B41FA5}">
                      <a16:colId xmlns:a16="http://schemas.microsoft.com/office/drawing/2014/main" val="3008631439"/>
                    </a:ext>
                  </a:extLst>
                </a:gridCol>
                <a:gridCol w="462551">
                  <a:extLst>
                    <a:ext uri="{9D8B030D-6E8A-4147-A177-3AD203B41FA5}">
                      <a16:colId xmlns:a16="http://schemas.microsoft.com/office/drawing/2014/main" val="493259992"/>
                    </a:ext>
                  </a:extLst>
                </a:gridCol>
                <a:gridCol w="1283577">
                  <a:extLst>
                    <a:ext uri="{9D8B030D-6E8A-4147-A177-3AD203B41FA5}">
                      <a16:colId xmlns:a16="http://schemas.microsoft.com/office/drawing/2014/main" val="3575143693"/>
                    </a:ext>
                  </a:extLst>
                </a:gridCol>
                <a:gridCol w="382889">
                  <a:extLst>
                    <a:ext uri="{9D8B030D-6E8A-4147-A177-3AD203B41FA5}">
                      <a16:colId xmlns:a16="http://schemas.microsoft.com/office/drawing/2014/main" val="173076199"/>
                    </a:ext>
                  </a:extLst>
                </a:gridCol>
                <a:gridCol w="1340111">
                  <a:extLst>
                    <a:ext uri="{9D8B030D-6E8A-4147-A177-3AD203B41FA5}">
                      <a16:colId xmlns:a16="http://schemas.microsoft.com/office/drawing/2014/main" val="2424543407"/>
                    </a:ext>
                  </a:extLst>
                </a:gridCol>
                <a:gridCol w="443277">
                  <a:extLst>
                    <a:ext uri="{9D8B030D-6E8A-4147-A177-3AD203B41FA5}">
                      <a16:colId xmlns:a16="http://schemas.microsoft.com/office/drawing/2014/main" val="310844703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Example: </a:t>
                      </a:r>
                      <a:endParaRPr lang="en-US" sz="18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</a:t>
                      </a:r>
                      <a:endParaRPr lang="en-US" sz="18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" marR="0" indent="-4572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=</a:t>
                      </a:r>
                      <a:endParaRPr lang="en-US" sz="18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</a:t>
                      </a:r>
                      <a:endParaRPr lang="en-US" sz="18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   OE</a:t>
                      </a:r>
                      <a:endParaRPr lang="en-US" sz="18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785828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       $50,000</a:t>
                      </a:r>
                      <a:endParaRPr lang="en-US" sz="18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" marR="0" indent="-4572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=</a:t>
                      </a:r>
                      <a:endParaRPr lang="en-US" sz="18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 $20,000</a:t>
                      </a:r>
                      <a:endParaRPr lang="en-US" sz="18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+</a:t>
                      </a:r>
                      <a:endParaRPr lang="en-US" sz="18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$30,000</a:t>
                      </a:r>
                      <a:endParaRPr lang="en-US" sz="18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8589854"/>
                  </a:ext>
                </a:extLst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3255948" y="4631821"/>
            <a:ext cx="782652" cy="854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313348" y="4640366"/>
            <a:ext cx="782652" cy="854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859424" y="4620425"/>
            <a:ext cx="782652" cy="854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90557" y="5189006"/>
            <a:ext cx="1093861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This means that the business has $50,000 of asset wealth.  </a:t>
            </a: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Liabilities have a $20,000 claim on that wealth, and the remainder of $30,000 can be claimed by the owner. 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7357156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709301" y="302359"/>
            <a:ext cx="11912837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                              More About Owner’s Equity</a:t>
            </a:r>
            <a:endParaRPr lang="en-US" sz="2800" dirty="0">
              <a:solidFill>
                <a:schemeClr val="accent1">
                  <a:lumMod val="50000"/>
                </a:schemeClr>
              </a:solidFill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“Owner’s equity” refers to the owner’s claim on assets.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To provide greater detail, </a:t>
            </a:r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owner's equity is sub-divided into</a:t>
            </a: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4 specific parts</a:t>
            </a: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: 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1) </a:t>
            </a:r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Revenue: </a:t>
            </a: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Shows the increase in owner's equity that results from making sales.  The dollar </a:t>
            </a: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 </a:t>
            </a: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amount of a sale increases wealth and causes an increase in the owner’s claim called 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 “revenue”. 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2) </a:t>
            </a:r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Expense:</a:t>
            </a: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Shows the decrease in owner's equity caused by using up resources while operating a 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  business to create goods or services.  The dollar amount of resources used up decreases wealth 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  and causes a decrease in the owner’s claim called “expense”.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3) </a:t>
            </a:r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Withdrawals (Drawing):</a:t>
            </a: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Shows the decrease in owner's equity that results from the owner 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  removing assets from the business for personal use.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4) </a:t>
            </a:r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Capital: </a:t>
            </a: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In capital, owner investments increase owner's equity, and are combined with the 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  revenue, expenses, and withdrawals.  When the investments are combined with the above 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  totals, the total capital is the total owner's equity, identified by the owner’s name.  </a:t>
            </a:r>
          </a:p>
          <a:p>
            <a:b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</a:b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493960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Copyright 2018 Worthy and James Publishing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2971618" y="210577"/>
            <a:ext cx="62487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More About Owner’s Equity, continued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44568" y="1700614"/>
            <a:ext cx="1632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Owner’s equity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2538101" y="2273181"/>
            <a:ext cx="6810998" cy="854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5144568" y="2734654"/>
            <a:ext cx="1743342" cy="18715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5110385" y="2872488"/>
            <a:ext cx="177752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 </a:t>
            </a:r>
            <a:r>
              <a:rPr lang="en-US" b="1" dirty="0"/>
              <a:t> </a:t>
            </a:r>
            <a:r>
              <a:rPr lang="en-US" sz="1400" b="1" dirty="0"/>
              <a:t>4.</a:t>
            </a:r>
          </a:p>
          <a:p>
            <a:endParaRPr lang="en-US" sz="1400" dirty="0"/>
          </a:p>
          <a:p>
            <a:pPr algn="ctr"/>
            <a:r>
              <a:rPr lang="en-US" sz="1400" b="1" dirty="0"/>
              <a:t>Bill Smith, Capital</a:t>
            </a:r>
          </a:p>
          <a:p>
            <a:endParaRPr lang="en-US" sz="1400" dirty="0"/>
          </a:p>
          <a:p>
            <a:pPr algn="ctr"/>
            <a:r>
              <a:rPr lang="en-US" sz="1400" b="1" dirty="0"/>
              <a:t>Includes</a:t>
            </a:r>
          </a:p>
          <a:p>
            <a:pPr algn="ctr"/>
            <a:r>
              <a:rPr lang="en-US" sz="1400" b="1" dirty="0">
                <a:solidFill>
                  <a:schemeClr val="accent6">
                    <a:lumMod val="75000"/>
                  </a:schemeClr>
                </a:solidFill>
              </a:rPr>
              <a:t>Investments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538101" y="2538101"/>
            <a:ext cx="1384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Increases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279451" y="2538101"/>
            <a:ext cx="1384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Decreases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538101" y="3090510"/>
            <a:ext cx="1384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1. Revenue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289420" y="3121352"/>
            <a:ext cx="1384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2. Expense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289420" y="3595763"/>
            <a:ext cx="1727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3. Withdrawals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3785787" y="3306018"/>
            <a:ext cx="1187865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6" idx="1"/>
          </p:cNvCxnSpPr>
          <p:nvPr/>
        </p:nvCxnSpPr>
        <p:spPr>
          <a:xfrm flipH="1">
            <a:off x="7024644" y="3306018"/>
            <a:ext cx="1264776" cy="1161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7024644" y="3815305"/>
            <a:ext cx="1264776" cy="1161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2657742" y="4107910"/>
            <a:ext cx="2290985" cy="0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06163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283464" y="208986"/>
            <a:ext cx="11981688" cy="6394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More About Owner’s Equity, continued</a:t>
            </a:r>
            <a:endParaRPr lang="en-US" sz="2800" dirty="0">
              <a:solidFill>
                <a:schemeClr val="accent1">
                  <a:lumMod val="50000"/>
                </a:schemeClr>
              </a:solidFill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dirty="0"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Example:  On September 8, Jane Garcia starts her new consulting business, therefore the beginning owner's equity is zero.  During that day she deposits $10,000 in her business bank account, so the owner’s equity balance becomes $10,000 and </a:t>
            </a:r>
            <a:r>
              <a:rPr lang="en-US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is </a:t>
            </a:r>
          </a:p>
          <a:p>
            <a:r>
              <a:rPr lang="en-US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called </a:t>
            </a: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Jane Garcia, Capital.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During September the revenue is $6,200.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During September the expenses are $4,900.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On September 29, Jane withdraws $500 cash from the business for personal use.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 </a:t>
            </a: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By sub-dividing the owner’s equity into these parts, Jane obtains the following information:</a:t>
            </a:r>
            <a:endParaRPr lang="en-US" dirty="0"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300"/>
              </a:spcAft>
            </a:pPr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</a:t>
            </a: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She knows the total revenues and expenses</a:t>
            </a:r>
          </a:p>
          <a:p>
            <a:pPr>
              <a:spcAft>
                <a:spcPts val="300"/>
              </a:spcAft>
            </a:pP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Therefore she knows that the profit is: 6,200 – $4,900 = $1,300</a:t>
            </a:r>
          </a:p>
          <a:p>
            <a:pPr>
              <a:spcAft>
                <a:spcPts val="300"/>
              </a:spcAft>
            </a:pP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She also has a record of how much has been removed for personal use.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The total capital at the end of September, which is also the owner's equity, is: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$10,000 investment + 6,200 revenue – $4,900 expenses – $500 withdrawal = $10,800.</a:t>
            </a:r>
          </a:p>
          <a:p>
            <a:r>
              <a:rPr lang="en-US" sz="2400" b="1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dirty="0"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br>
              <a:rPr lang="en-US" sz="24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</a:b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5521980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Copyright 2018 Worthy and James Publishing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573024" y="232509"/>
            <a:ext cx="11045952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chemeClr val="accent1">
                    <a:lumMod val="50000"/>
                  </a:schemeClr>
                </a:solidFill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Economic Entities</a:t>
            </a:r>
            <a:endParaRPr lang="en-US" sz="2800" dirty="0">
              <a:solidFill>
                <a:schemeClr val="accent1">
                  <a:lumMod val="50000"/>
                </a:schemeClr>
              </a:solidFill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algn="ctr"/>
            <a:r>
              <a:rPr lang="en-US" sz="24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dirty="0"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Definition</a:t>
            </a: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: An “economic entity” is any unit or organization activity for which financial condition or financial information must be reported separately.  Therefore some kind of accounting is needed.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Examples</a:t>
            </a:r>
            <a:endParaRPr lang="en-US" dirty="0"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algn="ctr"/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Proprietorship: A business activity that is owned by one person and that is not a corporation.  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Partnership: A business activity that is owned by two or more people acting as partners.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 </a:t>
            </a:r>
            <a:r>
              <a:rPr lang="en-US" dirty="0">
                <a:solidFill>
                  <a:srgbClr val="FF0000"/>
                </a:solidFill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 </a:t>
            </a:r>
            <a:endParaRPr lang="en-US" dirty="0"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Corporation: A business activity that is created under the laws of a state and is owned by one or more people who buy shares of stock of the corporation (Except for non-profit corporations, which do not issue shares of stock.)</a:t>
            </a:r>
          </a:p>
          <a:p>
            <a:r>
              <a:rPr lang="en-US" dirty="0">
                <a:solidFill>
                  <a:srgbClr val="FF0000"/>
                </a:solidFill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dirty="0"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  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A Division: A division of a corporation or large organization usually needs to know financial information about its activities.  Therefore it is an economic entity.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1978681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1417320" y="239262"/>
            <a:ext cx="8906256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Uses of Accounting Information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The following examples illustrate the common uses of accounting information.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 </a:t>
            </a: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Manage a business</a:t>
            </a: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: Owners and managers use accounting information to evaluate business activities, to make needed changes, and to develop strategies.  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Examples: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How much cash is available, what will affect the cash, and what should the cash be used for?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Is the business making a profit or incurring a loss?  How much and why?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How does our company compare to the competition?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How much does each product contribute to profit or loss?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What will it take for a new business or a new product to become profitable?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r>
              <a:rPr lang="en-US" dirty="0">
                <a:solidFill>
                  <a:srgbClr val="FF0000"/>
                </a:solidFill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dirty="0"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Make an investment</a:t>
            </a: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:  Accounting information is a vital part of the decision to invest in a business.  Smart, experienced investors always need and use the same kind of accounting information that is used by owners and managers to answer many of the same questions.  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Make a loan or provide credit</a:t>
            </a: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:  Banks ask for accounting information.   Suppliers who provide credit to purchase products frequently want accounting information. These lenders use the information to analyze the financial condition of a company in order to determine if a loan will be repaid in a timely way.  </a:t>
            </a:r>
          </a:p>
        </p:txBody>
      </p:sp>
    </p:spTree>
    <p:extLst>
      <p:ext uri="{BB962C8B-B14F-4D97-AF65-F5344CB8AC3E}">
        <p14:creationId xmlns:p14="http://schemas.microsoft.com/office/powerpoint/2010/main" val="824817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2595723" y="473702"/>
            <a:ext cx="67628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Uses of Accounting Information, continued</a:t>
            </a:r>
            <a:endParaRPr lang="en-US" sz="2800" dirty="0">
              <a:solidFill>
                <a:schemeClr val="accent1">
                  <a:lumMod val="50000"/>
                </a:schemeClr>
              </a:solidFill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49780" y="1577215"/>
            <a:ext cx="809244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Analyze tax reporting</a:t>
            </a: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:  Government taxing authorities extensively analyze a company’s accounting information in order to verify compliance with tax laws. 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Change jobs or negotiate with an employer</a:t>
            </a: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:  A person starting an important job or making an important career change should know if the employer is in sound financial condition.  Likewise, a union or employee organization must have and understand company accounting information in order to negotiate effectively. </a:t>
            </a:r>
          </a:p>
        </p:txBody>
      </p:sp>
      <p:pic>
        <p:nvPicPr>
          <p:cNvPr id="5" name="Picture 4" descr="Macintosh HD:Users:gregmostyn:Desktop:Screen Shot 2018-09-23 at 8.58.11 AM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4280" y="3906437"/>
            <a:ext cx="4663440" cy="21520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72132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1610868" y="179226"/>
            <a:ext cx="8970264" cy="62709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The Importance of Ethics in Accounting</a:t>
            </a:r>
            <a:endParaRPr lang="en-US" sz="2800" dirty="0">
              <a:solidFill>
                <a:schemeClr val="accent1">
                  <a:lumMod val="50000"/>
                </a:schemeClr>
              </a:solidFill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 </a:t>
            </a:r>
            <a:endParaRPr lang="en-US" dirty="0"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When people first begin to learn accounting, they are often most concerned about understanding the technical procedures. While this is important, it is also easy to forget something: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</a:t>
            </a:r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Accounting information becomes useless if it is not honest and reliable.</a:t>
            </a:r>
            <a:endParaRPr lang="en-US" dirty="0"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>
              <a:spcAft>
                <a:spcPts val="300"/>
              </a:spcAft>
            </a:pP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</a:t>
            </a:r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Just applying technical procedures does not ensure reliable information</a:t>
            </a: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. </a:t>
            </a: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dirty="0"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The Ethical Attitude</a:t>
            </a: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: An ethical attitude is the starting point for developing useful financial information.  This simply means always trying to do what one believes is honest and right.  Accounting has a high standard of ethical conduct because many people depend on accounting information. 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Example: Here are some key standards of American Institute of Certified Public Accountants: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Integrity:</a:t>
            </a: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Basic honesty, never violating the trust of others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Objectivity:</a:t>
            </a: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Being impartial and fair to all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Independence:</a:t>
            </a: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Avoiding all relationships that impair objectivity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Due care:</a:t>
            </a: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Properly applying all necessary knowledge and skills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9525917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539496" y="206157"/>
            <a:ext cx="1070762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The Ethical Dilemma</a:t>
            </a:r>
            <a:endParaRPr lang="en-US" sz="2800" dirty="0">
              <a:solidFill>
                <a:schemeClr val="accent1">
                  <a:lumMod val="50000"/>
                </a:schemeClr>
              </a:solidFill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sz="2400" b="1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 </a:t>
            </a:r>
            <a:endParaRPr lang="en-US" dirty="0"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An ethical dilemma is a situation in which a decision must be made between alternative choices, but there are problems with each alternative, and no choice will be completely satisfactory. 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Usually there are no clear rules and standards that provide guidance to the specific situation. 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 </a:t>
            </a: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Guideline: </a:t>
            </a: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The following table provides a useful guideline for confronting ethical dilemmas and maintaining an ethical attitude: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223706"/>
              </p:ext>
            </p:extLst>
          </p:nvPr>
        </p:nvGraphicFramePr>
        <p:xfrm>
          <a:off x="3347085" y="3314700"/>
          <a:ext cx="5497830" cy="234696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465963">
                  <a:extLst>
                    <a:ext uri="{9D8B030D-6E8A-4147-A177-3AD203B41FA5}">
                      <a16:colId xmlns:a16="http://schemas.microsoft.com/office/drawing/2014/main" val="4078827671"/>
                    </a:ext>
                  </a:extLst>
                </a:gridCol>
                <a:gridCol w="5031867">
                  <a:extLst>
                    <a:ext uri="{9D8B030D-6E8A-4147-A177-3AD203B41FA5}">
                      <a16:colId xmlns:a16="http://schemas.microsoft.com/office/drawing/2014/main" val="370720917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Step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Action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1818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Recognize the moral issue of a potentially wrongful act that can result in loss, injury, or damage to others.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89904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Review all the facts, including who is potentially involved.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34119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List the alternative decisions.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45838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Evaluate the possible outcomes of each alternative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• What decision does the most good or least harm?</a:t>
                      </a:r>
                    </a:p>
                    <a:p>
                      <a:pPr marL="117475" marR="0" indent="-11747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• Will everyone be treated fairly, regardless of the decision that is made?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85447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Make a decision.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3314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Thoughtfully appraise the results of your decision.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1660248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59308" y="6033184"/>
            <a:ext cx="110733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Question: </a:t>
            </a: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Have you experienced ethical dilemmas that you can discuss?  In business or financial situations?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66437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8CC4A-4AB1-4EE6-B618-9A3741AB6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734" y="2371725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Learning Goal 10</a:t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66E48D-56E4-4459-B870-B64EE8AED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Copyright 2018 Worthy and James Publishing</a:t>
            </a:r>
          </a:p>
        </p:txBody>
      </p:sp>
    </p:spTree>
    <p:extLst>
      <p:ext uri="{BB962C8B-B14F-4D97-AF65-F5344CB8AC3E}">
        <p14:creationId xmlns:p14="http://schemas.microsoft.com/office/powerpoint/2010/main" val="3781926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1999716" y="-34957"/>
            <a:ext cx="8853443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What is Accounting?</a:t>
            </a:r>
            <a:r>
              <a:rPr lang="en-US" sz="2000" b="1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dirty="0"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</a:t>
            </a:r>
            <a:r>
              <a:rPr lang="en-US" sz="1600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Accounting is a system of activities that focuses on the financial data of a business or other </a:t>
            </a:r>
          </a:p>
          <a:p>
            <a:r>
              <a:rPr lang="en-US" sz="1600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entity.  Accounting explains the financial condition of an organization or entity. </a:t>
            </a:r>
          </a:p>
          <a:p>
            <a:r>
              <a:rPr lang="en-US" sz="1600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</a:p>
          <a:p>
            <a:r>
              <a:rPr lang="en-US" sz="1600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Specifically, an accounting system</a:t>
            </a:r>
            <a:r>
              <a:rPr lang="en-US" sz="1600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1600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</a:p>
          <a:p>
            <a:r>
              <a:rPr lang="en-US" sz="1600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Analyzes events (transactions) to determine how they affect financial condition</a:t>
            </a:r>
          </a:p>
          <a:p>
            <a:r>
              <a:rPr lang="en-US" sz="1600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</a:p>
          <a:p>
            <a:r>
              <a:rPr lang="en-US" sz="1600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Records and processes the resulting data in an organized way </a:t>
            </a:r>
          </a:p>
          <a:p>
            <a:r>
              <a:rPr lang="en-US" sz="1600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</a:p>
          <a:p>
            <a:r>
              <a:rPr lang="en-US" sz="1600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Creates financial information, communicates this information, and interprets the information</a:t>
            </a:r>
          </a:p>
          <a:p>
            <a:r>
              <a:rPr lang="en-US" sz="1600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</a:p>
          <a:p>
            <a:r>
              <a:rPr lang="en-US" sz="1600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</a:p>
          <a:p>
            <a:r>
              <a:rPr lang="en-US" sz="1600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Result: Financial information that explains current effects on financial condition</a:t>
            </a:r>
            <a:endParaRPr lang="en-US" sz="1600" dirty="0"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sz="1600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474278"/>
              </p:ext>
            </p:extLst>
          </p:nvPr>
        </p:nvGraphicFramePr>
        <p:xfrm>
          <a:off x="2640543" y="4062752"/>
          <a:ext cx="6910913" cy="440881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6910913">
                  <a:extLst>
                    <a:ext uri="{9D8B030D-6E8A-4147-A177-3AD203B41FA5}">
                      <a16:colId xmlns:a16="http://schemas.microsoft.com/office/drawing/2014/main" val="553118139"/>
                    </a:ext>
                  </a:extLst>
                </a:gridCol>
              </a:tblGrid>
              <a:tr h="4408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effectLst/>
                        </a:rPr>
                        <a:t>The Three Stage Process of Accounting</a:t>
                      </a:r>
                      <a:endParaRPr lang="en-US" sz="1400" b="1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7109124"/>
                  </a:ext>
                </a:extLst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2640543" y="4711171"/>
            <a:ext cx="6811106" cy="1386007"/>
            <a:chOff x="0" y="16873"/>
            <a:chExt cx="4993815" cy="928913"/>
          </a:xfrm>
        </p:grpSpPr>
        <p:sp>
          <p:nvSpPr>
            <p:cNvPr id="6" name="Text Box 4"/>
            <p:cNvSpPr txBox="1"/>
            <p:nvPr/>
          </p:nvSpPr>
          <p:spPr>
            <a:xfrm>
              <a:off x="0" y="51436"/>
              <a:ext cx="935355" cy="894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  <a:extLst>
              <a:ext uri="{C572A759-6A51-4108-AA02-DFA0A04FC94B}">
                <ma14:wrappingTextBoxFlag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lc="http://schemas.openxmlformats.org/drawingml/2006/lockedCanvas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>
                  <a:effectLst/>
                  <a:latin typeface="Times" panose="02020603050405020304" pitchFamily="18" charset="0"/>
                  <a:ea typeface="MS Mincho"/>
                  <a:cs typeface="Times New Roman" panose="02020603050405020304" pitchFamily="18" charset="0"/>
                </a:rPr>
                <a:t> </a:t>
              </a: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dirty="0">
                  <a:effectLst/>
                  <a:latin typeface="Times" panose="02020603050405020304" pitchFamily="18" charset="0"/>
                  <a:ea typeface="MS Mincho"/>
                  <a:cs typeface="Times New Roman" panose="02020603050405020304" pitchFamily="18" charset="0"/>
                </a:rPr>
                <a:t>Analyze Event</a:t>
              </a: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dirty="0">
                  <a:effectLst/>
                  <a:latin typeface="Times" panose="02020603050405020304" pitchFamily="18" charset="0"/>
                  <a:ea typeface="MS Mincho"/>
                  <a:cs typeface="Times New Roman" panose="02020603050405020304" pitchFamily="18" charset="0"/>
                </a:rPr>
                <a:t>(Transaction)</a:t>
              </a:r>
            </a:p>
          </p:txBody>
        </p:sp>
        <p:sp>
          <p:nvSpPr>
            <p:cNvPr id="7" name="Text Box 5"/>
            <p:cNvSpPr txBox="1"/>
            <p:nvPr/>
          </p:nvSpPr>
          <p:spPr>
            <a:xfrm>
              <a:off x="1901825" y="17144"/>
              <a:ext cx="1027430" cy="92864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  <a:extLst>
              <a:ext uri="{C572A759-6A51-4108-AA02-DFA0A04FC94B}">
                <ma14:wrappingTextBoxFlag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lc="http://schemas.openxmlformats.org/drawingml/2006/lockedCanvas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>
                  <a:effectLst/>
                  <a:latin typeface="Times" panose="02020603050405020304" pitchFamily="18" charset="0"/>
                  <a:ea typeface="MS Mincho"/>
                  <a:cs typeface="Times New Roman" panose="02020603050405020304" pitchFamily="18" charset="0"/>
                </a:rPr>
                <a:t> </a:t>
              </a: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dirty="0">
                  <a:effectLst/>
                  <a:latin typeface="Times" panose="02020603050405020304" pitchFamily="18" charset="0"/>
                  <a:ea typeface="MS Mincho"/>
                  <a:cs typeface="Times New Roman" panose="02020603050405020304" pitchFamily="18" charset="0"/>
                </a:rPr>
                <a:t>Record and Process </a:t>
              </a: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dirty="0">
                  <a:effectLst/>
                  <a:latin typeface="Times" panose="02020603050405020304" pitchFamily="18" charset="0"/>
                  <a:ea typeface="MS Mincho"/>
                  <a:cs typeface="Times New Roman" panose="02020603050405020304" pitchFamily="18" charset="0"/>
                </a:rPr>
                <a:t>Data From the Event</a:t>
              </a:r>
            </a:p>
          </p:txBody>
        </p:sp>
        <p:sp>
          <p:nvSpPr>
            <p:cNvPr id="8" name="Text Box 6"/>
            <p:cNvSpPr txBox="1"/>
            <p:nvPr/>
          </p:nvSpPr>
          <p:spPr>
            <a:xfrm>
              <a:off x="3879833" y="16873"/>
              <a:ext cx="1113982" cy="92891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  <a:extLst>
              <a:ext uri="{C572A759-6A51-4108-AA02-DFA0A04FC94B}">
                <ma14:wrappingTextBoxFlag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lc="http://schemas.openxmlformats.org/drawingml/2006/lockedCanvas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>
                  <a:effectLst/>
                  <a:latin typeface="Times" panose="02020603050405020304" pitchFamily="18" charset="0"/>
                  <a:ea typeface="MS Mincho"/>
                  <a:cs typeface="Times New Roman" panose="02020603050405020304" pitchFamily="18" charset="0"/>
                </a:rPr>
                <a:t> 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dirty="0">
                  <a:effectLst/>
                  <a:latin typeface="Times" panose="02020603050405020304" pitchFamily="18" charset="0"/>
                  <a:ea typeface="MS Mincho"/>
                  <a:cs typeface="Times New Roman" panose="02020603050405020304" pitchFamily="18" charset="0"/>
                </a:rPr>
                <a:t>• Create, 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dirty="0">
                  <a:effectLst/>
                  <a:latin typeface="Times" panose="02020603050405020304" pitchFamily="18" charset="0"/>
                  <a:ea typeface="MS Mincho"/>
                  <a:cs typeface="Times New Roman" panose="02020603050405020304" pitchFamily="18" charset="0"/>
                </a:rPr>
                <a:t>• Communicate,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dirty="0">
                  <a:effectLst/>
                  <a:latin typeface="Times" panose="02020603050405020304" pitchFamily="18" charset="0"/>
                  <a:ea typeface="MS Mincho"/>
                  <a:cs typeface="Times New Roman" panose="02020603050405020304" pitchFamily="18" charset="0"/>
                </a:rPr>
                <a:t>• Interpret 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dirty="0">
                  <a:latin typeface="Times" panose="02020603050405020304" pitchFamily="18" charset="0"/>
                  <a:ea typeface="MS Mincho"/>
                  <a:cs typeface="Times New Roman" panose="02020603050405020304" pitchFamily="18" charset="0"/>
                </a:rPr>
                <a:t>   F</a:t>
              </a:r>
              <a:r>
                <a:rPr lang="en-US" sz="1400" b="1" dirty="0">
                  <a:effectLst/>
                  <a:latin typeface="Times" panose="02020603050405020304" pitchFamily="18" charset="0"/>
                  <a:ea typeface="MS Mincho"/>
                  <a:cs typeface="Times New Roman" panose="02020603050405020304" pitchFamily="18" charset="0"/>
                </a:rPr>
                <a:t>inancial   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dirty="0">
                  <a:effectLst/>
                  <a:latin typeface="Times" panose="02020603050405020304" pitchFamily="18" charset="0"/>
                  <a:ea typeface="MS Mincho"/>
                  <a:cs typeface="Times New Roman" panose="02020603050405020304" pitchFamily="18" charset="0"/>
                </a:rPr>
                <a:t>   Information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958215" y="480695"/>
              <a:ext cx="864870" cy="1397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2958465" y="478155"/>
              <a:ext cx="864870" cy="1397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84251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3048000" y="458956"/>
            <a:ext cx="6412194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What Exactly is “Financial Condition” ?</a:t>
            </a:r>
            <a:endParaRPr lang="en-US" sz="2800" dirty="0">
              <a:solidFill>
                <a:schemeClr val="accent1">
                  <a:lumMod val="50000"/>
                </a:schemeClr>
              </a:solidFill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algn="ctr"/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dirty="0"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dirty="0"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We have said that accounting explains current effects on financial condition.  So, what is “financial condition”?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3 Elements</a:t>
            </a:r>
            <a:endParaRPr lang="en-US" dirty="0"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algn="ctr"/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dirty="0"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The financial condition of a business or any other entity with financial transactions consists of these three basic elements: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Assets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Liabilities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Owner’s equity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</a:p>
          <a:p>
            <a:b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</a:b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293385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3048000" y="289679"/>
            <a:ext cx="6096000" cy="63401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Assets</a:t>
            </a:r>
            <a:endParaRPr lang="en-US" sz="2800" dirty="0">
              <a:solidFill>
                <a:schemeClr val="accent1">
                  <a:lumMod val="50000"/>
                </a:schemeClr>
              </a:solidFill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Definition</a:t>
            </a: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: Assets are the wealth of an organization (any entity with financial transactions).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Specifically, an asset has the following qualities: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It is property that is owned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</a:p>
          <a:p>
            <a:pPr marL="117475" indent="-117475"/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The property will provide a future benefit to the owner, sooner or later.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As a result of the above two qualities, an asset has dollar value, and therefore represents the </a:t>
            </a:r>
            <a:r>
              <a:rPr lang="en-US" b="1" i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wealth of a business (or other entity)</a:t>
            </a: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.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</a:p>
          <a:p>
            <a:b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</a:br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dirty="0"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788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1688351"/>
              </p:ext>
            </p:extLst>
          </p:nvPr>
        </p:nvGraphicFramePr>
        <p:xfrm>
          <a:off x="3020475" y="1216804"/>
          <a:ext cx="6815733" cy="154116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935924">
                  <a:extLst>
                    <a:ext uri="{9D8B030D-6E8A-4147-A177-3AD203B41FA5}">
                      <a16:colId xmlns:a16="http://schemas.microsoft.com/office/drawing/2014/main" val="2183497467"/>
                    </a:ext>
                  </a:extLst>
                </a:gridCol>
                <a:gridCol w="4879809">
                  <a:extLst>
                    <a:ext uri="{9D8B030D-6E8A-4147-A177-3AD203B41FA5}">
                      <a16:colId xmlns:a16="http://schemas.microsoft.com/office/drawing/2014/main" val="286460175"/>
                    </a:ext>
                  </a:extLst>
                </a:gridCol>
              </a:tblGrid>
              <a:tr h="51986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effectLst/>
                        </a:rPr>
                        <a:t>Asset</a:t>
                      </a:r>
                      <a:endParaRPr lang="en-US" sz="1400" b="1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effectLst/>
                        </a:rPr>
                        <a:t>Future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b="1" dirty="0">
                          <a:effectLst/>
                        </a:rPr>
                        <a:t>Benefit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400" b="1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5198262"/>
                  </a:ext>
                </a:extLst>
              </a:tr>
              <a:tr h="185170">
                <a:tc>
                  <a:txBody>
                    <a:bodyPr/>
                    <a:lstStyle/>
                    <a:p>
                      <a:pPr marL="228600" marR="0">
                        <a:lnSpc>
                          <a:spcPts val="14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Cash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300"/>
                        </a:spcBef>
                        <a:spcAft>
                          <a:spcPts val="1200"/>
                        </a:spcAft>
                      </a:pPr>
                      <a:r>
                        <a:rPr lang="en-US" sz="1400" dirty="0">
                          <a:effectLst/>
                        </a:rPr>
                        <a:t>Can be used to purchase other assets or services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76899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228600" marR="0">
                        <a:lnSpc>
                          <a:spcPts val="14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Supplies</a:t>
                      </a:r>
                    </a:p>
                    <a:p>
                      <a:pPr marL="228600" marR="0">
                        <a:lnSpc>
                          <a:spcPts val="14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Furniture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Used to assist in daily operations or can be sold</a:t>
                      </a:r>
                    </a:p>
                    <a:p>
                      <a:pPr marL="0" marR="0">
                        <a:lnSpc>
                          <a:spcPts val="14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Used for sitting, organizing, storing or can be sold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8171641"/>
                  </a:ext>
                </a:extLst>
              </a:tr>
              <a:tr h="220549">
                <a:tc>
                  <a:txBody>
                    <a:bodyPr/>
                    <a:lstStyle/>
                    <a:p>
                      <a:pPr marL="22860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</a:rPr>
                        <a:t>Equipment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Used to produce products or provide services or can be sold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9173121"/>
                  </a:ext>
                </a:extLst>
              </a:tr>
              <a:tr h="220549">
                <a:tc>
                  <a:txBody>
                    <a:bodyPr/>
                    <a:lstStyle/>
                    <a:p>
                      <a:pPr marL="22860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</a:rPr>
                        <a:t>Land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Can have various uses or can be sold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8100158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699666" y="258621"/>
            <a:ext cx="25875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Asset Examples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41697" y="3193675"/>
            <a:ext cx="9032905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                                            Other Common Asset Types:</a:t>
            </a:r>
            <a:endParaRPr lang="en-US" sz="1400" dirty="0"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algn="ctr"/>
            <a:r>
              <a:rPr lang="en-US" sz="1400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400" dirty="0"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sz="1400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</a:t>
            </a:r>
            <a:r>
              <a:rPr lang="en-US" sz="1400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Account receivable</a:t>
            </a:r>
            <a:r>
              <a:rPr lang="en-US" sz="1400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: the legal right to collect payment from a customer who has not yet paid, </a:t>
            </a:r>
          </a:p>
          <a:p>
            <a:r>
              <a:rPr lang="en-US" sz="1400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usually collectible in 30-60 days.</a:t>
            </a:r>
          </a:p>
          <a:p>
            <a:r>
              <a:rPr lang="en-US" sz="1400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</a:p>
          <a:p>
            <a:r>
              <a:rPr lang="en-US" sz="1400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</a:t>
            </a:r>
            <a:r>
              <a:rPr lang="en-US" sz="1400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Note receivable</a:t>
            </a:r>
            <a:r>
              <a:rPr lang="en-US" sz="1400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: the legal right to collect payment from a customer who has who signed a loan </a:t>
            </a:r>
          </a:p>
          <a:p>
            <a:r>
              <a:rPr lang="en-US" sz="1400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document called a “promissory note”.</a:t>
            </a:r>
          </a:p>
          <a:p>
            <a:r>
              <a:rPr lang="en-US" sz="1400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</a:p>
          <a:p>
            <a:r>
              <a:rPr lang="en-US" sz="1400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</a:t>
            </a:r>
            <a:r>
              <a:rPr lang="en-US" sz="1400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Prepaid expense:</a:t>
            </a:r>
            <a:r>
              <a:rPr lang="en-US" sz="1400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an advance payment to a provider of goods and services. </a:t>
            </a:r>
          </a:p>
          <a:p>
            <a:r>
              <a:rPr lang="en-US" sz="1400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Examples: prepaid insurance, prepaid rent, and prepaid travel (such as airline tickets).</a:t>
            </a:r>
          </a:p>
          <a:p>
            <a:r>
              <a:rPr lang="en-US" sz="1400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</a:p>
          <a:p>
            <a:r>
              <a:rPr lang="en-US" sz="1400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</a:t>
            </a:r>
            <a:r>
              <a:rPr lang="en-US" sz="1400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Merchandise inventory:</a:t>
            </a:r>
            <a:r>
              <a:rPr lang="en-US" sz="1400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goods that a merchant keeps in stock to sell to customers</a:t>
            </a:r>
          </a:p>
          <a:p>
            <a:r>
              <a:rPr lang="en-US" sz="1400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400" dirty="0"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b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</a:br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dirty="0"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942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3048000" y="1120676"/>
            <a:ext cx="6096000" cy="467820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Non- Examples (Not Assets)</a:t>
            </a:r>
            <a:endParaRPr lang="en-US" sz="2800" dirty="0">
              <a:solidFill>
                <a:schemeClr val="accent1">
                  <a:lumMod val="50000"/>
                </a:schemeClr>
              </a:solidFill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dirty="0"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dirty="0"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marL="111125" indent="-111125"/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Services: </a:t>
            </a: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A service (such as from a doctor, accountant, making repairs, showing a movie, from an employee, etc.) cannot be an asset because it cannot be owned. A service</a:t>
            </a:r>
          </a:p>
          <a:p>
            <a:pPr marL="111125" indent="-111125"/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is immediately consumed when provided.</a:t>
            </a:r>
          </a:p>
          <a:p>
            <a:pPr marL="111125" indent="-111125"/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</a:p>
          <a:p>
            <a:pPr marL="111125" indent="-111125"/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</a:p>
          <a:p>
            <a:pPr marL="111125" indent="-111125"/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</a:t>
            </a:r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Non-functional asset</a:t>
            </a: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: Property that cannot provide future    benefits not an asset.  </a:t>
            </a:r>
          </a:p>
          <a:p>
            <a:pPr marL="111125" indent="-111125"/>
            <a:endParaRPr lang="en-US" dirty="0"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Example: broken equipment that cannot be repaired or sold.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978842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589660" y="236222"/>
            <a:ext cx="11143715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Liabilities</a:t>
            </a:r>
            <a:endParaRPr lang="en-US" sz="2800" dirty="0">
              <a:solidFill>
                <a:schemeClr val="accent1">
                  <a:lumMod val="50000"/>
                </a:schemeClr>
              </a:solidFill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dirty="0"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marL="342900" indent="-342900">
              <a:buSzPct val="132000"/>
              <a:buFont typeface="Arial" panose="020B0604020202020204" pitchFamily="34" charset="0"/>
              <a:buChar char="•"/>
            </a:pPr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Definition</a:t>
            </a: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: “Liabilities” means debts; in other words, a liability is an obligation to pay money to someone because of a debt.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    Note: Often the word “payable” is used to indicate a liability.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 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    Common examples: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Account Payable</a:t>
            </a: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: A short-term liability that results from purchasing goods or services, usually due in 30-60 days (opposite of an account receivable).</a:t>
            </a:r>
          </a:p>
          <a:p>
            <a:pPr marL="457200" marR="0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Note Payable</a:t>
            </a: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: An obligation to pay that is created by signing a loan document called a “promissory note” (opposite of a note receivable). 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Wages Payable</a:t>
            </a: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: Amounts owing to employees.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Unearned Revenue</a:t>
            </a: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: The result of receiving an advance payment from a customer before goods or services have provided to that customer. The advance payment creates an obligation to return the money until the goods or services are provided.  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25981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1128046" y="627499"/>
            <a:ext cx="10160948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Owner’s Equity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dirty="0"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</a:t>
            </a:r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Definition</a:t>
            </a: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:  Owner’s Equity is the owner’s claim on the value of all the assets.  It is the value 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                    that would go to the owner if the liabilities were to be fully paid.  (In other words, 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                    liabilities have the first claim.)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Example:  A business has $20,000 of assets and $12,000 of liabilities.  If the business decided to use its assets to pay off all of its debts, the owner would still have a remaining claim value of  $20,000 - $12,000 = $8,000. </a:t>
            </a:r>
          </a:p>
          <a:p>
            <a:pPr algn="ctr"/>
            <a:endParaRPr lang="en-US" dirty="0"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algn="ctr"/>
            <a:r>
              <a:rPr lang="en-US" dirty="0">
                <a:solidFill>
                  <a:srgbClr val="FF0000"/>
                </a:solidFill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dirty="0"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Example:  A business has $50,000 of assets and $20,000 of liabilities.  The owner sells the business for exactly the value of the assets.  Because the liabilities must be paid before the owner, the owner would receive $50,000 - 20,000 = $30,000.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 </a:t>
            </a:r>
            <a:r>
              <a:rPr lang="en-US" dirty="0">
                <a:solidFill>
                  <a:srgbClr val="FF0000"/>
                </a:solidFill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dirty="0"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</a:p>
          <a:p>
            <a:b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</a:b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534209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501</Words>
  <Application>Microsoft Office PowerPoint</Application>
  <PresentationFormat>Widescreen</PresentationFormat>
  <Paragraphs>317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MS Mincho</vt:lpstr>
      <vt:lpstr>Arial</vt:lpstr>
      <vt:lpstr>Calibri</vt:lpstr>
      <vt:lpstr>Calibri Light</vt:lpstr>
      <vt:lpstr>Symbol</vt:lpstr>
      <vt:lpstr>Times</vt:lpstr>
      <vt:lpstr>Times New Roman</vt:lpstr>
      <vt:lpstr>Office Theme</vt:lpstr>
      <vt:lpstr>Basic Accounting Concepts Principles and Procedures, 2nd Edition, Volume 1  </vt:lpstr>
      <vt:lpstr>Learning Goal 10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Accounting Concepts Principles and Procedures, 2nd Edition, Volume 1</dc:title>
  <dc:creator>Windows User</dc:creator>
  <cp:lastModifiedBy>djudie</cp:lastModifiedBy>
  <cp:revision>23</cp:revision>
  <dcterms:created xsi:type="dcterms:W3CDTF">2018-11-05T22:36:39Z</dcterms:created>
  <dcterms:modified xsi:type="dcterms:W3CDTF">2018-11-11T21:27:46Z</dcterms:modified>
</cp:coreProperties>
</file>