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9" d="100"/>
          <a:sy n="79" d="100"/>
        </p:scale>
        <p:origin x="773" y="82"/>
      </p:cViewPr>
      <p:guideLst>
        <p:guide orient="horz" pos="2160"/>
        <p:guide pos="21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B9F02-ADB9-43DF-BE97-69DC772F6B83}"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78787-46CA-4F6A-B903-6B7DCCC94773}" type="slidenum">
              <a:rPr lang="en-US" smtClean="0"/>
              <a:t>‹#›</a:t>
            </a:fld>
            <a:endParaRPr lang="en-US"/>
          </a:p>
        </p:txBody>
      </p:sp>
    </p:spTree>
    <p:extLst>
      <p:ext uri="{BB962C8B-B14F-4D97-AF65-F5344CB8AC3E}">
        <p14:creationId xmlns:p14="http://schemas.microsoft.com/office/powerpoint/2010/main" val="301676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FE3F0-BCB4-4E1B-A01C-B7C90451B9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F35249-2A2A-41E4-8CFA-49F80D3E19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E038A3-D763-4D0C-B3A0-825264F47558}"/>
              </a:ext>
            </a:extLst>
          </p:cNvPr>
          <p:cNvSpPr>
            <a:spLocks noGrp="1"/>
          </p:cNvSpPr>
          <p:nvPr>
            <p:ph type="dt" sz="half" idx="10"/>
          </p:nvPr>
        </p:nvSpPr>
        <p:spPr/>
        <p:txBody>
          <a:bodyPr/>
          <a:lstStyle/>
          <a:p>
            <a:fld id="{0C4B69ED-3141-4D50-9E6A-F250EFB2CD63}" type="datetime1">
              <a:rPr lang="en-US" smtClean="0"/>
              <a:t>11/30/2018</a:t>
            </a:fld>
            <a:endParaRPr lang="en-US"/>
          </a:p>
        </p:txBody>
      </p:sp>
      <p:sp>
        <p:nvSpPr>
          <p:cNvPr id="5" name="Footer Placeholder 4">
            <a:extLst>
              <a:ext uri="{FF2B5EF4-FFF2-40B4-BE49-F238E27FC236}">
                <a16:creationId xmlns:a16="http://schemas.microsoft.com/office/drawing/2014/main" id="{4A57FE06-F241-4D89-8DEA-63A563171F31}"/>
              </a:ext>
            </a:extLst>
          </p:cNvPr>
          <p:cNvSpPr>
            <a:spLocks noGrp="1"/>
          </p:cNvSpPr>
          <p:nvPr>
            <p:ph type="ftr" sz="quarter" idx="11"/>
          </p:nvPr>
        </p:nvSpPr>
        <p:spPr/>
        <p:txBody>
          <a:bodyPr/>
          <a:lstStyle/>
          <a:p>
            <a:r>
              <a:rPr lang="en-US"/>
              <a:t>© Copyright 2018 Worthy and James Publishing</a:t>
            </a:r>
          </a:p>
        </p:txBody>
      </p:sp>
      <p:sp>
        <p:nvSpPr>
          <p:cNvPr id="6" name="Slide Number Placeholder 5">
            <a:extLst>
              <a:ext uri="{FF2B5EF4-FFF2-40B4-BE49-F238E27FC236}">
                <a16:creationId xmlns:a16="http://schemas.microsoft.com/office/drawing/2014/main" id="{07D4378E-ED84-4669-AC2E-42B8FCE8E4D5}"/>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305228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B086-8031-4F0A-9B15-8CA7FECB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26E57-5B09-4E6B-8DA8-A0B661651A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58F36-A340-4D00-9156-54280EB0D650}"/>
              </a:ext>
            </a:extLst>
          </p:cNvPr>
          <p:cNvSpPr>
            <a:spLocks noGrp="1"/>
          </p:cNvSpPr>
          <p:nvPr>
            <p:ph type="dt" sz="half" idx="10"/>
          </p:nvPr>
        </p:nvSpPr>
        <p:spPr/>
        <p:txBody>
          <a:bodyPr/>
          <a:lstStyle/>
          <a:p>
            <a:fld id="{C1E139D2-5531-48E7-B26F-884DD8233258}" type="datetime1">
              <a:rPr lang="en-US" smtClean="0"/>
              <a:t>11/30/2018</a:t>
            </a:fld>
            <a:endParaRPr lang="en-US"/>
          </a:p>
        </p:txBody>
      </p:sp>
      <p:sp>
        <p:nvSpPr>
          <p:cNvPr id="5" name="Footer Placeholder 4">
            <a:extLst>
              <a:ext uri="{FF2B5EF4-FFF2-40B4-BE49-F238E27FC236}">
                <a16:creationId xmlns:a16="http://schemas.microsoft.com/office/drawing/2014/main" id="{801D17D2-B937-43C9-85B0-B4CC9AAA9029}"/>
              </a:ext>
            </a:extLst>
          </p:cNvPr>
          <p:cNvSpPr>
            <a:spLocks noGrp="1"/>
          </p:cNvSpPr>
          <p:nvPr>
            <p:ph type="ftr" sz="quarter" idx="11"/>
          </p:nvPr>
        </p:nvSpPr>
        <p:spPr/>
        <p:txBody>
          <a:bodyPr/>
          <a:lstStyle/>
          <a:p>
            <a:r>
              <a:rPr lang="en-US"/>
              <a:t>© Copyright 2018 Worthy and James Publishing</a:t>
            </a:r>
          </a:p>
        </p:txBody>
      </p:sp>
      <p:sp>
        <p:nvSpPr>
          <p:cNvPr id="6" name="Slide Number Placeholder 5">
            <a:extLst>
              <a:ext uri="{FF2B5EF4-FFF2-40B4-BE49-F238E27FC236}">
                <a16:creationId xmlns:a16="http://schemas.microsoft.com/office/drawing/2014/main" id="{5F6696AB-4BD2-4968-AE68-747877E65442}"/>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234207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72AD9-CC59-4AFD-BC0D-5E53B88A0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6DFBB-66BA-46E1-A590-FEA40975EBC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E2410-2DEF-43B4-8E16-33F7F2537644}"/>
              </a:ext>
            </a:extLst>
          </p:cNvPr>
          <p:cNvSpPr>
            <a:spLocks noGrp="1"/>
          </p:cNvSpPr>
          <p:nvPr>
            <p:ph type="dt" sz="half" idx="10"/>
          </p:nvPr>
        </p:nvSpPr>
        <p:spPr/>
        <p:txBody>
          <a:bodyPr/>
          <a:lstStyle/>
          <a:p>
            <a:fld id="{604C2141-C0CD-46FC-A205-E60219567344}" type="datetime1">
              <a:rPr lang="en-US" smtClean="0"/>
              <a:t>11/30/2018</a:t>
            </a:fld>
            <a:endParaRPr lang="en-US"/>
          </a:p>
        </p:txBody>
      </p:sp>
      <p:sp>
        <p:nvSpPr>
          <p:cNvPr id="5" name="Footer Placeholder 4">
            <a:extLst>
              <a:ext uri="{FF2B5EF4-FFF2-40B4-BE49-F238E27FC236}">
                <a16:creationId xmlns:a16="http://schemas.microsoft.com/office/drawing/2014/main" id="{5CC9AA47-660E-43A3-A07F-DCAB976D2E72}"/>
              </a:ext>
            </a:extLst>
          </p:cNvPr>
          <p:cNvSpPr>
            <a:spLocks noGrp="1"/>
          </p:cNvSpPr>
          <p:nvPr>
            <p:ph type="ftr" sz="quarter" idx="11"/>
          </p:nvPr>
        </p:nvSpPr>
        <p:spPr/>
        <p:txBody>
          <a:bodyPr/>
          <a:lstStyle/>
          <a:p>
            <a:r>
              <a:rPr lang="en-US"/>
              <a:t>© Copyright 2018 Worthy and James Publishing</a:t>
            </a:r>
          </a:p>
        </p:txBody>
      </p:sp>
      <p:sp>
        <p:nvSpPr>
          <p:cNvPr id="6" name="Slide Number Placeholder 5">
            <a:extLst>
              <a:ext uri="{FF2B5EF4-FFF2-40B4-BE49-F238E27FC236}">
                <a16:creationId xmlns:a16="http://schemas.microsoft.com/office/drawing/2014/main" id="{7851F16F-45AB-4B99-B553-9A2BD90BE5A9}"/>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162158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75D6E-8FD4-47AA-BB81-382540DD3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463653-45AF-4474-836B-01E8B0D6DF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891CE-FF52-40E7-906A-06226C80BF3B}"/>
              </a:ext>
            </a:extLst>
          </p:cNvPr>
          <p:cNvSpPr>
            <a:spLocks noGrp="1"/>
          </p:cNvSpPr>
          <p:nvPr>
            <p:ph type="dt" sz="half" idx="10"/>
          </p:nvPr>
        </p:nvSpPr>
        <p:spPr/>
        <p:txBody>
          <a:bodyPr/>
          <a:lstStyle/>
          <a:p>
            <a:fld id="{F68B4327-8BA4-459C-B738-67730BD07E62}" type="datetime1">
              <a:rPr lang="en-US" smtClean="0"/>
              <a:t>11/30/2018</a:t>
            </a:fld>
            <a:endParaRPr lang="en-US"/>
          </a:p>
        </p:txBody>
      </p:sp>
      <p:sp>
        <p:nvSpPr>
          <p:cNvPr id="5" name="Footer Placeholder 4">
            <a:extLst>
              <a:ext uri="{FF2B5EF4-FFF2-40B4-BE49-F238E27FC236}">
                <a16:creationId xmlns:a16="http://schemas.microsoft.com/office/drawing/2014/main" id="{1AD20FCE-A278-492F-B2FC-33C36CF0A903}"/>
              </a:ext>
            </a:extLst>
          </p:cNvPr>
          <p:cNvSpPr>
            <a:spLocks noGrp="1"/>
          </p:cNvSpPr>
          <p:nvPr>
            <p:ph type="ftr" sz="quarter" idx="11"/>
          </p:nvPr>
        </p:nvSpPr>
        <p:spPr/>
        <p:txBody>
          <a:bodyPr/>
          <a:lstStyle/>
          <a:p>
            <a:r>
              <a:rPr lang="en-US"/>
              <a:t>© Copyright 2018 Worthy and James Publishing</a:t>
            </a:r>
          </a:p>
        </p:txBody>
      </p:sp>
      <p:sp>
        <p:nvSpPr>
          <p:cNvPr id="6" name="Slide Number Placeholder 5">
            <a:extLst>
              <a:ext uri="{FF2B5EF4-FFF2-40B4-BE49-F238E27FC236}">
                <a16:creationId xmlns:a16="http://schemas.microsoft.com/office/drawing/2014/main" id="{5F854A64-69CE-4C7F-9D2D-5E6E457017FB}"/>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1358802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4DA3-D912-49DE-9AE3-CB7BF8F07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BD4F73-2BA2-4943-BCCA-2ADF7DFCE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BC0D7-C249-4BEE-ACB2-F3539EA36721}"/>
              </a:ext>
            </a:extLst>
          </p:cNvPr>
          <p:cNvSpPr>
            <a:spLocks noGrp="1"/>
          </p:cNvSpPr>
          <p:nvPr>
            <p:ph type="dt" sz="half" idx="10"/>
          </p:nvPr>
        </p:nvSpPr>
        <p:spPr/>
        <p:txBody>
          <a:bodyPr/>
          <a:lstStyle/>
          <a:p>
            <a:fld id="{339DE646-B5F4-4C9C-96FA-A4DF6A9ECCDB}" type="datetime1">
              <a:rPr lang="en-US" smtClean="0"/>
              <a:t>11/30/2018</a:t>
            </a:fld>
            <a:endParaRPr lang="en-US"/>
          </a:p>
        </p:txBody>
      </p:sp>
      <p:sp>
        <p:nvSpPr>
          <p:cNvPr id="5" name="Footer Placeholder 4">
            <a:extLst>
              <a:ext uri="{FF2B5EF4-FFF2-40B4-BE49-F238E27FC236}">
                <a16:creationId xmlns:a16="http://schemas.microsoft.com/office/drawing/2014/main" id="{F7E6B67F-7D9D-49A9-BC72-A612CC72B9FD}"/>
              </a:ext>
            </a:extLst>
          </p:cNvPr>
          <p:cNvSpPr>
            <a:spLocks noGrp="1"/>
          </p:cNvSpPr>
          <p:nvPr>
            <p:ph type="ftr" sz="quarter" idx="11"/>
          </p:nvPr>
        </p:nvSpPr>
        <p:spPr/>
        <p:txBody>
          <a:bodyPr/>
          <a:lstStyle/>
          <a:p>
            <a:r>
              <a:rPr lang="en-US"/>
              <a:t>© Copyright 2018 Worthy and James Publishing</a:t>
            </a:r>
          </a:p>
        </p:txBody>
      </p:sp>
      <p:sp>
        <p:nvSpPr>
          <p:cNvPr id="6" name="Slide Number Placeholder 5">
            <a:extLst>
              <a:ext uri="{FF2B5EF4-FFF2-40B4-BE49-F238E27FC236}">
                <a16:creationId xmlns:a16="http://schemas.microsoft.com/office/drawing/2014/main" id="{ED468119-F1BB-404C-B0B5-B36337D48A3D}"/>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5381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9A13-2B29-48F6-8589-E1F966106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8D474-499C-4CD3-B7F1-7C6E470468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2BB832-9C9E-462B-8E91-B01E94F01B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8F2482-4D8B-4863-A94A-C2FBF7DC4233}"/>
              </a:ext>
            </a:extLst>
          </p:cNvPr>
          <p:cNvSpPr>
            <a:spLocks noGrp="1"/>
          </p:cNvSpPr>
          <p:nvPr>
            <p:ph type="dt" sz="half" idx="10"/>
          </p:nvPr>
        </p:nvSpPr>
        <p:spPr/>
        <p:txBody>
          <a:bodyPr/>
          <a:lstStyle/>
          <a:p>
            <a:fld id="{9696A466-110D-47D5-846F-8A357932AE8A}" type="datetime1">
              <a:rPr lang="en-US" smtClean="0"/>
              <a:t>11/30/2018</a:t>
            </a:fld>
            <a:endParaRPr lang="en-US"/>
          </a:p>
        </p:txBody>
      </p:sp>
      <p:sp>
        <p:nvSpPr>
          <p:cNvPr id="6" name="Footer Placeholder 5">
            <a:extLst>
              <a:ext uri="{FF2B5EF4-FFF2-40B4-BE49-F238E27FC236}">
                <a16:creationId xmlns:a16="http://schemas.microsoft.com/office/drawing/2014/main" id="{A0049283-9A71-408C-8A21-0AC0AAE64CEE}"/>
              </a:ext>
            </a:extLst>
          </p:cNvPr>
          <p:cNvSpPr>
            <a:spLocks noGrp="1"/>
          </p:cNvSpPr>
          <p:nvPr>
            <p:ph type="ftr" sz="quarter" idx="11"/>
          </p:nvPr>
        </p:nvSpPr>
        <p:spPr/>
        <p:txBody>
          <a:bodyPr/>
          <a:lstStyle/>
          <a:p>
            <a:r>
              <a:rPr lang="en-US"/>
              <a:t>© Copyright 2018 Worthy and James Publishing</a:t>
            </a:r>
          </a:p>
        </p:txBody>
      </p:sp>
      <p:sp>
        <p:nvSpPr>
          <p:cNvPr id="7" name="Slide Number Placeholder 6">
            <a:extLst>
              <a:ext uri="{FF2B5EF4-FFF2-40B4-BE49-F238E27FC236}">
                <a16:creationId xmlns:a16="http://schemas.microsoft.com/office/drawing/2014/main" id="{92F822E6-5308-408A-B618-D3BC0C799DBC}"/>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136676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468C-6F13-42A4-9008-E4251D5D63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78962-480D-483A-99E0-84B3F25BAB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7E383F-80D2-4957-BE0E-74E14DDA84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789AB6-037D-4917-94FC-312AAB2E8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80B691-843A-419A-AFEE-B72199735F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953F10-45FA-4372-9E45-0FE8DD8AB96B}"/>
              </a:ext>
            </a:extLst>
          </p:cNvPr>
          <p:cNvSpPr>
            <a:spLocks noGrp="1"/>
          </p:cNvSpPr>
          <p:nvPr>
            <p:ph type="dt" sz="half" idx="10"/>
          </p:nvPr>
        </p:nvSpPr>
        <p:spPr/>
        <p:txBody>
          <a:bodyPr/>
          <a:lstStyle/>
          <a:p>
            <a:fld id="{5AD06B7A-4C0C-45BB-A9BD-63AECAEF29A5}" type="datetime1">
              <a:rPr lang="en-US" smtClean="0"/>
              <a:t>11/30/2018</a:t>
            </a:fld>
            <a:endParaRPr lang="en-US"/>
          </a:p>
        </p:txBody>
      </p:sp>
      <p:sp>
        <p:nvSpPr>
          <p:cNvPr id="8" name="Footer Placeholder 7">
            <a:extLst>
              <a:ext uri="{FF2B5EF4-FFF2-40B4-BE49-F238E27FC236}">
                <a16:creationId xmlns:a16="http://schemas.microsoft.com/office/drawing/2014/main" id="{D4EDA8E9-DBC6-4F5B-B1B6-54F768A0BB88}"/>
              </a:ext>
            </a:extLst>
          </p:cNvPr>
          <p:cNvSpPr>
            <a:spLocks noGrp="1"/>
          </p:cNvSpPr>
          <p:nvPr>
            <p:ph type="ftr" sz="quarter" idx="11"/>
          </p:nvPr>
        </p:nvSpPr>
        <p:spPr/>
        <p:txBody>
          <a:bodyPr/>
          <a:lstStyle/>
          <a:p>
            <a:r>
              <a:rPr lang="en-US"/>
              <a:t>© Copyright 2018 Worthy and James Publishing</a:t>
            </a:r>
          </a:p>
        </p:txBody>
      </p:sp>
      <p:sp>
        <p:nvSpPr>
          <p:cNvPr id="9" name="Slide Number Placeholder 8">
            <a:extLst>
              <a:ext uri="{FF2B5EF4-FFF2-40B4-BE49-F238E27FC236}">
                <a16:creationId xmlns:a16="http://schemas.microsoft.com/office/drawing/2014/main" id="{AB54CCBE-EE3B-4828-9A6A-238C0B112570}"/>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199051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0979-B63E-4A7A-8831-BCC308DCA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7C2CD-C559-416A-BC0D-77AC30EA8E31}"/>
              </a:ext>
            </a:extLst>
          </p:cNvPr>
          <p:cNvSpPr>
            <a:spLocks noGrp="1"/>
          </p:cNvSpPr>
          <p:nvPr>
            <p:ph type="dt" sz="half" idx="10"/>
          </p:nvPr>
        </p:nvSpPr>
        <p:spPr/>
        <p:txBody>
          <a:bodyPr/>
          <a:lstStyle/>
          <a:p>
            <a:fld id="{AB639628-EC67-4784-AA38-FCD15994AF7E}" type="datetime1">
              <a:rPr lang="en-US" smtClean="0"/>
              <a:t>11/30/2018</a:t>
            </a:fld>
            <a:endParaRPr lang="en-US"/>
          </a:p>
        </p:txBody>
      </p:sp>
      <p:sp>
        <p:nvSpPr>
          <p:cNvPr id="4" name="Footer Placeholder 3">
            <a:extLst>
              <a:ext uri="{FF2B5EF4-FFF2-40B4-BE49-F238E27FC236}">
                <a16:creationId xmlns:a16="http://schemas.microsoft.com/office/drawing/2014/main" id="{90ABD8DA-1BB6-4E7B-8AA9-F19ABD0BFE37}"/>
              </a:ext>
            </a:extLst>
          </p:cNvPr>
          <p:cNvSpPr>
            <a:spLocks noGrp="1"/>
          </p:cNvSpPr>
          <p:nvPr>
            <p:ph type="ftr" sz="quarter" idx="11"/>
          </p:nvPr>
        </p:nvSpPr>
        <p:spPr/>
        <p:txBody>
          <a:bodyPr/>
          <a:lstStyle/>
          <a:p>
            <a:r>
              <a:rPr lang="en-US"/>
              <a:t>© Copyright 2018 Worthy and James Publishing</a:t>
            </a:r>
          </a:p>
        </p:txBody>
      </p:sp>
      <p:sp>
        <p:nvSpPr>
          <p:cNvPr id="5" name="Slide Number Placeholder 4">
            <a:extLst>
              <a:ext uri="{FF2B5EF4-FFF2-40B4-BE49-F238E27FC236}">
                <a16:creationId xmlns:a16="http://schemas.microsoft.com/office/drawing/2014/main" id="{461FB99D-F375-4C0A-A2F1-E002A7772014}"/>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337724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C6B9C6-2462-4B93-9B44-4829E2222071}"/>
              </a:ext>
            </a:extLst>
          </p:cNvPr>
          <p:cNvSpPr>
            <a:spLocks noGrp="1"/>
          </p:cNvSpPr>
          <p:nvPr>
            <p:ph type="dt" sz="half" idx="10"/>
          </p:nvPr>
        </p:nvSpPr>
        <p:spPr/>
        <p:txBody>
          <a:bodyPr/>
          <a:lstStyle/>
          <a:p>
            <a:fld id="{3ADF650F-8767-484E-9356-F7D527623AE6}" type="datetime1">
              <a:rPr lang="en-US" smtClean="0"/>
              <a:t>11/30/2018</a:t>
            </a:fld>
            <a:endParaRPr lang="en-US"/>
          </a:p>
        </p:txBody>
      </p:sp>
      <p:sp>
        <p:nvSpPr>
          <p:cNvPr id="3" name="Footer Placeholder 2">
            <a:extLst>
              <a:ext uri="{FF2B5EF4-FFF2-40B4-BE49-F238E27FC236}">
                <a16:creationId xmlns:a16="http://schemas.microsoft.com/office/drawing/2014/main" id="{1D8508A8-A6AF-4536-B340-4EF39A620A89}"/>
              </a:ext>
            </a:extLst>
          </p:cNvPr>
          <p:cNvSpPr>
            <a:spLocks noGrp="1"/>
          </p:cNvSpPr>
          <p:nvPr>
            <p:ph type="ftr" sz="quarter" idx="11"/>
          </p:nvPr>
        </p:nvSpPr>
        <p:spPr/>
        <p:txBody>
          <a:bodyPr/>
          <a:lstStyle/>
          <a:p>
            <a:r>
              <a:rPr lang="en-US"/>
              <a:t>© Copyright 2018 Worthy and James Publishing</a:t>
            </a:r>
          </a:p>
        </p:txBody>
      </p:sp>
      <p:sp>
        <p:nvSpPr>
          <p:cNvPr id="4" name="Slide Number Placeholder 3">
            <a:extLst>
              <a:ext uri="{FF2B5EF4-FFF2-40B4-BE49-F238E27FC236}">
                <a16:creationId xmlns:a16="http://schemas.microsoft.com/office/drawing/2014/main" id="{48D7FB74-07F2-4287-B70A-37AB194B0B20}"/>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180406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7287-B892-4942-AA26-41459BF20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6B86C-945C-47F4-8B0B-22494AD8EB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B9957-3F28-4B65-AEC0-6A37D873F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B14155-467C-4CFD-87E8-5A0EB0E10243}"/>
              </a:ext>
            </a:extLst>
          </p:cNvPr>
          <p:cNvSpPr>
            <a:spLocks noGrp="1"/>
          </p:cNvSpPr>
          <p:nvPr>
            <p:ph type="dt" sz="half" idx="10"/>
          </p:nvPr>
        </p:nvSpPr>
        <p:spPr/>
        <p:txBody>
          <a:bodyPr/>
          <a:lstStyle/>
          <a:p>
            <a:fld id="{93962530-F6F9-4DF5-A55C-DDD64E22A05D}" type="datetime1">
              <a:rPr lang="en-US" smtClean="0"/>
              <a:t>11/30/2018</a:t>
            </a:fld>
            <a:endParaRPr lang="en-US"/>
          </a:p>
        </p:txBody>
      </p:sp>
      <p:sp>
        <p:nvSpPr>
          <p:cNvPr id="6" name="Footer Placeholder 5">
            <a:extLst>
              <a:ext uri="{FF2B5EF4-FFF2-40B4-BE49-F238E27FC236}">
                <a16:creationId xmlns:a16="http://schemas.microsoft.com/office/drawing/2014/main" id="{84A974EC-F146-4CBA-88A3-E786E3E6B0FD}"/>
              </a:ext>
            </a:extLst>
          </p:cNvPr>
          <p:cNvSpPr>
            <a:spLocks noGrp="1"/>
          </p:cNvSpPr>
          <p:nvPr>
            <p:ph type="ftr" sz="quarter" idx="11"/>
          </p:nvPr>
        </p:nvSpPr>
        <p:spPr/>
        <p:txBody>
          <a:bodyPr/>
          <a:lstStyle/>
          <a:p>
            <a:r>
              <a:rPr lang="en-US"/>
              <a:t>© Copyright 2018 Worthy and James Publishing</a:t>
            </a:r>
          </a:p>
        </p:txBody>
      </p:sp>
      <p:sp>
        <p:nvSpPr>
          <p:cNvPr id="7" name="Slide Number Placeholder 6">
            <a:extLst>
              <a:ext uri="{FF2B5EF4-FFF2-40B4-BE49-F238E27FC236}">
                <a16:creationId xmlns:a16="http://schemas.microsoft.com/office/drawing/2014/main" id="{3AEA56E0-33E7-4727-A527-D265E96E8BD2}"/>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268669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5CA7-2DB1-4CAC-87FE-DC909792F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9C8E05-CF7D-4862-8BFE-2AF2F051C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A995A-9F83-46FE-A6D6-FD43D59CF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20E284-4D3C-455C-A757-007BA8017360}"/>
              </a:ext>
            </a:extLst>
          </p:cNvPr>
          <p:cNvSpPr>
            <a:spLocks noGrp="1"/>
          </p:cNvSpPr>
          <p:nvPr>
            <p:ph type="dt" sz="half" idx="10"/>
          </p:nvPr>
        </p:nvSpPr>
        <p:spPr/>
        <p:txBody>
          <a:bodyPr/>
          <a:lstStyle/>
          <a:p>
            <a:fld id="{5D870A36-896D-444E-82C0-B10635FC96A1}" type="datetime1">
              <a:rPr lang="en-US" smtClean="0"/>
              <a:t>11/30/2018</a:t>
            </a:fld>
            <a:endParaRPr lang="en-US"/>
          </a:p>
        </p:txBody>
      </p:sp>
      <p:sp>
        <p:nvSpPr>
          <p:cNvPr id="6" name="Footer Placeholder 5">
            <a:extLst>
              <a:ext uri="{FF2B5EF4-FFF2-40B4-BE49-F238E27FC236}">
                <a16:creationId xmlns:a16="http://schemas.microsoft.com/office/drawing/2014/main" id="{CB095D67-F61B-49AA-B96F-9B851912A27B}"/>
              </a:ext>
            </a:extLst>
          </p:cNvPr>
          <p:cNvSpPr>
            <a:spLocks noGrp="1"/>
          </p:cNvSpPr>
          <p:nvPr>
            <p:ph type="ftr" sz="quarter" idx="11"/>
          </p:nvPr>
        </p:nvSpPr>
        <p:spPr/>
        <p:txBody>
          <a:bodyPr/>
          <a:lstStyle/>
          <a:p>
            <a:r>
              <a:rPr lang="en-US"/>
              <a:t>© Copyright 2018 Worthy and James Publishing</a:t>
            </a:r>
          </a:p>
        </p:txBody>
      </p:sp>
      <p:sp>
        <p:nvSpPr>
          <p:cNvPr id="7" name="Slide Number Placeholder 6">
            <a:extLst>
              <a:ext uri="{FF2B5EF4-FFF2-40B4-BE49-F238E27FC236}">
                <a16:creationId xmlns:a16="http://schemas.microsoft.com/office/drawing/2014/main" id="{FE99EAF8-9A62-472B-BAE7-84DF77373CD6}"/>
              </a:ext>
            </a:extLst>
          </p:cNvPr>
          <p:cNvSpPr>
            <a:spLocks noGrp="1"/>
          </p:cNvSpPr>
          <p:nvPr>
            <p:ph type="sldNum" sz="quarter" idx="12"/>
          </p:nvPr>
        </p:nvSpPr>
        <p:spPr/>
        <p:txBody>
          <a:bodyPr/>
          <a:lstStyle/>
          <a:p>
            <a:fld id="{A2BC69EB-D2C9-4B47-B009-022E7FDEC855}" type="slidenum">
              <a:rPr lang="en-US" smtClean="0"/>
              <a:t>‹#›</a:t>
            </a:fld>
            <a:endParaRPr lang="en-US"/>
          </a:p>
        </p:txBody>
      </p:sp>
    </p:spTree>
    <p:extLst>
      <p:ext uri="{BB962C8B-B14F-4D97-AF65-F5344CB8AC3E}">
        <p14:creationId xmlns:p14="http://schemas.microsoft.com/office/powerpoint/2010/main" val="27176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E05E12-D29E-4A37-BBD4-BAD36D754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DF1E51-B3B6-4FA7-A191-845CF7B89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BA011-E2C5-4083-B950-8E534BA18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FB545-F462-44D5-B9EA-FCAB9F417FD7}" type="datetime1">
              <a:rPr lang="en-US" smtClean="0"/>
              <a:t>11/30/2018</a:t>
            </a:fld>
            <a:endParaRPr lang="en-US"/>
          </a:p>
        </p:txBody>
      </p:sp>
      <p:sp>
        <p:nvSpPr>
          <p:cNvPr id="5" name="Footer Placeholder 4">
            <a:extLst>
              <a:ext uri="{FF2B5EF4-FFF2-40B4-BE49-F238E27FC236}">
                <a16:creationId xmlns:a16="http://schemas.microsoft.com/office/drawing/2014/main" id="{BF8ED864-648A-4B54-8359-AEB8244C8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Copyright 2018 Worthy and James Publishing</a:t>
            </a:r>
          </a:p>
        </p:txBody>
      </p:sp>
      <p:sp>
        <p:nvSpPr>
          <p:cNvPr id="6" name="Slide Number Placeholder 5">
            <a:extLst>
              <a:ext uri="{FF2B5EF4-FFF2-40B4-BE49-F238E27FC236}">
                <a16:creationId xmlns:a16="http://schemas.microsoft.com/office/drawing/2014/main" id="{0F106077-587D-4383-8A5D-B35EA896E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69EB-D2C9-4B47-B009-022E7FDEC855}" type="slidenum">
              <a:rPr lang="en-US" smtClean="0"/>
              <a:t>‹#›</a:t>
            </a:fld>
            <a:endParaRPr lang="en-US"/>
          </a:p>
        </p:txBody>
      </p:sp>
    </p:spTree>
    <p:extLst>
      <p:ext uri="{BB962C8B-B14F-4D97-AF65-F5344CB8AC3E}">
        <p14:creationId xmlns:p14="http://schemas.microsoft.com/office/powerpoint/2010/main" val="8374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7A53-ACC0-4E8F-9121-BEA30AF085F9}"/>
              </a:ext>
            </a:extLst>
          </p:cNvPr>
          <p:cNvSpPr>
            <a:spLocks noGrp="1"/>
          </p:cNvSpPr>
          <p:nvPr>
            <p:ph type="ctrTitle"/>
          </p:nvPr>
        </p:nvSpPr>
        <p:spPr>
          <a:xfrm>
            <a:off x="5277328" y="640082"/>
            <a:ext cx="6274591" cy="3351602"/>
          </a:xfrm>
        </p:spPr>
        <p:txBody>
          <a:bodyPr>
            <a:normAutofit/>
          </a:bodyPr>
          <a:lstStyle/>
          <a:p>
            <a:pPr algn="l"/>
            <a:r>
              <a:rPr lang="en-US" sz="4700" b="1" dirty="0">
                <a:solidFill>
                  <a:schemeClr val="bg1"/>
                </a:solidFill>
              </a:rPr>
              <a:t>Basic Accounting Concepts Principles and Procedures, 2</a:t>
            </a:r>
            <a:r>
              <a:rPr lang="en-US" sz="4700" b="1" baseline="30000" dirty="0">
                <a:solidFill>
                  <a:schemeClr val="bg1"/>
                </a:solidFill>
              </a:rPr>
              <a:t>nd</a:t>
            </a:r>
            <a:r>
              <a:rPr lang="en-US" sz="4700" b="1" dirty="0">
                <a:solidFill>
                  <a:schemeClr val="bg1"/>
                </a:solidFill>
              </a:rPr>
              <a:t> Edition, Volume 1 </a:t>
            </a:r>
            <a:br>
              <a:rPr lang="en-US" sz="4700" dirty="0">
                <a:solidFill>
                  <a:schemeClr val="bg1"/>
                </a:solidFill>
              </a:rPr>
            </a:br>
            <a:endParaRPr lang="en-US" sz="4700" dirty="0">
              <a:solidFill>
                <a:schemeClr val="bg1"/>
              </a:solidFill>
            </a:endParaRPr>
          </a:p>
        </p:txBody>
      </p:sp>
      <p:sp>
        <p:nvSpPr>
          <p:cNvPr id="5" name="Footer Placeholder 4">
            <a:extLst>
              <a:ext uri="{FF2B5EF4-FFF2-40B4-BE49-F238E27FC236}">
                <a16:creationId xmlns:a16="http://schemas.microsoft.com/office/drawing/2014/main" id="{A6002148-351F-4AC2-BF7F-BC24060DA456}"/>
              </a:ext>
            </a:extLst>
          </p:cNvPr>
          <p:cNvSpPr>
            <a:spLocks noGrp="1"/>
          </p:cNvSpPr>
          <p:nvPr>
            <p:ph type="ftr" sz="quarter" idx="11"/>
          </p:nvPr>
        </p:nvSpPr>
        <p:spPr>
          <a:xfrm>
            <a:off x="5093108" y="6356350"/>
            <a:ext cx="4114800" cy="365125"/>
          </a:xfrm>
        </p:spPr>
        <p:txBody>
          <a:bodyPr>
            <a:normAutofit/>
          </a:bodyPr>
          <a:lstStyle/>
          <a:p>
            <a:pPr algn="l">
              <a:spcAft>
                <a:spcPts val="600"/>
              </a:spcAft>
            </a:pPr>
            <a:r>
              <a:rPr lang="en-US">
                <a:solidFill>
                  <a:schemeClr val="bg1">
                    <a:lumMod val="85000"/>
                  </a:schemeClr>
                </a:solidFill>
              </a:rPr>
              <a:t>© Copyright 2018 Worthy and James Publishing</a:t>
            </a:r>
          </a:p>
        </p:txBody>
      </p:sp>
      <p:sp>
        <p:nvSpPr>
          <p:cNvPr id="3" name="Rectangle 2"/>
          <p:cNvSpPr/>
          <p:nvPr/>
        </p:nvSpPr>
        <p:spPr>
          <a:xfrm>
            <a:off x="4637246" y="0"/>
            <a:ext cx="755475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4B47A53-ACC0-4E8F-9121-BEA30AF085F9}"/>
              </a:ext>
            </a:extLst>
          </p:cNvPr>
          <p:cNvSpPr txBox="1">
            <a:spLocks/>
          </p:cNvSpPr>
          <p:nvPr/>
        </p:nvSpPr>
        <p:spPr>
          <a:xfrm>
            <a:off x="5429728" y="792482"/>
            <a:ext cx="6274591" cy="33516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700" b="1" dirty="0">
                <a:solidFill>
                  <a:schemeClr val="bg1"/>
                </a:solidFill>
              </a:rPr>
              <a:t>Basic Accounting Concepts Principles and Procedures, 2</a:t>
            </a:r>
            <a:r>
              <a:rPr lang="en-US" sz="4700" b="1" baseline="30000" dirty="0">
                <a:solidFill>
                  <a:schemeClr val="bg1"/>
                </a:solidFill>
              </a:rPr>
              <a:t>nd</a:t>
            </a:r>
            <a:r>
              <a:rPr lang="en-US" sz="4700" b="1" dirty="0">
                <a:solidFill>
                  <a:schemeClr val="bg1"/>
                </a:solidFill>
              </a:rPr>
              <a:t> Edition, Volume 2 </a:t>
            </a:r>
            <a:br>
              <a:rPr lang="en-US" sz="4700" dirty="0">
                <a:solidFill>
                  <a:schemeClr val="bg1"/>
                </a:solidFill>
              </a:rPr>
            </a:br>
            <a:endParaRPr lang="en-US" sz="4700" dirty="0">
              <a:solidFill>
                <a:schemeClr val="bg1"/>
              </a:solidFill>
            </a:endParaRPr>
          </a:p>
        </p:txBody>
      </p:sp>
      <p:pic>
        <p:nvPicPr>
          <p:cNvPr id="8" name="Picture 7">
            <a:extLst>
              <a:ext uri="{FF2B5EF4-FFF2-40B4-BE49-F238E27FC236}">
                <a16:creationId xmlns:a16="http://schemas.microsoft.com/office/drawing/2014/main" id="{A7F7E53F-6776-47ED-98DE-15ACDA23F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343924" cy="6858000"/>
          </a:xfrm>
          <a:prstGeom prst="rect">
            <a:avLst/>
          </a:prstGeom>
        </p:spPr>
      </p:pic>
    </p:spTree>
    <p:extLst>
      <p:ext uri="{BB962C8B-B14F-4D97-AF65-F5344CB8AC3E}">
        <p14:creationId xmlns:p14="http://schemas.microsoft.com/office/powerpoint/2010/main" val="6329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58F505-EBCF-404C-B784-DB0ABAA49196}"/>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464A1062-4039-4CC3-BD12-0E386006D877}"/>
              </a:ext>
            </a:extLst>
          </p:cNvPr>
          <p:cNvSpPr/>
          <p:nvPr/>
        </p:nvSpPr>
        <p:spPr>
          <a:xfrm>
            <a:off x="3157054" y="326036"/>
            <a:ext cx="5877892"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Depreciation Adjustments, continued</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48AA6DE0-802E-4DBD-9427-17E2C20B667D}"/>
              </a:ext>
            </a:extLst>
          </p:cNvPr>
          <p:cNvSpPr/>
          <p:nvPr/>
        </p:nvSpPr>
        <p:spPr>
          <a:xfrm>
            <a:off x="376136" y="839701"/>
            <a:ext cx="11439728" cy="1638013"/>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Accumulated depreciation</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a </a:t>
            </a:r>
            <a:r>
              <a:rPr lang="en-US" b="1" dirty="0">
                <a:latin typeface="Times New Roman" panose="02020603050405020304" pitchFamily="18" charset="0"/>
                <a:ea typeface="Cambria" panose="02040503050406030204" pitchFamily="18" charset="0"/>
                <a:cs typeface="Times New Roman" panose="02020603050405020304" pitchFamily="18" charset="0"/>
              </a:rPr>
              <a:t>contra-asset account</a:t>
            </a:r>
            <a:r>
              <a:rPr lang="en-US" dirty="0">
                <a:latin typeface="Times New Roman" panose="02020603050405020304" pitchFamily="18" charset="0"/>
                <a:ea typeface="Cambria" panose="02040503050406030204" pitchFamily="18" charset="0"/>
                <a:cs typeface="Times New Roman" panose="02020603050405020304" pitchFamily="18" charset="0"/>
              </a:rPr>
              <a:t> that is used to record the amount of accumulated depreciation for each depreciable asset.  A </a:t>
            </a: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contra account</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any account that acts as an offset to the balance of a designated companion account.</a:t>
            </a:r>
            <a:endParaRPr lang="en-US" dirty="0">
              <a:latin typeface="Cambria" panose="02040503050406030204" pitchFamily="18" charset="0"/>
              <a:ea typeface="Cambria" panose="020405030504060302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339725" marR="0">
              <a:spcBef>
                <a:spcPts val="0"/>
              </a:spcBef>
              <a:spcAft>
                <a:spcPts val="0"/>
              </a:spcAft>
              <a:tabLst>
                <a:tab pos="1314450" algn="l"/>
              </a:tabLst>
            </a:pPr>
            <a:r>
              <a:rPr lang="en-US" dirty="0">
                <a:latin typeface="Times New Roman" panose="02020603050405020304" pitchFamily="18" charset="0"/>
                <a:ea typeface="MS Mincho" panose="02020609040205080304" pitchFamily="49" charset="-128"/>
                <a:cs typeface="Times New Roman" panose="02020603050405020304" pitchFamily="18" charset="0"/>
              </a:rPr>
              <a:t>Example: The T accounts below illustrate an equipment account and its companion accumulated depreciation account. </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7951A5A-ACC1-4537-8CC6-D7DC5A604A52}"/>
              </a:ext>
            </a:extLst>
          </p:cNvPr>
          <p:cNvGraphicFramePr>
            <a:graphicFrameLocks noGrp="1"/>
          </p:cNvGraphicFramePr>
          <p:nvPr>
            <p:extLst>
              <p:ext uri="{D42A27DB-BD31-4B8C-83A1-F6EECF244321}">
                <p14:modId xmlns:p14="http://schemas.microsoft.com/office/powerpoint/2010/main" val="2859741795"/>
              </p:ext>
            </p:extLst>
          </p:nvPr>
        </p:nvGraphicFramePr>
        <p:xfrm>
          <a:off x="4660116" y="2594833"/>
          <a:ext cx="2976097" cy="1493520"/>
        </p:xfrm>
        <a:graphic>
          <a:graphicData uri="http://schemas.openxmlformats.org/drawingml/2006/table">
            <a:tbl>
              <a:tblPr firstRow="1" firstCol="1" bandRow="1">
                <a:tableStyleId>{2D5ABB26-0587-4C30-8999-92F81FD0307C}</a:tableStyleId>
              </a:tblPr>
              <a:tblGrid>
                <a:gridCol w="710119">
                  <a:extLst>
                    <a:ext uri="{9D8B030D-6E8A-4147-A177-3AD203B41FA5}">
                      <a16:colId xmlns:a16="http://schemas.microsoft.com/office/drawing/2014/main" val="3324931892"/>
                    </a:ext>
                  </a:extLst>
                </a:gridCol>
                <a:gridCol w="480358">
                  <a:extLst>
                    <a:ext uri="{9D8B030D-6E8A-4147-A177-3AD203B41FA5}">
                      <a16:colId xmlns:a16="http://schemas.microsoft.com/office/drawing/2014/main" val="4095646406"/>
                    </a:ext>
                  </a:extLst>
                </a:gridCol>
                <a:gridCol w="170815">
                  <a:extLst>
                    <a:ext uri="{9D8B030D-6E8A-4147-A177-3AD203B41FA5}">
                      <a16:colId xmlns:a16="http://schemas.microsoft.com/office/drawing/2014/main" val="3262260089"/>
                    </a:ext>
                  </a:extLst>
                </a:gridCol>
                <a:gridCol w="171450">
                  <a:extLst>
                    <a:ext uri="{9D8B030D-6E8A-4147-A177-3AD203B41FA5}">
                      <a16:colId xmlns:a16="http://schemas.microsoft.com/office/drawing/2014/main" val="4025821778"/>
                    </a:ext>
                  </a:extLst>
                </a:gridCol>
                <a:gridCol w="685800">
                  <a:extLst>
                    <a:ext uri="{9D8B030D-6E8A-4147-A177-3AD203B41FA5}">
                      <a16:colId xmlns:a16="http://schemas.microsoft.com/office/drawing/2014/main" val="1955755130"/>
                    </a:ext>
                  </a:extLst>
                </a:gridCol>
                <a:gridCol w="757555">
                  <a:extLst>
                    <a:ext uri="{9D8B030D-6E8A-4147-A177-3AD203B41FA5}">
                      <a16:colId xmlns:a16="http://schemas.microsoft.com/office/drawing/2014/main" val="598549636"/>
                    </a:ext>
                  </a:extLst>
                </a:gridCol>
              </a:tblGrid>
              <a:tr h="0">
                <a:tc gridSpan="2">
                  <a:txBody>
                    <a:bodyPr/>
                    <a:lstStyle/>
                    <a:p>
                      <a:pPr marL="0" marR="0" algn="ctr">
                        <a:spcBef>
                          <a:spcPts val="0"/>
                        </a:spcBef>
                        <a:spcAft>
                          <a:spcPts val="0"/>
                        </a:spcAft>
                        <a:tabLst>
                          <a:tab pos="1314450" algn="l"/>
                        </a:tabLst>
                      </a:pPr>
                      <a:r>
                        <a:rPr lang="en-US" sz="1400" dirty="0">
                          <a:effectLst/>
                        </a:rPr>
                        <a:t> </a:t>
                      </a:r>
                    </a:p>
                    <a:p>
                      <a:pPr marL="0" marR="0" algn="ctr">
                        <a:spcBef>
                          <a:spcPts val="0"/>
                        </a:spcBef>
                        <a:spcAft>
                          <a:spcPts val="0"/>
                        </a:spcAft>
                        <a:tabLst>
                          <a:tab pos="1314450" algn="l"/>
                        </a:tabLst>
                      </a:pPr>
                      <a:r>
                        <a:rPr lang="en-US" sz="1400" dirty="0">
                          <a:effectLst/>
                        </a:rPr>
                        <a:t>Equipment</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tabLst>
                          <a:tab pos="1314450" algn="l"/>
                        </a:tabLst>
                      </a:pPr>
                      <a:r>
                        <a:rPr lang="en-US" sz="1400" dirty="0">
                          <a:effectLst/>
                        </a:rPr>
                        <a:t> </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dirty="0">
                          <a:effectLst/>
                        </a:rPr>
                        <a:t> </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gridSpan="2">
                  <a:txBody>
                    <a:bodyPr/>
                    <a:lstStyle/>
                    <a:p>
                      <a:pPr marL="0" marR="0" algn="ctr">
                        <a:spcBef>
                          <a:spcPts val="0"/>
                        </a:spcBef>
                        <a:spcAft>
                          <a:spcPts val="0"/>
                        </a:spcAft>
                        <a:tabLst>
                          <a:tab pos="1314450" algn="l"/>
                        </a:tabLst>
                      </a:pPr>
                      <a:r>
                        <a:rPr lang="en-US" sz="1400" dirty="0" err="1">
                          <a:effectLst/>
                        </a:rPr>
                        <a:t>Accum</a:t>
                      </a:r>
                      <a:r>
                        <a:rPr lang="en-US" sz="1400" dirty="0">
                          <a:effectLst/>
                        </a:rPr>
                        <a:t>. </a:t>
                      </a:r>
                      <a:r>
                        <a:rPr lang="en-US" sz="1400" dirty="0" err="1">
                          <a:effectLst/>
                        </a:rPr>
                        <a:t>Dep’n</a:t>
                      </a:r>
                      <a:r>
                        <a:rPr lang="en-US" sz="1400" dirty="0">
                          <a:effectLst/>
                        </a:rPr>
                        <a:t>. – Equip.</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400466797"/>
                  </a:ext>
                </a:extLst>
              </a:tr>
              <a:tr h="0">
                <a:tc>
                  <a:txBody>
                    <a:bodyPr/>
                    <a:lstStyle/>
                    <a:p>
                      <a:pPr marL="0" marR="0" indent="0" algn="r">
                        <a:spcBef>
                          <a:spcPts val="0"/>
                        </a:spcBef>
                        <a:spcAft>
                          <a:spcPts val="0"/>
                        </a:spcAft>
                        <a:tabLst>
                          <a:tab pos="1314450" algn="l"/>
                        </a:tabLst>
                      </a:pP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dirty="0">
                          <a:effectLst/>
                        </a:rPr>
                        <a:t> </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spcBef>
                          <a:spcPts val="0"/>
                        </a:spcBef>
                        <a:spcAft>
                          <a:spcPts val="0"/>
                        </a:spcAft>
                        <a:tabLst>
                          <a:tab pos="1314450" algn="l"/>
                        </a:tabLst>
                      </a:pPr>
                      <a:r>
                        <a:rPr lang="en-US" sz="1400" dirty="0">
                          <a:effectLst/>
                        </a:rPr>
                        <a:t>1,500</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99182379"/>
                  </a:ext>
                </a:extLst>
              </a:tr>
              <a:tr h="0">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spcBef>
                          <a:spcPts val="0"/>
                        </a:spcBef>
                        <a:spcAft>
                          <a:spcPts val="0"/>
                        </a:spcAft>
                        <a:tabLst>
                          <a:tab pos="1314450" algn="l"/>
                        </a:tabLst>
                      </a:pPr>
                      <a:r>
                        <a:rPr lang="en-US" sz="1400" dirty="0">
                          <a:effectLst/>
                        </a:rPr>
                        <a:t>1,500</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76869195"/>
                  </a:ext>
                </a:extLst>
              </a:tr>
              <a:tr h="0">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r">
                        <a:spcBef>
                          <a:spcPts val="0"/>
                        </a:spcBef>
                        <a:spcAft>
                          <a:spcPts val="0"/>
                        </a:spcAft>
                        <a:tabLst>
                          <a:tab pos="1314450" algn="l"/>
                        </a:tabLst>
                      </a:pPr>
                      <a:r>
                        <a:rPr lang="en-US" sz="1400" u="sng" dirty="0">
                          <a:effectLst/>
                        </a:rPr>
                        <a:t>1,500</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05549351"/>
                  </a:ext>
                </a:extLst>
              </a:tr>
              <a:tr h="0">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a:effectLst/>
                        </a:rPr>
                        <a:t> </a:t>
                      </a:r>
                      <a:endParaRPr lang="en-US" sz="140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tabLst>
                          <a:tab pos="1314450" algn="l"/>
                        </a:tabLst>
                      </a:pPr>
                      <a:r>
                        <a:rPr lang="en-US" sz="1400" dirty="0">
                          <a:effectLst/>
                        </a:rPr>
                        <a:t>          4,500</a:t>
                      </a:r>
                      <a:endParaRPr lang="en-US" sz="1400" dirty="0">
                        <a:effectLst/>
                        <a:latin typeface="Times"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78359721"/>
                  </a:ext>
                </a:extLst>
              </a:tr>
            </a:tbl>
          </a:graphicData>
        </a:graphic>
      </p:graphicFrame>
      <p:cxnSp>
        <p:nvCxnSpPr>
          <p:cNvPr id="7" name="Straight Connector 6">
            <a:extLst>
              <a:ext uri="{FF2B5EF4-FFF2-40B4-BE49-F238E27FC236}">
                <a16:creationId xmlns:a16="http://schemas.microsoft.com/office/drawing/2014/main" id="{DE41CF6D-5039-4943-8D1F-CEA613C85CA1}"/>
              </a:ext>
            </a:extLst>
          </p:cNvPr>
          <p:cNvCxnSpPr/>
          <p:nvPr/>
        </p:nvCxnSpPr>
        <p:spPr>
          <a:xfrm>
            <a:off x="4770362" y="3049621"/>
            <a:ext cx="11051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D921685-81AE-44EC-9E67-2B057433AE4E}"/>
              </a:ext>
            </a:extLst>
          </p:cNvPr>
          <p:cNvCxnSpPr>
            <a:cxnSpLocks/>
          </p:cNvCxnSpPr>
          <p:nvPr/>
        </p:nvCxnSpPr>
        <p:spPr>
          <a:xfrm>
            <a:off x="6343568" y="3049621"/>
            <a:ext cx="1292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97411C-C2DB-494E-9AD0-48E51159F612}"/>
              </a:ext>
            </a:extLst>
          </p:cNvPr>
          <p:cNvCxnSpPr>
            <a:cxnSpLocks/>
          </p:cNvCxnSpPr>
          <p:nvPr/>
        </p:nvCxnSpPr>
        <p:spPr>
          <a:xfrm>
            <a:off x="5324837" y="3049621"/>
            <a:ext cx="0" cy="877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1D27113-A936-4EB9-9D4D-861F425C1AFD}"/>
              </a:ext>
            </a:extLst>
          </p:cNvPr>
          <p:cNvCxnSpPr>
            <a:cxnSpLocks/>
          </p:cNvCxnSpPr>
          <p:nvPr/>
        </p:nvCxnSpPr>
        <p:spPr>
          <a:xfrm>
            <a:off x="6923416" y="3044900"/>
            <a:ext cx="0" cy="8775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9AD9C7-CEDE-4E53-A1A7-0FBCE81C0E28}"/>
              </a:ext>
            </a:extLst>
          </p:cNvPr>
          <p:cNvSpPr txBox="1"/>
          <p:nvPr/>
        </p:nvSpPr>
        <p:spPr>
          <a:xfrm>
            <a:off x="7134750" y="3608071"/>
            <a:ext cx="836578" cy="276999"/>
          </a:xfrm>
          <a:prstGeom prst="rect">
            <a:avLst/>
          </a:prstGeom>
          <a:noFill/>
        </p:spPr>
        <p:txBody>
          <a:bodyPr wrap="square" rtlCol="0">
            <a:spAutoFit/>
          </a:bodyPr>
          <a:lstStyle/>
          <a:p>
            <a:r>
              <a:rPr lang="en-US" sz="1200" dirty="0"/>
              <a:t>4,500</a:t>
            </a:r>
          </a:p>
        </p:txBody>
      </p:sp>
      <p:sp>
        <p:nvSpPr>
          <p:cNvPr id="15" name="TextBox 14">
            <a:extLst>
              <a:ext uri="{FF2B5EF4-FFF2-40B4-BE49-F238E27FC236}">
                <a16:creationId xmlns:a16="http://schemas.microsoft.com/office/drawing/2014/main" id="{64B5DE65-125B-4BFB-B5E9-7CFF5435485B}"/>
              </a:ext>
            </a:extLst>
          </p:cNvPr>
          <p:cNvSpPr txBox="1"/>
          <p:nvPr/>
        </p:nvSpPr>
        <p:spPr>
          <a:xfrm>
            <a:off x="4693108" y="3052713"/>
            <a:ext cx="836578" cy="307777"/>
          </a:xfrm>
          <a:prstGeom prst="rect">
            <a:avLst/>
          </a:prstGeom>
          <a:noFill/>
        </p:spPr>
        <p:txBody>
          <a:bodyPr wrap="square" rtlCol="0">
            <a:spAutoFit/>
          </a:bodyPr>
          <a:lstStyle/>
          <a:p>
            <a:r>
              <a:rPr lang="en-US" sz="1400" dirty="0"/>
              <a:t>16,000</a:t>
            </a:r>
          </a:p>
        </p:txBody>
      </p:sp>
      <p:sp>
        <p:nvSpPr>
          <p:cNvPr id="16" name="TextBox 15">
            <a:extLst>
              <a:ext uri="{FF2B5EF4-FFF2-40B4-BE49-F238E27FC236}">
                <a16:creationId xmlns:a16="http://schemas.microsoft.com/office/drawing/2014/main" id="{31376353-00D2-43A6-A2E5-5A838999BDCF}"/>
              </a:ext>
            </a:extLst>
          </p:cNvPr>
          <p:cNvSpPr txBox="1"/>
          <p:nvPr/>
        </p:nvSpPr>
        <p:spPr>
          <a:xfrm>
            <a:off x="6580282" y="3930164"/>
            <a:ext cx="972757" cy="369332"/>
          </a:xfrm>
          <a:prstGeom prst="rect">
            <a:avLst/>
          </a:prstGeom>
          <a:solidFill>
            <a:schemeClr val="bg1"/>
          </a:solidFill>
        </p:spPr>
        <p:txBody>
          <a:bodyPr wrap="square" rtlCol="0">
            <a:spAutoFit/>
          </a:bodyPr>
          <a:lstStyle/>
          <a:p>
            <a:endParaRPr lang="en-US" dirty="0"/>
          </a:p>
        </p:txBody>
      </p:sp>
      <p:sp>
        <p:nvSpPr>
          <p:cNvPr id="17" name="Rectangle 16">
            <a:extLst>
              <a:ext uri="{FF2B5EF4-FFF2-40B4-BE49-F238E27FC236}">
                <a16:creationId xmlns:a16="http://schemas.microsoft.com/office/drawing/2014/main" id="{C3F2950C-4809-4C64-A69D-E90024A35A28}"/>
              </a:ext>
            </a:extLst>
          </p:cNvPr>
          <p:cNvSpPr/>
          <p:nvPr/>
        </p:nvSpPr>
        <p:spPr>
          <a:xfrm>
            <a:off x="-321013" y="3979709"/>
            <a:ext cx="12393035" cy="1200329"/>
          </a:xfrm>
          <a:prstGeom prst="rect">
            <a:avLst/>
          </a:prstGeom>
        </p:spPr>
        <p:txBody>
          <a:bodyPr wrap="square">
            <a:spAutoFit/>
          </a:bodyPr>
          <a:lstStyle/>
          <a:p>
            <a:pPr marL="914400" marR="0">
              <a:spcBef>
                <a:spcPts val="0"/>
              </a:spcBef>
              <a:spcAft>
                <a:spcPts val="0"/>
              </a:spcAft>
              <a:tabLst>
                <a:tab pos="1314450" algn="l"/>
              </a:tabLst>
            </a:pPr>
            <a:r>
              <a:rPr lang="en-US" dirty="0">
                <a:latin typeface="Times New Roman" panose="02020603050405020304" pitchFamily="18" charset="0"/>
                <a:ea typeface="MS Mincho" panose="02020609040205080304" pitchFamily="49" charset="-128"/>
                <a:cs typeface="Times New Roman" panose="02020603050405020304" pitchFamily="18" charset="0"/>
              </a:rPr>
              <a:t>The Accumulated Depreciation account shows that $1,500 of equipment depreciation has been recorded each accounting period for three periods, with a total of $4,500 so far.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914400" marR="0">
              <a:spcBef>
                <a:spcPts val="0"/>
              </a:spcBef>
              <a:spcAft>
                <a:spcPts val="0"/>
              </a:spcAft>
              <a:tabLst>
                <a:tab pos="1314450" algn="l"/>
              </a:tabLst>
            </a:pPr>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914400" marR="0">
              <a:spcBef>
                <a:spcPts val="0"/>
              </a:spcBef>
              <a:spcAft>
                <a:spcPts val="0"/>
              </a:spcAft>
              <a:tabLst>
                <a:tab pos="1314450" algn="l"/>
              </a:tabLst>
            </a:pPr>
            <a:r>
              <a:rPr lang="en-US" dirty="0">
                <a:latin typeface="Times New Roman" panose="02020603050405020304" pitchFamily="18" charset="0"/>
                <a:ea typeface="MS Mincho" panose="02020609040205080304" pitchFamily="49" charset="-128"/>
                <a:cs typeface="Times New Roman" panose="02020603050405020304" pitchFamily="18" charset="0"/>
              </a:rPr>
              <a:t>The journal entries would have been:</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668823A7-41EA-4AF8-BC6F-72DF69B6745C}"/>
              </a:ext>
            </a:extLst>
          </p:cNvPr>
          <p:cNvGraphicFramePr>
            <a:graphicFrameLocks noGrp="1"/>
          </p:cNvGraphicFramePr>
          <p:nvPr>
            <p:extLst>
              <p:ext uri="{D42A27DB-BD31-4B8C-83A1-F6EECF244321}">
                <p14:modId xmlns:p14="http://schemas.microsoft.com/office/powerpoint/2010/main" val="4232797607"/>
              </p:ext>
            </p:extLst>
          </p:nvPr>
        </p:nvGraphicFramePr>
        <p:xfrm>
          <a:off x="4020279" y="5359188"/>
          <a:ext cx="4510391" cy="650367"/>
        </p:xfrm>
        <a:graphic>
          <a:graphicData uri="http://schemas.openxmlformats.org/drawingml/2006/table">
            <a:tbl>
              <a:tblPr firstRow="1" firstCol="1" bandRow="1">
                <a:tableStyleId>{5C22544A-7EE6-4342-B048-85BDC9FD1C3A}</a:tableStyleId>
              </a:tblPr>
              <a:tblGrid>
                <a:gridCol w="348459">
                  <a:extLst>
                    <a:ext uri="{9D8B030D-6E8A-4147-A177-3AD203B41FA5}">
                      <a16:colId xmlns:a16="http://schemas.microsoft.com/office/drawing/2014/main" val="528724686"/>
                    </a:ext>
                  </a:extLst>
                </a:gridCol>
                <a:gridCol w="2396145">
                  <a:extLst>
                    <a:ext uri="{9D8B030D-6E8A-4147-A177-3AD203B41FA5}">
                      <a16:colId xmlns:a16="http://schemas.microsoft.com/office/drawing/2014/main" val="1596055204"/>
                    </a:ext>
                  </a:extLst>
                </a:gridCol>
                <a:gridCol w="849614">
                  <a:extLst>
                    <a:ext uri="{9D8B030D-6E8A-4147-A177-3AD203B41FA5}">
                      <a16:colId xmlns:a16="http://schemas.microsoft.com/office/drawing/2014/main" val="2322550070"/>
                    </a:ext>
                  </a:extLst>
                </a:gridCol>
                <a:gridCol w="916173">
                  <a:extLst>
                    <a:ext uri="{9D8B030D-6E8A-4147-A177-3AD203B41FA5}">
                      <a16:colId xmlns:a16="http://schemas.microsoft.com/office/drawing/2014/main" val="877729384"/>
                    </a:ext>
                  </a:extLst>
                </a:gridCol>
              </a:tblGrid>
              <a:tr h="0">
                <a:tc>
                  <a:txBody>
                    <a:bodyPr/>
                    <a:lstStyle/>
                    <a:p>
                      <a:pPr marL="0" marR="0">
                        <a:lnSpc>
                          <a:spcPct val="107000"/>
                        </a:lnSpc>
                        <a:spcBef>
                          <a:spcPts val="0"/>
                        </a:spcBef>
                        <a:spcAft>
                          <a:spcPts val="0"/>
                        </a:spcAft>
                        <a:tabLst>
                          <a:tab pos="1314450" algn="l"/>
                        </a:tabLst>
                      </a:pPr>
                      <a:r>
                        <a:rPr lang="en-US" sz="1400" b="0">
                          <a:solidFill>
                            <a:sysClr val="windowText" lastClr="000000"/>
                          </a:solidFill>
                          <a:effectLst/>
                        </a:rPr>
                        <a:t>xx</a:t>
                      </a:r>
                      <a:endParaRPr lang="en-US" sz="1400" b="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7000"/>
                        </a:lnSpc>
                        <a:spcBef>
                          <a:spcPts val="0"/>
                        </a:spcBef>
                        <a:spcAft>
                          <a:spcPts val="0"/>
                        </a:spcAft>
                        <a:tabLst>
                          <a:tab pos="1314450" algn="l"/>
                        </a:tabLst>
                      </a:pPr>
                      <a:r>
                        <a:rPr lang="en-US" sz="1400" b="0">
                          <a:solidFill>
                            <a:sysClr val="windowText" lastClr="000000"/>
                          </a:solidFill>
                          <a:effectLst/>
                        </a:rPr>
                        <a:t>Depreciation Expense</a:t>
                      </a:r>
                      <a:endParaRPr lang="en-US" sz="1400" b="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tabLst>
                          <a:tab pos="1314450" algn="l"/>
                        </a:tabLst>
                      </a:pPr>
                      <a:r>
                        <a:rPr lang="en-US" sz="1400" b="0">
                          <a:solidFill>
                            <a:sysClr val="windowText" lastClr="000000"/>
                          </a:solidFill>
                          <a:effectLst/>
                        </a:rPr>
                        <a:t>1,500</a:t>
                      </a:r>
                      <a:endParaRPr lang="en-US" sz="1400" b="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tabLst>
                          <a:tab pos="1314450" algn="l"/>
                        </a:tabLst>
                      </a:pPr>
                      <a:r>
                        <a:rPr lang="en-US" sz="1400" b="0" dirty="0">
                          <a:solidFill>
                            <a:sysClr val="windowText" lastClr="000000"/>
                          </a:solidFill>
                          <a:effectLst/>
                        </a:rPr>
                        <a:t> </a:t>
                      </a:r>
                      <a:endParaRPr lang="en-US" sz="1400" b="0" dirty="0">
                        <a:solidFill>
                          <a:sysClr val="windowText" lastClr="0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94588446"/>
                  </a:ext>
                </a:extLst>
              </a:tr>
              <a:tr h="0">
                <a:tc>
                  <a:txBody>
                    <a:bodyPr/>
                    <a:lstStyle/>
                    <a:p>
                      <a:pPr marL="0" marR="0">
                        <a:lnSpc>
                          <a:spcPct val="107000"/>
                        </a:lnSpc>
                        <a:spcBef>
                          <a:spcPts val="0"/>
                        </a:spcBef>
                        <a:spcAft>
                          <a:spcPts val="0"/>
                        </a:spcAft>
                        <a:tabLst>
                          <a:tab pos="1314450" algn="l"/>
                        </a:tabLst>
                      </a:pPr>
                      <a:r>
                        <a:rPr lang="en-US" sz="1400">
                          <a:effectLst/>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7000"/>
                        </a:lnSpc>
                        <a:spcBef>
                          <a:spcPts val="0"/>
                        </a:spcBef>
                        <a:spcAft>
                          <a:spcPts val="0"/>
                        </a:spcAft>
                        <a:tabLst>
                          <a:tab pos="1314450" algn="l"/>
                        </a:tabLst>
                      </a:pPr>
                      <a:r>
                        <a:rPr lang="en-US" sz="1400">
                          <a:effectLst/>
                        </a:rPr>
                        <a:t>     Accumulated Depreciation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tabLst>
                          <a:tab pos="1314450" algn="l"/>
                        </a:tabLst>
                      </a:pPr>
                      <a:r>
                        <a:rPr lang="en-US" sz="1400">
                          <a:effectLst/>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tabLst>
                          <a:tab pos="1314450" algn="l"/>
                        </a:tabLst>
                      </a:pPr>
                      <a:r>
                        <a:rPr lang="en-US" sz="1400">
                          <a:effectLst/>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77339357"/>
                  </a:ext>
                </a:extLst>
              </a:tr>
              <a:tr h="0">
                <a:tc>
                  <a:txBody>
                    <a:bodyPr/>
                    <a:lstStyle/>
                    <a:p>
                      <a:pPr marL="0" marR="0">
                        <a:lnSpc>
                          <a:spcPct val="107000"/>
                        </a:lnSpc>
                        <a:spcBef>
                          <a:spcPts val="0"/>
                        </a:spcBef>
                        <a:spcAft>
                          <a:spcPts val="0"/>
                        </a:spcAft>
                        <a:tabLst>
                          <a:tab pos="1314450" algn="l"/>
                        </a:tabLst>
                      </a:pPr>
                      <a:r>
                        <a:rPr lang="en-US" sz="1400">
                          <a:effectLst/>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7000"/>
                        </a:lnSpc>
                        <a:spcBef>
                          <a:spcPts val="0"/>
                        </a:spcBef>
                        <a:spcAft>
                          <a:spcPts val="0"/>
                        </a:spcAft>
                        <a:tabLst>
                          <a:tab pos="1314450" algn="l"/>
                        </a:tabLst>
                      </a:pPr>
                      <a:r>
                        <a:rPr lang="en-US" sz="1400">
                          <a:effectLst/>
                        </a:rPr>
                        <a:t>        Equipment</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tabLst>
                          <a:tab pos="1314450" algn="l"/>
                        </a:tabLst>
                      </a:pPr>
                      <a:r>
                        <a:rPr lang="en-US" sz="1400">
                          <a:effectLst/>
                        </a:rPr>
                        <a:t> </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07000"/>
                        </a:lnSpc>
                        <a:spcBef>
                          <a:spcPts val="0"/>
                        </a:spcBef>
                        <a:spcAft>
                          <a:spcPts val="0"/>
                        </a:spcAft>
                        <a:tabLst>
                          <a:tab pos="1314450" algn="l"/>
                        </a:tabLst>
                      </a:pPr>
                      <a:r>
                        <a:rPr lang="en-US" sz="1400" dirty="0">
                          <a:effectLst/>
                        </a:rPr>
                        <a:t>1,500</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02787223"/>
                  </a:ext>
                </a:extLst>
              </a:tr>
            </a:tbl>
          </a:graphicData>
        </a:graphic>
      </p:graphicFrame>
    </p:spTree>
    <p:extLst>
      <p:ext uri="{BB962C8B-B14F-4D97-AF65-F5344CB8AC3E}">
        <p14:creationId xmlns:p14="http://schemas.microsoft.com/office/powerpoint/2010/main" val="20125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117BDE-41D8-41E2-993D-789A92C52593}"/>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5FD05F3A-4A1B-41B9-8FAC-2FD39F69D1BE}"/>
              </a:ext>
            </a:extLst>
          </p:cNvPr>
          <p:cNvSpPr/>
          <p:nvPr/>
        </p:nvSpPr>
        <p:spPr>
          <a:xfrm>
            <a:off x="3264059" y="136525"/>
            <a:ext cx="5877892"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Depreciation Adjustments, continued</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5DC3D732-3B33-4384-B3ED-5940D15C24D9}"/>
              </a:ext>
            </a:extLst>
          </p:cNvPr>
          <p:cNvSpPr/>
          <p:nvPr/>
        </p:nvSpPr>
        <p:spPr>
          <a:xfrm>
            <a:off x="1060315" y="733956"/>
            <a:ext cx="9066179" cy="1415772"/>
          </a:xfrm>
          <a:prstGeom prst="rect">
            <a:avLst/>
          </a:prstGeom>
        </p:spPr>
        <p:txBody>
          <a:bodyPr wrap="square">
            <a:spAutoFit/>
          </a:bodyPr>
          <a:lstStyle/>
          <a:p>
            <a:pPr marL="914400" marR="0">
              <a:spcBef>
                <a:spcPts val="0"/>
              </a:spcBef>
              <a:spcAft>
                <a:spcPts val="0"/>
              </a:spcAft>
            </a:pPr>
            <a:r>
              <a:rPr lang="en-US" b="1" dirty="0">
                <a:latin typeface="Times" panose="02020603050405020304" pitchFamily="18" charset="0"/>
                <a:ea typeface="MS Mincho" panose="02020609040205080304" pitchFamily="49" charset="-128"/>
                <a:cs typeface="Times New Roman" panose="02020603050405020304" pitchFamily="18" charset="0"/>
              </a:rPr>
              <a:t>How to determine the amount of a depreciation adjustment: </a:t>
            </a:r>
            <a:r>
              <a:rPr lang="en-US" dirty="0">
                <a:latin typeface="Times" panose="02020603050405020304" pitchFamily="18" charset="0"/>
                <a:ea typeface="MS Mincho" panose="02020609040205080304" pitchFamily="49" charset="-128"/>
                <a:cs typeface="Times New Roman" panose="02020603050405020304" pitchFamily="18" charset="0"/>
              </a:rPr>
              <a:t>There are different methods for calculating depreciation.  It is a topic that we will re-visit at a later time.  However, the most common method, which is used here, is called the </a:t>
            </a:r>
            <a:r>
              <a:rPr lang="en-US" b="1" dirty="0">
                <a:solidFill>
                  <a:srgbClr val="5439F7"/>
                </a:solidFill>
                <a:latin typeface="Times" panose="02020603050405020304" pitchFamily="18" charset="0"/>
                <a:ea typeface="MS Mincho" panose="02020609040205080304" pitchFamily="49" charset="-128"/>
                <a:cs typeface="Times New Roman" panose="02020603050405020304" pitchFamily="18" charset="0"/>
              </a:rPr>
              <a:t>straight-line depreciation method.</a:t>
            </a:r>
            <a:r>
              <a:rPr lang="en-US" sz="1400" b="1" dirty="0">
                <a:solidFill>
                  <a:srgbClr val="5439F7"/>
                </a:solidFill>
                <a:effectLst/>
                <a:latin typeface="Times" panose="02020603050405020304" pitchFamily="18" charset="0"/>
                <a:ea typeface="MS Mincho" panose="02020609040205080304" pitchFamily="49" charset="-128"/>
                <a:cs typeface="Times New Roman" panose="02020603050405020304" pitchFamily="18" charset="0"/>
              </a:rPr>
              <a:t> </a:t>
            </a:r>
            <a:r>
              <a:rPr lang="en-US" sz="1400" dirty="0">
                <a:solidFill>
                  <a:srgbClr val="5439F7"/>
                </a:solidFill>
                <a:effectLst/>
                <a:latin typeface="Times" panose="02020603050405020304" pitchFamily="18" charset="0"/>
                <a:ea typeface="MS Mincho" panose="02020609040205080304" pitchFamily="49" charset="-128"/>
                <a:cs typeface="Times New Roman" panose="02020603050405020304" pitchFamily="18" charset="0"/>
              </a:rPr>
              <a:t> </a:t>
            </a:r>
            <a:r>
              <a:rPr lang="en-US" dirty="0">
                <a:latin typeface="Times" panose="02020603050405020304" pitchFamily="18" charset="0"/>
                <a:ea typeface="MS Mincho" panose="02020609040205080304" pitchFamily="49" charset="-128"/>
                <a:cs typeface="Times New Roman" panose="02020603050405020304" pitchFamily="18" charset="0"/>
              </a:rPr>
              <a:t>This method calculates depreciation strictly by passage of time.</a:t>
            </a:r>
          </a:p>
          <a:p>
            <a:pPr marL="914400" marR="0">
              <a:spcBef>
                <a:spcPts val="0"/>
              </a:spcBef>
              <a:spcAft>
                <a:spcPts val="0"/>
              </a:spcAft>
            </a:pPr>
            <a:r>
              <a:rPr lang="en-US" sz="1400" dirty="0">
                <a:effectLst/>
                <a:latin typeface="Times"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A475A5D-E1B4-49FB-A551-18D910175EC1}"/>
              </a:ext>
            </a:extLst>
          </p:cNvPr>
          <p:cNvGraphicFramePr>
            <a:graphicFrameLocks noGrp="1"/>
          </p:cNvGraphicFramePr>
          <p:nvPr>
            <p:extLst>
              <p:ext uri="{D42A27DB-BD31-4B8C-83A1-F6EECF244321}">
                <p14:modId xmlns:p14="http://schemas.microsoft.com/office/powerpoint/2010/main" val="3866042258"/>
              </p:ext>
            </p:extLst>
          </p:nvPr>
        </p:nvGraphicFramePr>
        <p:xfrm>
          <a:off x="2586691" y="2426727"/>
          <a:ext cx="6555260" cy="2236852"/>
        </p:xfrm>
        <a:graphic>
          <a:graphicData uri="http://schemas.openxmlformats.org/drawingml/2006/table">
            <a:tbl>
              <a:tblPr firstRow="1" firstCol="1" bandRow="1">
                <a:tableStyleId>{5940675A-B579-460E-94D1-54222C63F5DA}</a:tableStyleId>
              </a:tblPr>
              <a:tblGrid>
                <a:gridCol w="651752">
                  <a:extLst>
                    <a:ext uri="{9D8B030D-6E8A-4147-A177-3AD203B41FA5}">
                      <a16:colId xmlns:a16="http://schemas.microsoft.com/office/drawing/2014/main" val="3284691711"/>
                    </a:ext>
                  </a:extLst>
                </a:gridCol>
                <a:gridCol w="2067289">
                  <a:extLst>
                    <a:ext uri="{9D8B030D-6E8A-4147-A177-3AD203B41FA5}">
                      <a16:colId xmlns:a16="http://schemas.microsoft.com/office/drawing/2014/main" val="710204841"/>
                    </a:ext>
                  </a:extLst>
                </a:gridCol>
                <a:gridCol w="3836219">
                  <a:extLst>
                    <a:ext uri="{9D8B030D-6E8A-4147-A177-3AD203B41FA5}">
                      <a16:colId xmlns:a16="http://schemas.microsoft.com/office/drawing/2014/main" val="2314967978"/>
                    </a:ext>
                  </a:extLst>
                </a:gridCol>
              </a:tblGrid>
              <a:tr h="0">
                <a:tc>
                  <a:txBody>
                    <a:bodyPr/>
                    <a:lstStyle/>
                    <a:p>
                      <a:pPr marL="0" marR="0" algn="ctr">
                        <a:lnSpc>
                          <a:spcPct val="107000"/>
                        </a:lnSpc>
                        <a:spcBef>
                          <a:spcPts val="300"/>
                        </a:spcBef>
                        <a:spcAft>
                          <a:spcPts val="800"/>
                        </a:spcAft>
                      </a:pPr>
                      <a:r>
                        <a:rPr lang="en-US" sz="1400" b="1">
                          <a:effectLst/>
                        </a:rPr>
                        <a:t>Step</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800"/>
                        </a:spcAft>
                      </a:pPr>
                      <a:r>
                        <a:rPr lang="en-US" sz="1400" b="1">
                          <a:effectLst/>
                        </a:rPr>
                        <a:t>Action</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lnSpc>
                          <a:spcPct val="107000"/>
                        </a:lnSpc>
                        <a:spcBef>
                          <a:spcPts val="300"/>
                        </a:spcBef>
                        <a:spcAft>
                          <a:spcPts val="800"/>
                        </a:spcAft>
                      </a:pPr>
                      <a:r>
                        <a:rPr lang="en-US" sz="1400" b="1" dirty="0">
                          <a:effectLst/>
                        </a:rPr>
                        <a:t>Example</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2201412"/>
                  </a:ext>
                </a:extLst>
              </a:tr>
              <a:tr h="0">
                <a:tc>
                  <a:txBody>
                    <a:bodyPr/>
                    <a:lstStyle/>
                    <a:p>
                      <a:pPr algn="ctr">
                        <a:spcBef>
                          <a:spcPts val="300"/>
                        </a:spcBef>
                      </a:pPr>
                      <a:r>
                        <a:rPr lang="en-US" sz="1400">
                          <a:effectLst/>
                        </a:rPr>
                        <a:t>1</a:t>
                      </a:r>
                      <a:endParaRPr lang="en-US" sz="1400">
                        <a:effectLst/>
                        <a:latin typeface="Cambria" panose="02040503050406030204" pitchFamily="18" charset="0"/>
                        <a:ea typeface="Cambria" panose="02040503050406030204" pitchFamily="18" charset="0"/>
                      </a:endParaRPr>
                    </a:p>
                  </a:txBody>
                  <a:tcPr marL="68580" marR="68580" marT="0" marB="0"/>
                </a:tc>
                <a:tc>
                  <a:txBody>
                    <a:bodyPr/>
                    <a:lstStyle/>
                    <a:p>
                      <a:pPr marL="0" marR="0">
                        <a:spcBef>
                          <a:spcPts val="300"/>
                        </a:spcBef>
                        <a:spcAft>
                          <a:spcPts val="0"/>
                        </a:spcAft>
                      </a:pPr>
                      <a:r>
                        <a:rPr lang="en-US" sz="1400">
                          <a:effectLst/>
                        </a:rPr>
                        <a:t>Estimate the useful life of the asset in accounting periods.</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a:effectLst/>
                        </a:rPr>
                        <a:t>The equipment is estimated to have a useful life of 10 annual accounting periods. (Or: 120 monthly periods, etc.)</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5114349"/>
                  </a:ext>
                </a:extLst>
              </a:tr>
              <a:tr h="0">
                <a:tc>
                  <a:txBody>
                    <a:bodyPr/>
                    <a:lstStyle/>
                    <a:p>
                      <a:pPr marL="0" marR="0" algn="ctr">
                        <a:lnSpc>
                          <a:spcPct val="107000"/>
                        </a:lnSpc>
                        <a:spcBef>
                          <a:spcPts val="300"/>
                        </a:spcBef>
                        <a:spcAft>
                          <a:spcPts val="800"/>
                        </a:spcAft>
                      </a:pPr>
                      <a:r>
                        <a:rPr lang="en-US" sz="1400">
                          <a:effectLst/>
                        </a:rPr>
                        <a:t>2</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a:effectLst/>
                        </a:rPr>
                        <a:t>Subtract any residual value from asset cost.</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a:effectLst/>
                        </a:rPr>
                        <a:t>The equipment cost is $16,000 and is estimated to have a residual value of $1,000 at the end of its useful life.  Therefore $16,000 - $1,000 = $15,000 depreciable cost.</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6502234"/>
                  </a:ext>
                </a:extLst>
              </a:tr>
              <a:tr h="0">
                <a:tc>
                  <a:txBody>
                    <a:bodyPr/>
                    <a:lstStyle/>
                    <a:p>
                      <a:pPr marL="0" marR="0" algn="ctr">
                        <a:lnSpc>
                          <a:spcPct val="107000"/>
                        </a:lnSpc>
                        <a:spcBef>
                          <a:spcPts val="300"/>
                        </a:spcBef>
                        <a:spcAft>
                          <a:spcPts val="800"/>
                        </a:spcAft>
                      </a:pPr>
                      <a:r>
                        <a:rPr lang="en-US" sz="1400">
                          <a:effectLst/>
                        </a:rPr>
                        <a:t>3</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a:effectLst/>
                        </a:rPr>
                        <a:t>Divide the result of #2 by #1</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dirty="0">
                          <a:effectLst/>
                        </a:rPr>
                        <a:t>$15,000 /10 = $1,500 depreciation per year.  (Or: $125/month)</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4606384"/>
                  </a:ext>
                </a:extLst>
              </a:tr>
            </a:tbl>
          </a:graphicData>
        </a:graphic>
      </p:graphicFrame>
      <p:sp>
        <p:nvSpPr>
          <p:cNvPr id="6" name="Rectangle 5">
            <a:extLst>
              <a:ext uri="{FF2B5EF4-FFF2-40B4-BE49-F238E27FC236}">
                <a16:creationId xmlns:a16="http://schemas.microsoft.com/office/drawing/2014/main" id="{BD26D17F-7F6D-49FB-A8EB-4B1828337C0F}"/>
              </a:ext>
            </a:extLst>
          </p:cNvPr>
          <p:cNvSpPr/>
          <p:nvPr/>
        </p:nvSpPr>
        <p:spPr>
          <a:xfrm>
            <a:off x="1757465" y="5048299"/>
            <a:ext cx="8891080" cy="923330"/>
          </a:xfrm>
          <a:prstGeom prst="rect">
            <a:avLst/>
          </a:prstGeom>
        </p:spPr>
        <p:txBody>
          <a:bodyPr wrap="square">
            <a:spAutoFit/>
          </a:bodyPr>
          <a:lstStyle/>
          <a:p>
            <a:r>
              <a:rPr lang="en-US" b="1" dirty="0">
                <a:latin typeface="Times" panose="02020603050405020304" pitchFamily="18" charset="0"/>
                <a:ea typeface="MS Mincho" panose="02020609040205080304" pitchFamily="49" charset="-128"/>
                <a:cs typeface="Times New Roman" panose="02020603050405020304" pitchFamily="18" charset="0"/>
              </a:rPr>
              <a:t>Reminder</a:t>
            </a:r>
            <a:r>
              <a:rPr lang="en-US" dirty="0">
                <a:latin typeface="Times" panose="02020603050405020304" pitchFamily="18" charset="0"/>
                <a:ea typeface="MS Mincho" panose="02020609040205080304" pitchFamily="49" charset="-128"/>
                <a:cs typeface="Times New Roman" panose="02020603050405020304" pitchFamily="18" charset="0"/>
              </a:rPr>
              <a:t>: 1) No cash is involved with the adjustment.  2) If the adjustment were not made Accumulated Depreciation would be understated, and Depreciation Expense would be understated.</a:t>
            </a:r>
          </a:p>
        </p:txBody>
      </p:sp>
    </p:spTree>
    <p:extLst>
      <p:ext uri="{BB962C8B-B14F-4D97-AF65-F5344CB8AC3E}">
        <p14:creationId xmlns:p14="http://schemas.microsoft.com/office/powerpoint/2010/main" val="192868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F79769-C1E3-44CA-8D36-FC2FA868DE59}"/>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F31428DD-1265-4D49-BD9D-0524EA90C6A5}"/>
              </a:ext>
            </a:extLst>
          </p:cNvPr>
          <p:cNvSpPr/>
          <p:nvPr/>
        </p:nvSpPr>
        <p:spPr>
          <a:xfrm>
            <a:off x="3157054" y="136525"/>
            <a:ext cx="5877892"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Depreciation Adjustments, continued</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8A522083-B532-4814-9445-D9BB7B3538CA}"/>
              </a:ext>
            </a:extLst>
          </p:cNvPr>
          <p:cNvSpPr/>
          <p:nvPr/>
        </p:nvSpPr>
        <p:spPr>
          <a:xfrm>
            <a:off x="488004" y="1179604"/>
            <a:ext cx="11215991" cy="484568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Book value </a:t>
            </a:r>
            <a:r>
              <a:rPr lang="en-US" dirty="0">
                <a:latin typeface="Times New Roman" panose="02020603050405020304" pitchFamily="18" charset="0"/>
                <a:ea typeface="Cambria" panose="02040503050406030204" pitchFamily="18" charset="0"/>
                <a:cs typeface="Times New Roman" panose="02020603050405020304" pitchFamily="18" charset="0"/>
              </a:rPr>
              <a:t>is the difference between asset cost</a:t>
            </a:r>
            <a:r>
              <a:rPr lang="en-US" b="1" dirty="0">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and its accumulated depreciation.  It is an indication of how much of the asset cost is still not depreciated.</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914400" marR="0">
              <a:lnSpc>
                <a:spcPct val="107000"/>
              </a:lnSpc>
              <a:spcBef>
                <a:spcPts val="0"/>
              </a:spcBef>
              <a:spcAft>
                <a:spcPts val="0"/>
              </a:spcAft>
            </a:pPr>
            <a:r>
              <a:rPr lang="en-US" dirty="0">
                <a:latin typeface="Times New Roman" panose="02020603050405020304" pitchFamily="18"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As time passes, book value decreases.  At the end of an asset’s useful life, the asset is said to be </a:t>
            </a: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fully depreciated.  </a:t>
            </a:r>
            <a:r>
              <a:rPr lang="en-US" dirty="0">
                <a:latin typeface="Times New Roman" panose="02020603050405020304" pitchFamily="18" charset="0"/>
                <a:ea typeface="Cambria" panose="02040503050406030204" pitchFamily="18" charset="0"/>
                <a:cs typeface="Times New Roman" panose="02020603050405020304" pitchFamily="18" charset="0"/>
              </a:rPr>
              <a:t>At that time the book value will equal the salvage value used in the depreciation calculation.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914400" marR="0">
              <a:spcBef>
                <a:spcPts val="0"/>
              </a:spcBef>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Example:  An asset cost $16,000 and at the end of three years its accumulated depreciation is $4,500.  The equipment book value at that point is $16,000 - $4,500 = $11,500. </a:t>
            </a:r>
          </a:p>
          <a:p>
            <a:pPr marL="914400" marR="0">
              <a:spcBef>
                <a:spcPts val="0"/>
              </a:spcBef>
              <a:spcAft>
                <a:spcPts val="0"/>
              </a:spcAft>
            </a:pP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914400" marR="0">
              <a:spcBef>
                <a:spcPts val="0"/>
              </a:spcBef>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At the end of the asset’s estimated ten-year life, book value is $16,000 - $15,000 = $1,000 salvage value and the asset is fully depreciated.</a:t>
            </a:r>
          </a:p>
          <a:p>
            <a:pPr marL="914400" marR="0">
              <a:spcBef>
                <a:spcPts val="0"/>
              </a:spcBef>
              <a:spcAft>
                <a:spcPts val="0"/>
              </a:spcAft>
            </a:pP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What if an asset’s actual life is different than the estimate?  This issue is part of a later discussion on depreciation.</a:t>
            </a:r>
            <a:endParaRPr lang="en-US" dirty="0">
              <a:latin typeface="Cambria" panose="02040503050406030204" pitchFamily="18" charset="0"/>
              <a:ea typeface="Cambria" panose="020405030504060302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br>
              <a:rPr lang="en-US" dirty="0">
                <a:latin typeface="Times New Roman" panose="02020603050405020304" pitchFamily="18" charset="0"/>
                <a:ea typeface="MS Mincho" panose="02020609040205080304" pitchFamily="49" charset="-128"/>
              </a:rPr>
            </a:br>
            <a:endParaRPr lang="en-US" dirty="0"/>
          </a:p>
        </p:txBody>
      </p:sp>
    </p:spTree>
    <p:extLst>
      <p:ext uri="{BB962C8B-B14F-4D97-AF65-F5344CB8AC3E}">
        <p14:creationId xmlns:p14="http://schemas.microsoft.com/office/powerpoint/2010/main" val="248914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050E02-6E85-44D6-8851-268AF39F66D6}"/>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FE3C694B-117E-4F8D-AEC8-F6BF7AF6C287}"/>
              </a:ext>
            </a:extLst>
          </p:cNvPr>
          <p:cNvSpPr/>
          <p:nvPr/>
        </p:nvSpPr>
        <p:spPr>
          <a:xfrm>
            <a:off x="3832236" y="136525"/>
            <a:ext cx="4914551" cy="523220"/>
          </a:xfrm>
          <a:prstGeom prst="rect">
            <a:avLst/>
          </a:prstGeom>
        </p:spPr>
        <p:txBody>
          <a:bodyPr wrap="none">
            <a:spAutoFit/>
          </a:bodyPr>
          <a:lstStyle/>
          <a:p>
            <a:r>
              <a:rPr lang="en-US" sz="2800" b="1" dirty="0">
                <a:solidFill>
                  <a:schemeClr val="accent1">
                    <a:lumMod val="50000"/>
                  </a:schemeClr>
                </a:solidFill>
                <a:latin typeface="Times New Roman" panose="02020603050405020304" pitchFamily="18" charset="0"/>
                <a:ea typeface="MS Mincho" panose="02020609040205080304" pitchFamily="49" charset="-128"/>
              </a:rPr>
              <a:t>Accrued Revenue Adjustments</a:t>
            </a:r>
            <a:endParaRPr lang="en-US" sz="2800" dirty="0">
              <a:solidFill>
                <a:schemeClr val="accent1">
                  <a:lumMod val="50000"/>
                </a:schemeClr>
              </a:solidFill>
            </a:endParaRPr>
          </a:p>
        </p:txBody>
      </p:sp>
      <p:sp>
        <p:nvSpPr>
          <p:cNvPr id="4" name="Rectangle 3">
            <a:extLst>
              <a:ext uri="{FF2B5EF4-FFF2-40B4-BE49-F238E27FC236}">
                <a16:creationId xmlns:a16="http://schemas.microsoft.com/office/drawing/2014/main" id="{907DA64E-CF55-46BD-AA91-9E2C3B61A46C}"/>
              </a:ext>
            </a:extLst>
          </p:cNvPr>
          <p:cNvSpPr/>
          <p:nvPr/>
        </p:nvSpPr>
        <p:spPr>
          <a:xfrm>
            <a:off x="342089" y="364155"/>
            <a:ext cx="11507821" cy="2006447"/>
          </a:xfrm>
          <a:prstGeom prst="rect">
            <a:avLst/>
          </a:prstGeom>
        </p:spPr>
        <p:txBody>
          <a:bodyPr wrap="square">
            <a:spAutoFit/>
          </a:bodyPr>
          <a:lstStyle/>
          <a:p>
            <a:pPr algn="ct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An </a:t>
            </a: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accrued revenue</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a revenue that has been earned, but cash has not been received yet.  At the end of an accounting period, if revenue has been earned but not yet recorded because no cash has been received, an accrued revenue adjustment is required.</a:t>
            </a:r>
            <a:endParaRPr lang="en-US" dirty="0">
              <a:latin typeface="Cambria" panose="02040503050406030204" pitchFamily="18" charset="0"/>
              <a:ea typeface="Cambria" panose="020405030504060302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The adjusting journal entry follows this pattern: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56E2E5F-0A1F-4FD5-ADA8-4DF79B8ECB0D}"/>
              </a:ext>
            </a:extLst>
          </p:cNvPr>
          <p:cNvGraphicFramePr>
            <a:graphicFrameLocks noGrp="1"/>
          </p:cNvGraphicFramePr>
          <p:nvPr>
            <p:extLst>
              <p:ext uri="{D42A27DB-BD31-4B8C-83A1-F6EECF244321}">
                <p14:modId xmlns:p14="http://schemas.microsoft.com/office/powerpoint/2010/main" val="4274207629"/>
              </p:ext>
            </p:extLst>
          </p:nvPr>
        </p:nvGraphicFramePr>
        <p:xfrm>
          <a:off x="3326859" y="2506548"/>
          <a:ext cx="5164980" cy="590386"/>
        </p:xfrm>
        <a:graphic>
          <a:graphicData uri="http://schemas.openxmlformats.org/drawingml/2006/table">
            <a:tbl>
              <a:tblPr firstRow="1" firstCol="1" bandRow="1">
                <a:tableStyleId>{5C22544A-7EE6-4342-B048-85BDC9FD1C3A}</a:tableStyleId>
              </a:tblPr>
              <a:tblGrid>
                <a:gridCol w="499139">
                  <a:extLst>
                    <a:ext uri="{9D8B030D-6E8A-4147-A177-3AD203B41FA5}">
                      <a16:colId xmlns:a16="http://schemas.microsoft.com/office/drawing/2014/main" val="2265946476"/>
                    </a:ext>
                  </a:extLst>
                </a:gridCol>
                <a:gridCol w="2469479">
                  <a:extLst>
                    <a:ext uri="{9D8B030D-6E8A-4147-A177-3AD203B41FA5}">
                      <a16:colId xmlns:a16="http://schemas.microsoft.com/office/drawing/2014/main" val="2943848949"/>
                    </a:ext>
                  </a:extLst>
                </a:gridCol>
                <a:gridCol w="1082343">
                  <a:extLst>
                    <a:ext uri="{9D8B030D-6E8A-4147-A177-3AD203B41FA5}">
                      <a16:colId xmlns:a16="http://schemas.microsoft.com/office/drawing/2014/main" val="3212909098"/>
                    </a:ext>
                  </a:extLst>
                </a:gridCol>
                <a:gridCol w="1114019">
                  <a:extLst>
                    <a:ext uri="{9D8B030D-6E8A-4147-A177-3AD203B41FA5}">
                      <a16:colId xmlns:a16="http://schemas.microsoft.com/office/drawing/2014/main" val="2253519053"/>
                    </a:ext>
                  </a:extLst>
                </a:gridCol>
              </a:tblGrid>
              <a:tr h="295018">
                <a:tc>
                  <a:txBody>
                    <a:bodyPr/>
                    <a:lstStyle/>
                    <a:p>
                      <a:pPr marL="0" marR="0">
                        <a:lnSpc>
                          <a:spcPct val="107000"/>
                        </a:lnSpc>
                        <a:spcBef>
                          <a:spcPts val="0"/>
                        </a:spcBef>
                        <a:spcAft>
                          <a:spcPts val="0"/>
                        </a:spcAft>
                      </a:pPr>
                      <a:r>
                        <a:rPr lang="en-US" sz="1400" b="0" dirty="0">
                          <a:solidFill>
                            <a:schemeClr val="tx1"/>
                          </a:solidFill>
                          <a:effectLst/>
                        </a:rPr>
                        <a:t>xx</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Receivable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Revenue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graphicFrame>
        <p:nvGraphicFramePr>
          <p:cNvPr id="6" name="Table 5">
            <a:extLst>
              <a:ext uri="{FF2B5EF4-FFF2-40B4-BE49-F238E27FC236}">
                <a16:creationId xmlns:a16="http://schemas.microsoft.com/office/drawing/2014/main" id="{FCFD7F3A-A58C-4373-8E8C-3C4C4707C480}"/>
              </a:ext>
            </a:extLst>
          </p:cNvPr>
          <p:cNvGraphicFramePr>
            <a:graphicFrameLocks noGrp="1"/>
          </p:cNvGraphicFramePr>
          <p:nvPr>
            <p:extLst>
              <p:ext uri="{D42A27DB-BD31-4B8C-83A1-F6EECF244321}">
                <p14:modId xmlns:p14="http://schemas.microsoft.com/office/powerpoint/2010/main" val="2985691016"/>
              </p:ext>
            </p:extLst>
          </p:nvPr>
        </p:nvGraphicFramePr>
        <p:xfrm>
          <a:off x="3326859" y="4357494"/>
          <a:ext cx="5164981" cy="597423"/>
        </p:xfrm>
        <a:graphic>
          <a:graphicData uri="http://schemas.openxmlformats.org/drawingml/2006/table">
            <a:tbl>
              <a:tblPr firstRow="1" firstCol="1" bandRow="1">
                <a:tableStyleId>{5C22544A-7EE6-4342-B048-85BDC9FD1C3A}</a:tableStyleId>
              </a:tblPr>
              <a:tblGrid>
                <a:gridCol w="622571">
                  <a:extLst>
                    <a:ext uri="{9D8B030D-6E8A-4147-A177-3AD203B41FA5}">
                      <a16:colId xmlns:a16="http://schemas.microsoft.com/office/drawing/2014/main" val="2265946476"/>
                    </a:ext>
                  </a:extLst>
                </a:gridCol>
                <a:gridCol w="2167995">
                  <a:extLst>
                    <a:ext uri="{9D8B030D-6E8A-4147-A177-3AD203B41FA5}">
                      <a16:colId xmlns:a16="http://schemas.microsoft.com/office/drawing/2014/main" val="2943848949"/>
                    </a:ext>
                  </a:extLst>
                </a:gridCol>
                <a:gridCol w="1260395">
                  <a:extLst>
                    <a:ext uri="{9D8B030D-6E8A-4147-A177-3AD203B41FA5}">
                      <a16:colId xmlns:a16="http://schemas.microsoft.com/office/drawing/2014/main" val="3212909098"/>
                    </a:ext>
                  </a:extLst>
                </a:gridCol>
                <a:gridCol w="1114020">
                  <a:extLst>
                    <a:ext uri="{9D8B030D-6E8A-4147-A177-3AD203B41FA5}">
                      <a16:colId xmlns:a16="http://schemas.microsoft.com/office/drawing/2014/main" val="2253519053"/>
                    </a:ext>
                  </a:extLst>
                </a:gridCol>
              </a:tblGrid>
              <a:tr h="302055">
                <a:tc>
                  <a:txBody>
                    <a:bodyPr/>
                    <a:lstStyle/>
                    <a:p>
                      <a:pPr marL="0" marR="0">
                        <a:lnSpc>
                          <a:spcPct val="107000"/>
                        </a:lnSpc>
                        <a:spcBef>
                          <a:spcPts val="0"/>
                        </a:spcBef>
                        <a:spcAft>
                          <a:spcPts val="0"/>
                        </a:spcAft>
                      </a:pPr>
                      <a:r>
                        <a:rPr lang="en-US" sz="1400" b="0" dirty="0">
                          <a:solidFill>
                            <a:schemeClr val="tx1"/>
                          </a:solidFill>
                          <a:effectLst/>
                        </a:rPr>
                        <a:t>12/31</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Accounts Receivable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1,000</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Service Revenue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1,000</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7" name="Rectangle 6">
            <a:extLst>
              <a:ext uri="{FF2B5EF4-FFF2-40B4-BE49-F238E27FC236}">
                <a16:creationId xmlns:a16="http://schemas.microsoft.com/office/drawing/2014/main" id="{DB24935E-E768-42AC-8C0B-682E0A32E0FA}"/>
              </a:ext>
            </a:extLst>
          </p:cNvPr>
          <p:cNvSpPr/>
          <p:nvPr/>
        </p:nvSpPr>
        <p:spPr>
          <a:xfrm>
            <a:off x="342089" y="3374568"/>
            <a:ext cx="11108988" cy="66479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Example: On December 31 year-end, $1,000 of service revenue has been earned. The customer has not yet paid, and no revenue has been recorded.</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E895AA6-82E4-4220-9C12-E90F49FD4EDD}"/>
              </a:ext>
            </a:extLst>
          </p:cNvPr>
          <p:cNvSpPr/>
          <p:nvPr/>
        </p:nvSpPr>
        <p:spPr>
          <a:xfrm>
            <a:off x="865761" y="5378129"/>
            <a:ext cx="10585316" cy="646331"/>
          </a:xfrm>
          <a:prstGeom prst="rect">
            <a:avLst/>
          </a:prstGeom>
        </p:spPr>
        <p:txBody>
          <a:bodyPr wrap="square">
            <a:spAutoFit/>
          </a:bodyPr>
          <a:lstStyle/>
          <a:p>
            <a:r>
              <a:rPr lang="en-US" b="1" dirty="0">
                <a:latin typeface="Times New Roman" panose="02020603050405020304" pitchFamily="18" charset="0"/>
                <a:ea typeface="MS Mincho" panose="02020609040205080304" pitchFamily="49" charset="-128"/>
                <a:cs typeface="Times New Roman" panose="02020603050405020304" pitchFamily="18" charset="0"/>
              </a:rPr>
              <a:t>Reminder</a:t>
            </a:r>
            <a:r>
              <a:rPr lang="en-US" dirty="0">
                <a:latin typeface="Times New Roman" panose="02020603050405020304" pitchFamily="18" charset="0"/>
                <a:ea typeface="MS Mincho" panose="02020609040205080304" pitchFamily="49" charset="-128"/>
                <a:cs typeface="Times New Roman" panose="02020603050405020304" pitchFamily="18" charset="0"/>
              </a:rPr>
              <a:t>: 1) No cash is involved with the adjustment.  2) If the adjustment were not made, Accounts Receivable would be understated, and Service Revenue would be understated.</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0391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271672-9547-47DD-9B44-5901FE56787D}"/>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BC705753-49C2-4D91-8C45-9FD89A003572}"/>
              </a:ext>
            </a:extLst>
          </p:cNvPr>
          <p:cNvSpPr/>
          <p:nvPr/>
        </p:nvSpPr>
        <p:spPr>
          <a:xfrm>
            <a:off x="3580941" y="267670"/>
            <a:ext cx="4874476"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Accrued Expense Adjustments</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157BDF2A-1D86-488E-8CAA-39841CA687B2}"/>
              </a:ext>
            </a:extLst>
          </p:cNvPr>
          <p:cNvSpPr/>
          <p:nvPr/>
        </p:nvSpPr>
        <p:spPr>
          <a:xfrm>
            <a:off x="488004" y="909544"/>
            <a:ext cx="11215992" cy="1412310"/>
          </a:xfrm>
          <a:prstGeom prst="rect">
            <a:avLst/>
          </a:prstGeom>
        </p:spPr>
        <p:txBody>
          <a:bodyPr wrap="square">
            <a:spAutoFit/>
          </a:bodyPr>
          <a:lstStyle/>
          <a:p>
            <a:pPr marL="342900" marR="0" lvl="0" indent="-342900">
              <a:lnSpc>
                <a:spcPct val="107000"/>
              </a:lnSpc>
              <a:spcBef>
                <a:spcPts val="0"/>
              </a:spcBef>
              <a:spcAft>
                <a:spcPts val="12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An </a:t>
            </a: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accrued expense</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an expense that has been incurred, but cash has not yet been paid.  At the end of an accounting period, if an expense has been incurred but not yet recorded because no cash has been paid, an accrued expense adjustment is required.</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285750" indent="-285750">
              <a:buSzPct val="141000"/>
              <a:buFont typeface="Arial" panose="020B0604020202020204" pitchFamily="34" charset="0"/>
              <a:buChar char="•"/>
            </a:pPr>
            <a:r>
              <a:rPr lang="en-US" dirty="0">
                <a:latin typeface="Times New Roman" panose="02020603050405020304" pitchFamily="18" charset="0"/>
                <a:ea typeface="MS Mincho" panose="02020609040205080304" pitchFamily="49" charset="-128"/>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The adjusting journal entry follows this pattern: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D5BFB0B-3EFF-49DB-9796-CBDC97DC1557}"/>
              </a:ext>
            </a:extLst>
          </p:cNvPr>
          <p:cNvGraphicFramePr>
            <a:graphicFrameLocks noGrp="1"/>
          </p:cNvGraphicFramePr>
          <p:nvPr>
            <p:extLst>
              <p:ext uri="{D42A27DB-BD31-4B8C-83A1-F6EECF244321}">
                <p14:modId xmlns:p14="http://schemas.microsoft.com/office/powerpoint/2010/main" val="2037741525"/>
              </p:ext>
            </p:extLst>
          </p:nvPr>
        </p:nvGraphicFramePr>
        <p:xfrm>
          <a:off x="3290436" y="2674435"/>
          <a:ext cx="5164980" cy="578142"/>
        </p:xfrm>
        <a:graphic>
          <a:graphicData uri="http://schemas.openxmlformats.org/drawingml/2006/table">
            <a:tbl>
              <a:tblPr firstRow="1" firstCol="1" bandRow="1">
                <a:tableStyleId>{5C22544A-7EE6-4342-B048-85BDC9FD1C3A}</a:tableStyleId>
              </a:tblPr>
              <a:tblGrid>
                <a:gridCol w="499139">
                  <a:extLst>
                    <a:ext uri="{9D8B030D-6E8A-4147-A177-3AD203B41FA5}">
                      <a16:colId xmlns:a16="http://schemas.microsoft.com/office/drawing/2014/main" val="2265946476"/>
                    </a:ext>
                  </a:extLst>
                </a:gridCol>
                <a:gridCol w="2469479">
                  <a:extLst>
                    <a:ext uri="{9D8B030D-6E8A-4147-A177-3AD203B41FA5}">
                      <a16:colId xmlns:a16="http://schemas.microsoft.com/office/drawing/2014/main" val="2943848949"/>
                    </a:ext>
                  </a:extLst>
                </a:gridCol>
                <a:gridCol w="1082343">
                  <a:extLst>
                    <a:ext uri="{9D8B030D-6E8A-4147-A177-3AD203B41FA5}">
                      <a16:colId xmlns:a16="http://schemas.microsoft.com/office/drawing/2014/main" val="3212909098"/>
                    </a:ext>
                  </a:extLst>
                </a:gridCol>
                <a:gridCol w="1114019">
                  <a:extLst>
                    <a:ext uri="{9D8B030D-6E8A-4147-A177-3AD203B41FA5}">
                      <a16:colId xmlns:a16="http://schemas.microsoft.com/office/drawing/2014/main" val="2253519053"/>
                    </a:ext>
                  </a:extLst>
                </a:gridCol>
              </a:tblGrid>
              <a:tr h="282774">
                <a:tc>
                  <a:txBody>
                    <a:bodyPr/>
                    <a:lstStyle/>
                    <a:p>
                      <a:pPr marL="0" marR="0">
                        <a:lnSpc>
                          <a:spcPct val="107000"/>
                        </a:lnSpc>
                        <a:spcBef>
                          <a:spcPts val="0"/>
                        </a:spcBef>
                        <a:spcAft>
                          <a:spcPts val="0"/>
                        </a:spcAft>
                      </a:pPr>
                      <a:r>
                        <a:rPr lang="en-US" sz="1400" b="0" dirty="0">
                          <a:solidFill>
                            <a:schemeClr val="tx1"/>
                          </a:solidFill>
                          <a:effectLst/>
                        </a:rPr>
                        <a:t>xx</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Expense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Payable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6" name="Rectangle 5">
            <a:extLst>
              <a:ext uri="{FF2B5EF4-FFF2-40B4-BE49-F238E27FC236}">
                <a16:creationId xmlns:a16="http://schemas.microsoft.com/office/drawing/2014/main" id="{D7DEF31D-B07E-449E-8754-3601D7D7CCF6}"/>
              </a:ext>
            </a:extLst>
          </p:cNvPr>
          <p:cNvSpPr/>
          <p:nvPr/>
        </p:nvSpPr>
        <p:spPr>
          <a:xfrm>
            <a:off x="405982" y="3576415"/>
            <a:ext cx="10933889" cy="66479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Example: On December 31 year-end, the bill for utilities has not yet been received.  The $300 bill arrives in early January.  In January, an adjusting entry for $300 is recorded as of December 31 for the prior year.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C36FBF9-4CE2-4078-9FC9-39168404D450}"/>
              </a:ext>
            </a:extLst>
          </p:cNvPr>
          <p:cNvGraphicFramePr>
            <a:graphicFrameLocks noGrp="1"/>
          </p:cNvGraphicFramePr>
          <p:nvPr>
            <p:extLst>
              <p:ext uri="{D42A27DB-BD31-4B8C-83A1-F6EECF244321}">
                <p14:modId xmlns:p14="http://schemas.microsoft.com/office/powerpoint/2010/main" val="1485309011"/>
              </p:ext>
            </p:extLst>
          </p:nvPr>
        </p:nvGraphicFramePr>
        <p:xfrm>
          <a:off x="3290435" y="4447502"/>
          <a:ext cx="5164981" cy="585236"/>
        </p:xfrm>
        <a:graphic>
          <a:graphicData uri="http://schemas.openxmlformats.org/drawingml/2006/table">
            <a:tbl>
              <a:tblPr firstRow="1" firstCol="1" bandRow="1">
                <a:tableStyleId>{5C22544A-7EE6-4342-B048-85BDC9FD1C3A}</a:tableStyleId>
              </a:tblPr>
              <a:tblGrid>
                <a:gridCol w="622571">
                  <a:extLst>
                    <a:ext uri="{9D8B030D-6E8A-4147-A177-3AD203B41FA5}">
                      <a16:colId xmlns:a16="http://schemas.microsoft.com/office/drawing/2014/main" val="2265946476"/>
                    </a:ext>
                  </a:extLst>
                </a:gridCol>
                <a:gridCol w="2167995">
                  <a:extLst>
                    <a:ext uri="{9D8B030D-6E8A-4147-A177-3AD203B41FA5}">
                      <a16:colId xmlns:a16="http://schemas.microsoft.com/office/drawing/2014/main" val="2943848949"/>
                    </a:ext>
                  </a:extLst>
                </a:gridCol>
                <a:gridCol w="1260395">
                  <a:extLst>
                    <a:ext uri="{9D8B030D-6E8A-4147-A177-3AD203B41FA5}">
                      <a16:colId xmlns:a16="http://schemas.microsoft.com/office/drawing/2014/main" val="3212909098"/>
                    </a:ext>
                  </a:extLst>
                </a:gridCol>
                <a:gridCol w="1114020">
                  <a:extLst>
                    <a:ext uri="{9D8B030D-6E8A-4147-A177-3AD203B41FA5}">
                      <a16:colId xmlns:a16="http://schemas.microsoft.com/office/drawing/2014/main" val="2253519053"/>
                    </a:ext>
                  </a:extLst>
                </a:gridCol>
              </a:tblGrid>
              <a:tr h="289868">
                <a:tc>
                  <a:txBody>
                    <a:bodyPr/>
                    <a:lstStyle/>
                    <a:p>
                      <a:pPr marL="0" marR="0">
                        <a:lnSpc>
                          <a:spcPct val="107000"/>
                        </a:lnSpc>
                        <a:spcBef>
                          <a:spcPts val="0"/>
                        </a:spcBef>
                        <a:spcAft>
                          <a:spcPts val="0"/>
                        </a:spcAft>
                      </a:pPr>
                      <a:r>
                        <a:rPr lang="en-US" sz="1400" b="0" dirty="0">
                          <a:solidFill>
                            <a:schemeClr val="tx1"/>
                          </a:solidFill>
                          <a:effectLst/>
                        </a:rPr>
                        <a:t>12/31</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Utilities Expense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300</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Accounts Payable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300</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8" name="Rectangle 7">
            <a:extLst>
              <a:ext uri="{FF2B5EF4-FFF2-40B4-BE49-F238E27FC236}">
                <a16:creationId xmlns:a16="http://schemas.microsoft.com/office/drawing/2014/main" id="{00ADBBD4-F2E7-4983-89E2-96074D234292}"/>
              </a:ext>
            </a:extLst>
          </p:cNvPr>
          <p:cNvSpPr/>
          <p:nvPr/>
        </p:nvSpPr>
        <p:spPr>
          <a:xfrm>
            <a:off x="405982" y="5491913"/>
            <a:ext cx="11138171" cy="923330"/>
          </a:xfrm>
          <a:prstGeom prst="rect">
            <a:avLst/>
          </a:prstGeom>
        </p:spPr>
        <p:txBody>
          <a:bodyPr wrap="square">
            <a:spAutoFit/>
          </a:bodyPr>
          <a:lstStyle/>
          <a:p>
            <a:r>
              <a:rPr lang="en-US" b="1" dirty="0">
                <a:latin typeface="Times New Roman" panose="02020603050405020304" pitchFamily="18" charset="0"/>
                <a:ea typeface="MS Mincho" panose="02020609040205080304" pitchFamily="49" charset="-128"/>
                <a:cs typeface="Times New Roman" panose="02020603050405020304" pitchFamily="18" charset="0"/>
              </a:rPr>
              <a:t>Reminder</a:t>
            </a:r>
            <a:r>
              <a:rPr lang="en-US" dirty="0">
                <a:latin typeface="Times New Roman" panose="02020603050405020304" pitchFamily="18" charset="0"/>
                <a:ea typeface="MS Mincho" panose="02020609040205080304" pitchFamily="49" charset="-128"/>
                <a:cs typeface="Times New Roman" panose="02020603050405020304" pitchFamily="18" charset="0"/>
              </a:rPr>
              <a:t>: 1) No cash is involved with the adjustment.  2) If the adjustment were not made, Accounts Payable would be understated, and Utilities Expense would be understated.</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914400" marR="0">
              <a:spcBef>
                <a:spcPts val="0"/>
              </a:spcBef>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72116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8CC4A-4AB1-4EE6-B618-9A3741AB6F85}"/>
              </a:ext>
            </a:extLst>
          </p:cNvPr>
          <p:cNvSpPr>
            <a:spLocks noGrp="1"/>
          </p:cNvSpPr>
          <p:nvPr>
            <p:ph type="title"/>
          </p:nvPr>
        </p:nvSpPr>
        <p:spPr>
          <a:xfrm>
            <a:off x="702734" y="2371725"/>
            <a:ext cx="10515600" cy="1325563"/>
          </a:xfrm>
        </p:spPr>
        <p:txBody>
          <a:bodyPr/>
          <a:lstStyle/>
          <a:p>
            <a:pPr algn="ctr"/>
            <a:r>
              <a:rPr lang="en-US" b="1" dirty="0"/>
              <a:t>Learning Goal 4</a:t>
            </a:r>
            <a:br>
              <a:rPr lang="en-US" dirty="0"/>
            </a:br>
            <a:endParaRPr lang="en-US" dirty="0"/>
          </a:p>
        </p:txBody>
      </p:sp>
      <p:sp>
        <p:nvSpPr>
          <p:cNvPr id="3" name="Footer Placeholder 2">
            <a:extLst>
              <a:ext uri="{FF2B5EF4-FFF2-40B4-BE49-F238E27FC236}">
                <a16:creationId xmlns:a16="http://schemas.microsoft.com/office/drawing/2014/main" id="{7E66E48D-56E4-4459-B870-B64EE8AEDE8A}"/>
              </a:ext>
            </a:extLst>
          </p:cNvPr>
          <p:cNvSpPr>
            <a:spLocks noGrp="1"/>
          </p:cNvSpPr>
          <p:nvPr>
            <p:ph type="ftr" sz="quarter" idx="11"/>
          </p:nvPr>
        </p:nvSpPr>
        <p:spPr/>
        <p:txBody>
          <a:bodyPr/>
          <a:lstStyle/>
          <a:p>
            <a:r>
              <a:rPr lang="en-US" dirty="0"/>
              <a:t>© Copyright 2018 Worthy and James Publishing</a:t>
            </a:r>
          </a:p>
        </p:txBody>
      </p:sp>
    </p:spTree>
    <p:extLst>
      <p:ext uri="{BB962C8B-B14F-4D97-AF65-F5344CB8AC3E}">
        <p14:creationId xmlns:p14="http://schemas.microsoft.com/office/powerpoint/2010/main" val="378192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1646AC-2000-41E4-9864-B0E3BF085B5C}"/>
              </a:ext>
            </a:extLst>
          </p:cNvPr>
          <p:cNvSpPr>
            <a:spLocks noGrp="1"/>
          </p:cNvSpPr>
          <p:nvPr>
            <p:ph type="ftr" sz="quarter" idx="11"/>
          </p:nvPr>
        </p:nvSpPr>
        <p:spPr/>
        <p:txBody>
          <a:bodyPr/>
          <a:lstStyle/>
          <a:p>
            <a:r>
              <a:rPr lang="en-US"/>
              <a:t>© Copyright 2018 Worthy and James Publishing</a:t>
            </a:r>
          </a:p>
        </p:txBody>
      </p:sp>
      <p:sp>
        <p:nvSpPr>
          <p:cNvPr id="6" name="Rectangle 5">
            <a:extLst>
              <a:ext uri="{FF2B5EF4-FFF2-40B4-BE49-F238E27FC236}">
                <a16:creationId xmlns:a16="http://schemas.microsoft.com/office/drawing/2014/main" id="{3487C8BC-7A5A-4E13-99E5-FEC94DAFA8C0}"/>
              </a:ext>
            </a:extLst>
          </p:cNvPr>
          <p:cNvSpPr/>
          <p:nvPr/>
        </p:nvSpPr>
        <p:spPr>
          <a:xfrm>
            <a:off x="3863063" y="136525"/>
            <a:ext cx="4789453" cy="523220"/>
          </a:xfrm>
          <a:prstGeom prst="rect">
            <a:avLst/>
          </a:prstGeom>
        </p:spPr>
        <p:txBody>
          <a:bodyPr wrap="none">
            <a:spAutoFit/>
          </a:bodyPr>
          <a:lstStyle/>
          <a:p>
            <a:r>
              <a:rPr lang="en-US" sz="2800" b="1" dirty="0">
                <a:solidFill>
                  <a:schemeClr val="accent1">
                    <a:lumMod val="50000"/>
                  </a:schemeClr>
                </a:solidFill>
                <a:latin typeface="Times New Roman" panose="02020603050405020304" pitchFamily="18" charset="0"/>
                <a:ea typeface="MS Mincho" panose="02020609040205080304" pitchFamily="49" charset="-128"/>
              </a:rPr>
              <a:t>Prepaid Expense Adjustments</a:t>
            </a:r>
            <a:endParaRPr lang="en-US" sz="2800" dirty="0">
              <a:solidFill>
                <a:schemeClr val="accent1">
                  <a:lumMod val="50000"/>
                </a:schemeClr>
              </a:solidFill>
            </a:endParaRPr>
          </a:p>
        </p:txBody>
      </p:sp>
      <p:sp>
        <p:nvSpPr>
          <p:cNvPr id="7" name="Rectangle 6">
            <a:extLst>
              <a:ext uri="{FF2B5EF4-FFF2-40B4-BE49-F238E27FC236}">
                <a16:creationId xmlns:a16="http://schemas.microsoft.com/office/drawing/2014/main" id="{E91469EE-9EA2-41B2-8675-2A2F43F4EB9F}"/>
              </a:ext>
            </a:extLst>
          </p:cNvPr>
          <p:cNvSpPr/>
          <p:nvPr/>
        </p:nvSpPr>
        <p:spPr>
          <a:xfrm>
            <a:off x="321012" y="854931"/>
            <a:ext cx="11147898" cy="1637115"/>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A </a:t>
            </a: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prepaid expense</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an asset account that is created by an advance payment for goods or services. Then, when the item is used the asset is reduced, and an expense is recorded.  (Examples: supplies, travel tickets, prepaid insurance, and prepaid rent)</a:t>
            </a:r>
            <a:endParaRPr lang="en-US" dirty="0">
              <a:latin typeface="Cambria" panose="02040503050406030204" pitchFamily="18" charset="0"/>
              <a:ea typeface="Cambria" panose="020405030504060302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The adjusting journal entry follows this pattern: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5E2115C0-6D02-4E86-87E6-82E1A60EFA55}"/>
              </a:ext>
            </a:extLst>
          </p:cNvPr>
          <p:cNvGraphicFramePr>
            <a:graphicFrameLocks noGrp="1"/>
          </p:cNvGraphicFramePr>
          <p:nvPr>
            <p:extLst>
              <p:ext uri="{D42A27DB-BD31-4B8C-83A1-F6EECF244321}">
                <p14:modId xmlns:p14="http://schemas.microsoft.com/office/powerpoint/2010/main" val="2444954250"/>
              </p:ext>
            </p:extLst>
          </p:nvPr>
        </p:nvGraphicFramePr>
        <p:xfrm>
          <a:off x="3531543" y="2825346"/>
          <a:ext cx="4726834" cy="563418"/>
        </p:xfrm>
        <a:graphic>
          <a:graphicData uri="http://schemas.openxmlformats.org/drawingml/2006/table">
            <a:tbl>
              <a:tblPr firstRow="1" firstCol="1" bandRow="1">
                <a:tableStyleId>{5C22544A-7EE6-4342-B048-85BDC9FD1C3A}</a:tableStyleId>
              </a:tblPr>
              <a:tblGrid>
                <a:gridCol w="369161">
                  <a:extLst>
                    <a:ext uri="{9D8B030D-6E8A-4147-A177-3AD203B41FA5}">
                      <a16:colId xmlns:a16="http://schemas.microsoft.com/office/drawing/2014/main" val="2265946476"/>
                    </a:ext>
                  </a:extLst>
                </a:gridCol>
                <a:gridCol w="2184681">
                  <a:extLst>
                    <a:ext uri="{9D8B030D-6E8A-4147-A177-3AD203B41FA5}">
                      <a16:colId xmlns:a16="http://schemas.microsoft.com/office/drawing/2014/main" val="2943848949"/>
                    </a:ext>
                  </a:extLst>
                </a:gridCol>
                <a:gridCol w="1153475">
                  <a:extLst>
                    <a:ext uri="{9D8B030D-6E8A-4147-A177-3AD203B41FA5}">
                      <a16:colId xmlns:a16="http://schemas.microsoft.com/office/drawing/2014/main" val="3212909098"/>
                    </a:ext>
                  </a:extLst>
                </a:gridCol>
                <a:gridCol w="1019517">
                  <a:extLst>
                    <a:ext uri="{9D8B030D-6E8A-4147-A177-3AD203B41FA5}">
                      <a16:colId xmlns:a16="http://schemas.microsoft.com/office/drawing/2014/main" val="2253519053"/>
                    </a:ext>
                  </a:extLst>
                </a:gridCol>
              </a:tblGrid>
              <a:tr h="268050">
                <a:tc>
                  <a:txBody>
                    <a:bodyPr/>
                    <a:lstStyle/>
                    <a:p>
                      <a:pPr marL="0" marR="0">
                        <a:lnSpc>
                          <a:spcPct val="107000"/>
                        </a:lnSpc>
                        <a:spcBef>
                          <a:spcPts val="0"/>
                        </a:spcBef>
                        <a:spcAft>
                          <a:spcPts val="0"/>
                        </a:spcAft>
                      </a:pPr>
                      <a:r>
                        <a:rPr lang="en-US" sz="1400" b="0" dirty="0">
                          <a:solidFill>
                            <a:schemeClr val="tx1"/>
                          </a:solidFill>
                          <a:effectLst/>
                        </a:rPr>
                        <a:t>xx</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Expense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Asset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9" name="Rectangle 8">
            <a:extLst>
              <a:ext uri="{FF2B5EF4-FFF2-40B4-BE49-F238E27FC236}">
                <a16:creationId xmlns:a16="http://schemas.microsoft.com/office/drawing/2014/main" id="{9571F872-9204-41CA-AA0E-BD1A6883A66C}"/>
              </a:ext>
            </a:extLst>
          </p:cNvPr>
          <p:cNvSpPr/>
          <p:nvPr/>
        </p:nvSpPr>
        <p:spPr>
          <a:xfrm>
            <a:off x="321012" y="3726233"/>
            <a:ext cx="10637433" cy="368434"/>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Example: On June 30 year-end, a company determines that $500 of prepaid insurance has expired.</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A6311524-D45C-4B3B-A175-6431F076E005}"/>
              </a:ext>
            </a:extLst>
          </p:cNvPr>
          <p:cNvGraphicFramePr>
            <a:graphicFrameLocks noGrp="1"/>
          </p:cNvGraphicFramePr>
          <p:nvPr>
            <p:extLst>
              <p:ext uri="{D42A27DB-BD31-4B8C-83A1-F6EECF244321}">
                <p14:modId xmlns:p14="http://schemas.microsoft.com/office/powerpoint/2010/main" val="24479822"/>
              </p:ext>
            </p:extLst>
          </p:nvPr>
        </p:nvGraphicFramePr>
        <p:xfrm>
          <a:off x="3531543" y="4366889"/>
          <a:ext cx="4726835" cy="607483"/>
        </p:xfrm>
        <a:graphic>
          <a:graphicData uri="http://schemas.openxmlformats.org/drawingml/2006/table">
            <a:tbl>
              <a:tblPr firstRow="1" firstCol="1" bandRow="1">
                <a:tableStyleId>{5C22544A-7EE6-4342-B048-85BDC9FD1C3A}</a:tableStyleId>
              </a:tblPr>
              <a:tblGrid>
                <a:gridCol w="505838">
                  <a:extLst>
                    <a:ext uri="{9D8B030D-6E8A-4147-A177-3AD203B41FA5}">
                      <a16:colId xmlns:a16="http://schemas.microsoft.com/office/drawing/2014/main" val="2265946476"/>
                    </a:ext>
                  </a:extLst>
                </a:gridCol>
                <a:gridCol w="2048005">
                  <a:extLst>
                    <a:ext uri="{9D8B030D-6E8A-4147-A177-3AD203B41FA5}">
                      <a16:colId xmlns:a16="http://schemas.microsoft.com/office/drawing/2014/main" val="2943848949"/>
                    </a:ext>
                  </a:extLst>
                </a:gridCol>
                <a:gridCol w="1153475">
                  <a:extLst>
                    <a:ext uri="{9D8B030D-6E8A-4147-A177-3AD203B41FA5}">
                      <a16:colId xmlns:a16="http://schemas.microsoft.com/office/drawing/2014/main" val="3212909098"/>
                    </a:ext>
                  </a:extLst>
                </a:gridCol>
                <a:gridCol w="1019517">
                  <a:extLst>
                    <a:ext uri="{9D8B030D-6E8A-4147-A177-3AD203B41FA5}">
                      <a16:colId xmlns:a16="http://schemas.microsoft.com/office/drawing/2014/main" val="2253519053"/>
                    </a:ext>
                  </a:extLst>
                </a:gridCol>
              </a:tblGrid>
              <a:tr h="312115">
                <a:tc>
                  <a:txBody>
                    <a:bodyPr/>
                    <a:lstStyle/>
                    <a:p>
                      <a:pPr marL="0" marR="0">
                        <a:lnSpc>
                          <a:spcPct val="107000"/>
                        </a:lnSpc>
                        <a:spcBef>
                          <a:spcPts val="0"/>
                        </a:spcBef>
                        <a:spcAft>
                          <a:spcPts val="0"/>
                        </a:spcAft>
                      </a:pPr>
                      <a:r>
                        <a:rPr lang="en-US" sz="1400" b="0" dirty="0">
                          <a:solidFill>
                            <a:schemeClr val="tx1"/>
                          </a:solidFill>
                          <a:effectLst/>
                        </a:rPr>
                        <a:t>6/30</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Insurance Expense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500</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Prepaid Insurance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500</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12" name="Rectangle 11">
            <a:extLst>
              <a:ext uri="{FF2B5EF4-FFF2-40B4-BE49-F238E27FC236}">
                <a16:creationId xmlns:a16="http://schemas.microsoft.com/office/drawing/2014/main" id="{05DBE694-A6DD-4C1E-821A-3A2E716FBF3A}"/>
              </a:ext>
            </a:extLst>
          </p:cNvPr>
          <p:cNvSpPr/>
          <p:nvPr/>
        </p:nvSpPr>
        <p:spPr>
          <a:xfrm>
            <a:off x="466927" y="5328855"/>
            <a:ext cx="11147897" cy="923330"/>
          </a:xfrm>
          <a:prstGeom prst="rect">
            <a:avLst/>
          </a:prstGeom>
        </p:spPr>
        <p:txBody>
          <a:bodyPr wrap="square">
            <a:spAutoFit/>
          </a:bodyPr>
          <a:lstStyle/>
          <a:p>
            <a:r>
              <a:rPr lang="en-US" b="1" dirty="0">
                <a:latin typeface="Times New Roman" panose="02020603050405020304" pitchFamily="18" charset="0"/>
                <a:ea typeface="MS Mincho" panose="02020609040205080304" pitchFamily="49" charset="-128"/>
                <a:cs typeface="Times New Roman" panose="02020603050405020304" pitchFamily="18" charset="0"/>
              </a:rPr>
              <a:t>Reminder</a:t>
            </a:r>
            <a:r>
              <a:rPr lang="en-US" dirty="0">
                <a:latin typeface="Times New Roman" panose="02020603050405020304" pitchFamily="18" charset="0"/>
                <a:ea typeface="MS Mincho" panose="02020609040205080304" pitchFamily="49" charset="-128"/>
                <a:cs typeface="Times New Roman" panose="02020603050405020304" pitchFamily="18" charset="0"/>
              </a:rPr>
              <a:t>: 1) No cash is involved with the adjustment.  2) If the adjustment were not made Prepaid Insurance would be overstated, and Insurance Expense would be understated. </a:t>
            </a:r>
            <a:br>
              <a:rPr lang="en-US" dirty="0">
                <a:latin typeface="Times New Roman" panose="02020603050405020304" pitchFamily="18" charset="0"/>
                <a:ea typeface="MS Mincho" panose="02020609040205080304" pitchFamily="49" charset="-128"/>
                <a:cs typeface="Times New Roman" panose="02020603050405020304" pitchFamily="18" charset="0"/>
              </a:rPr>
            </a:b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661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1FD160-F24D-4E84-9573-0C8165DBDF39}"/>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E7C524A3-2EF2-4FE7-92D1-BACFD1B6CE3F}"/>
              </a:ext>
            </a:extLst>
          </p:cNvPr>
          <p:cNvSpPr/>
          <p:nvPr/>
        </p:nvSpPr>
        <p:spPr>
          <a:xfrm>
            <a:off x="2977574" y="214346"/>
            <a:ext cx="6487032" cy="523220"/>
          </a:xfrm>
          <a:prstGeom prst="rect">
            <a:avLst/>
          </a:prstGeom>
        </p:spPr>
        <p:txBody>
          <a:bodyPr wrap="none">
            <a:spAutoFit/>
          </a:bodyPr>
          <a:lstStyle/>
          <a:p>
            <a:r>
              <a:rPr lang="en-US" sz="2800" b="1" dirty="0">
                <a:solidFill>
                  <a:schemeClr val="accent1">
                    <a:lumMod val="50000"/>
                  </a:schemeClr>
                </a:solidFill>
                <a:latin typeface="Times New Roman" panose="02020603050405020304" pitchFamily="18" charset="0"/>
                <a:ea typeface="MS Mincho" panose="02020609040205080304" pitchFamily="49" charset="-128"/>
              </a:rPr>
              <a:t>Prepaid Expense Adjustments, continued</a:t>
            </a:r>
            <a:endParaRPr lang="en-US" sz="2800" dirty="0">
              <a:solidFill>
                <a:schemeClr val="accent1">
                  <a:lumMod val="50000"/>
                </a:schemeClr>
              </a:solidFill>
            </a:endParaRPr>
          </a:p>
        </p:txBody>
      </p:sp>
      <p:sp>
        <p:nvSpPr>
          <p:cNvPr id="4" name="Rectangle 3">
            <a:extLst>
              <a:ext uri="{FF2B5EF4-FFF2-40B4-BE49-F238E27FC236}">
                <a16:creationId xmlns:a16="http://schemas.microsoft.com/office/drawing/2014/main" id="{57D6CF6E-8C1A-4F8B-85F5-42906D2FFAE9}"/>
              </a:ext>
            </a:extLst>
          </p:cNvPr>
          <p:cNvSpPr/>
          <p:nvPr/>
        </p:nvSpPr>
        <p:spPr>
          <a:xfrm>
            <a:off x="1614792" y="1258431"/>
            <a:ext cx="8628434" cy="664797"/>
          </a:xfrm>
          <a:prstGeom prst="rect">
            <a:avLst/>
          </a:prstGeom>
        </p:spPr>
        <p:txBody>
          <a:bodyPr wrap="square">
            <a:spAutoFit/>
          </a:bodyPr>
          <a:lstStyle/>
          <a:p>
            <a:pPr marL="457200" marR="0">
              <a:lnSpc>
                <a:spcPct val="107000"/>
              </a:lnSpc>
              <a:spcBef>
                <a:spcPts val="0"/>
              </a:spcBef>
              <a:spcAft>
                <a:spcPts val="800"/>
              </a:spcAft>
            </a:pPr>
            <a:r>
              <a:rPr lang="en-US" b="1" dirty="0">
                <a:latin typeface="Times New Roman" panose="02020603050405020304" pitchFamily="18" charset="0"/>
                <a:ea typeface="Cambria" panose="02040503050406030204" pitchFamily="18" charset="0"/>
                <a:cs typeface="Times New Roman" panose="02020603050405020304" pitchFamily="18" charset="0"/>
              </a:rPr>
              <a:t>How to determine the amount of a prepaid expense adjustment: </a:t>
            </a:r>
            <a:r>
              <a:rPr lang="en-US" dirty="0">
                <a:latin typeface="Times New Roman" panose="02020603050405020304" pitchFamily="18" charset="0"/>
                <a:ea typeface="Cambria" panose="02040503050406030204" pitchFamily="18" charset="0"/>
                <a:cs typeface="Times New Roman" panose="02020603050405020304" pitchFamily="18" charset="0"/>
              </a:rPr>
              <a:t>The method used to determine the amount of the adjustment depends on the information that is given.</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0DBEE73-65CC-467A-A5CB-024572475D76}"/>
              </a:ext>
            </a:extLst>
          </p:cNvPr>
          <p:cNvGraphicFramePr>
            <a:graphicFrameLocks noGrp="1"/>
          </p:cNvGraphicFramePr>
          <p:nvPr>
            <p:extLst>
              <p:ext uri="{D42A27DB-BD31-4B8C-83A1-F6EECF244321}">
                <p14:modId xmlns:p14="http://schemas.microsoft.com/office/powerpoint/2010/main" val="1858612905"/>
              </p:ext>
            </p:extLst>
          </p:nvPr>
        </p:nvGraphicFramePr>
        <p:xfrm>
          <a:off x="2928732" y="2571097"/>
          <a:ext cx="6584715" cy="1968618"/>
        </p:xfrm>
        <a:graphic>
          <a:graphicData uri="http://schemas.openxmlformats.org/drawingml/2006/table">
            <a:tbl>
              <a:tblPr firstRow="1" firstCol="1" bandRow="1">
                <a:tableStyleId>{5940675A-B579-460E-94D1-54222C63F5DA}</a:tableStyleId>
              </a:tblPr>
              <a:tblGrid>
                <a:gridCol w="229584">
                  <a:extLst>
                    <a:ext uri="{9D8B030D-6E8A-4147-A177-3AD203B41FA5}">
                      <a16:colId xmlns:a16="http://schemas.microsoft.com/office/drawing/2014/main" val="3699731296"/>
                    </a:ext>
                  </a:extLst>
                </a:gridCol>
                <a:gridCol w="2936008">
                  <a:extLst>
                    <a:ext uri="{9D8B030D-6E8A-4147-A177-3AD203B41FA5}">
                      <a16:colId xmlns:a16="http://schemas.microsoft.com/office/drawing/2014/main" val="1138056465"/>
                    </a:ext>
                  </a:extLst>
                </a:gridCol>
                <a:gridCol w="3419123">
                  <a:extLst>
                    <a:ext uri="{9D8B030D-6E8A-4147-A177-3AD203B41FA5}">
                      <a16:colId xmlns:a16="http://schemas.microsoft.com/office/drawing/2014/main" val="1573323011"/>
                    </a:ext>
                  </a:extLst>
                </a:gridCol>
              </a:tblGrid>
              <a:tr h="230469">
                <a:tc>
                  <a:txBody>
                    <a:bodyPr/>
                    <a:lstStyle/>
                    <a:p>
                      <a:pPr marL="0" marR="0" algn="ctr">
                        <a:lnSpc>
                          <a:spcPct val="107000"/>
                        </a:lnSpc>
                        <a:spcBef>
                          <a:spcPts val="0"/>
                        </a:spcBef>
                        <a:spcAft>
                          <a:spcPts val="0"/>
                        </a:spcAft>
                      </a:pPr>
                      <a:r>
                        <a:rPr lang="en-US" sz="1400" b="1">
                          <a:effectLst/>
                        </a:rPr>
                        <a:t> </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IF</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THEN</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73948199"/>
                  </a:ext>
                </a:extLst>
              </a:tr>
              <a:tr h="579383">
                <a:tc>
                  <a:txBody>
                    <a:bodyPr/>
                    <a:lstStyle/>
                    <a:p>
                      <a:pPr marL="0" marR="0" algn="ctr">
                        <a:lnSpc>
                          <a:spcPct val="107000"/>
                        </a:lnSpc>
                        <a:spcBef>
                          <a:spcPts val="300"/>
                        </a:spcBef>
                        <a:spcAft>
                          <a:spcPts val="800"/>
                        </a:spcAft>
                      </a:pPr>
                      <a:r>
                        <a:rPr lang="en-US" sz="1400">
                          <a:effectLst/>
                        </a:rPr>
                        <a:t>1</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dirty="0">
                          <a:effectLst/>
                        </a:rPr>
                        <a:t>the amount of expense or amount used is given,</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dirty="0">
                          <a:effectLst/>
                        </a:rPr>
                        <a:t>there is no calculation; use this amount.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7963737"/>
                  </a:ext>
                </a:extLst>
              </a:tr>
              <a:tr h="579383">
                <a:tc>
                  <a:txBody>
                    <a:bodyPr/>
                    <a:lstStyle/>
                    <a:p>
                      <a:pPr marL="0" marR="0" algn="ctr">
                        <a:lnSpc>
                          <a:spcPct val="107000"/>
                        </a:lnSpc>
                        <a:spcBef>
                          <a:spcPts val="300"/>
                        </a:spcBef>
                        <a:spcAft>
                          <a:spcPts val="800"/>
                        </a:spcAft>
                      </a:pPr>
                      <a:r>
                        <a:rPr lang="en-US" sz="1400" dirty="0">
                          <a:effectLst/>
                        </a:rPr>
                        <a:t>2</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600"/>
                        </a:spcBef>
                        <a:spcAft>
                          <a:spcPts val="800"/>
                        </a:spcAft>
                      </a:pPr>
                      <a:r>
                        <a:rPr lang="en-US" sz="1400" dirty="0">
                          <a:effectLst/>
                        </a:rPr>
                        <a:t>the actual asset balance is given,</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subtract the actual balance from the account balance to determine the amount used.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37895087"/>
                  </a:ext>
                </a:extLst>
              </a:tr>
              <a:tr h="579383">
                <a:tc>
                  <a:txBody>
                    <a:bodyPr/>
                    <a:lstStyle/>
                    <a:p>
                      <a:pPr marL="0" marR="0" algn="ctr">
                        <a:lnSpc>
                          <a:spcPct val="107000"/>
                        </a:lnSpc>
                        <a:spcBef>
                          <a:spcPts val="300"/>
                        </a:spcBef>
                        <a:spcAft>
                          <a:spcPts val="800"/>
                        </a:spcAft>
                      </a:pPr>
                      <a:r>
                        <a:rPr lang="en-US" sz="1400">
                          <a:effectLst/>
                        </a:rPr>
                        <a:t>3</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a percentage or fraction is given,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use this to determine the amount used or the actual balance.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5912967"/>
                  </a:ext>
                </a:extLst>
              </a:tr>
            </a:tbl>
          </a:graphicData>
        </a:graphic>
      </p:graphicFrame>
    </p:spTree>
    <p:extLst>
      <p:ext uri="{BB962C8B-B14F-4D97-AF65-F5344CB8AC3E}">
        <p14:creationId xmlns:p14="http://schemas.microsoft.com/office/powerpoint/2010/main" val="40611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32E3FB-092A-437F-8C6D-4FE9C6A4D8FE}"/>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C476358F-D7FD-4537-8B87-8FFAECE60FD1}"/>
              </a:ext>
            </a:extLst>
          </p:cNvPr>
          <p:cNvSpPr/>
          <p:nvPr/>
        </p:nvSpPr>
        <p:spPr>
          <a:xfrm>
            <a:off x="3173497" y="345491"/>
            <a:ext cx="6487033"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Prepaid Expense Adjustments, continued</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5DD047E3-D2E3-43B5-8C80-7A7BF2D3B0BF}"/>
              </a:ext>
            </a:extLst>
          </p:cNvPr>
          <p:cNvSpPr/>
          <p:nvPr/>
        </p:nvSpPr>
        <p:spPr>
          <a:xfrm>
            <a:off x="430737" y="1246589"/>
            <a:ext cx="1915909" cy="368434"/>
          </a:xfrm>
          <a:prstGeom prst="rect">
            <a:avLst/>
          </a:prstGeom>
        </p:spPr>
        <p:txBody>
          <a:bodyPr wrap="none">
            <a:spAutoFit/>
          </a:bodyPr>
          <a:lstStyle/>
          <a:p>
            <a:pPr marL="685800" marR="0">
              <a:lnSpc>
                <a:spcPct val="107000"/>
              </a:lnSpc>
              <a:spcBef>
                <a:spcPts val="0"/>
              </a:spcBef>
              <a:spcAft>
                <a:spcPts val="800"/>
              </a:spcAft>
            </a:pPr>
            <a:r>
              <a:rPr lang="en-US" b="1" dirty="0">
                <a:latin typeface="Times New Roman" panose="02020603050405020304" pitchFamily="18" charset="0"/>
                <a:ea typeface="Cambria" panose="02040503050406030204" pitchFamily="18" charset="0"/>
                <a:cs typeface="Times New Roman" panose="02020603050405020304" pitchFamily="18" charset="0"/>
              </a:rPr>
              <a:t>Examples:</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60C6D85-3644-463E-8322-C601F481068B}"/>
              </a:ext>
            </a:extLst>
          </p:cNvPr>
          <p:cNvSpPr/>
          <p:nvPr/>
        </p:nvSpPr>
        <p:spPr>
          <a:xfrm>
            <a:off x="1577502" y="1928223"/>
            <a:ext cx="9036996" cy="3683188"/>
          </a:xfrm>
          <a:prstGeom prst="rect">
            <a:avLst/>
          </a:prstGeom>
        </p:spPr>
        <p:txBody>
          <a:bodyPr wrap="square">
            <a:spAutoFit/>
          </a:bodyPr>
          <a:lstStyle/>
          <a:p>
            <a:pPr marL="342900" marR="0" lvl="0" indent="-342900">
              <a:lnSpc>
                <a:spcPct val="107000"/>
              </a:lnSpc>
              <a:spcBef>
                <a:spcPts val="0"/>
              </a:spcBef>
              <a:spcAft>
                <a:spcPts val="1200"/>
              </a:spcAft>
              <a:buFont typeface="+mj-lt"/>
              <a:buAutoNum type="arabicParenR"/>
            </a:pPr>
            <a:r>
              <a:rPr lang="en-US" dirty="0">
                <a:latin typeface="Times New Roman" panose="02020603050405020304" pitchFamily="18" charset="0"/>
                <a:ea typeface="Cambria" panose="02040503050406030204" pitchFamily="18" charset="0"/>
                <a:cs typeface="Times New Roman" panose="02020603050405020304" pitchFamily="18" charset="0"/>
              </a:rPr>
              <a:t>“$500 of prepaid insurance expires during each accounting period.”  Calculation: No calculation; the amount of the adjustment for the current period is given.</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1200"/>
              </a:spcBef>
              <a:spcAft>
                <a:spcPts val="800"/>
              </a:spcAft>
              <a:buFont typeface="+mj-lt"/>
              <a:buAutoNum type="arabicParenR"/>
            </a:pPr>
            <a:r>
              <a:rPr lang="en-US" dirty="0">
                <a:latin typeface="Times New Roman" panose="02020603050405020304" pitchFamily="18" charset="0"/>
                <a:ea typeface="Cambria" panose="02040503050406030204" pitchFamily="18" charset="0"/>
                <a:cs typeface="Times New Roman" panose="02020603050405020304" pitchFamily="18" charset="0"/>
              </a:rPr>
              <a:t>“The Prepaid Insurance account shows a balance of $2,000.  An examination of the insurance policy indicates that only $1,500 of insurance coverage remains.”  Calculation: $2,000 - $1,500 = $500 amount of expense.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1200"/>
              </a:spcBef>
              <a:spcAft>
                <a:spcPts val="800"/>
              </a:spcAft>
              <a:buFont typeface="+mj-lt"/>
              <a:buAutoNum type="arabicParenR"/>
            </a:pPr>
            <a:r>
              <a:rPr lang="en-US" dirty="0">
                <a:latin typeface="Times New Roman" panose="02020603050405020304" pitchFamily="18" charset="0"/>
                <a:ea typeface="MS Mincho" panose="02020609040205080304" pitchFamily="49" charset="-128"/>
                <a:cs typeface="Times New Roman" panose="02020603050405020304" pitchFamily="18" charset="0"/>
              </a:rPr>
              <a:t>“An examination indicates that 25% of the Prepaid Insurance has been used.”           Calculation: $2,000 X .25 =$500 expense (Alternatively: “75% of the Prepaid Insurance remains to be used in the next accounting periods.” $2,000 X .75 = $1,500 remaining asset balance.)</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457200" marR="0">
              <a:lnSpc>
                <a:spcPct val="107000"/>
              </a:lnSpc>
              <a:spcBef>
                <a:spcPts val="0"/>
              </a:spcBef>
              <a:spcAft>
                <a:spcPts val="800"/>
              </a:spcAft>
            </a:pPr>
            <a:r>
              <a:rPr lang="en-US" dirty="0">
                <a:latin typeface="Times New Roman" panose="02020603050405020304" pitchFamily="18"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812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B4A609-F1CB-46D3-90F5-E7A79AAD5F31}"/>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AD0E34D0-6AC1-4E01-85F7-472774D4848F}"/>
              </a:ext>
            </a:extLst>
          </p:cNvPr>
          <p:cNvSpPr/>
          <p:nvPr/>
        </p:nvSpPr>
        <p:spPr>
          <a:xfrm>
            <a:off x="3635121" y="257943"/>
            <a:ext cx="5135765"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Unearned Revenue Adjustments</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9C443430-4D7F-4F11-A0DA-7A3D35467C55}"/>
              </a:ext>
            </a:extLst>
          </p:cNvPr>
          <p:cNvSpPr/>
          <p:nvPr/>
        </p:nvSpPr>
        <p:spPr>
          <a:xfrm>
            <a:off x="522049" y="1061915"/>
            <a:ext cx="11361907" cy="1553887"/>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An </a:t>
            </a: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unearned revenue</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a liability account that is created by receiving an advance payment from a customer before goods or services are provided. Then, when the goods or services are provided  the liability is reduced, and a revenue is recorded.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457200" marR="0">
              <a:lnSpc>
                <a:spcPct val="107000"/>
              </a:lnSpc>
              <a:spcBef>
                <a:spcPts val="0"/>
              </a:spcBef>
              <a:spcAft>
                <a:spcPts val="0"/>
              </a:spcAft>
            </a:pPr>
            <a:r>
              <a:rPr lang="en-US" dirty="0">
                <a:latin typeface="Times New Roman" panose="02020603050405020304" pitchFamily="18"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The adjusting journal entry follows this pattern: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B37A165-2B13-418E-8A6A-748982FD95F9}"/>
              </a:ext>
            </a:extLst>
          </p:cNvPr>
          <p:cNvGraphicFramePr>
            <a:graphicFrameLocks noGrp="1"/>
          </p:cNvGraphicFramePr>
          <p:nvPr>
            <p:extLst>
              <p:ext uri="{D42A27DB-BD31-4B8C-83A1-F6EECF244321}">
                <p14:modId xmlns:p14="http://schemas.microsoft.com/office/powerpoint/2010/main" val="300412889"/>
              </p:ext>
            </p:extLst>
          </p:nvPr>
        </p:nvGraphicFramePr>
        <p:xfrm>
          <a:off x="3180945" y="2830749"/>
          <a:ext cx="5077431" cy="577470"/>
        </p:xfrm>
        <a:graphic>
          <a:graphicData uri="http://schemas.openxmlformats.org/drawingml/2006/table">
            <a:tbl>
              <a:tblPr firstRow="1" firstCol="1" bandRow="1">
                <a:tableStyleId>{5C22544A-7EE6-4342-B048-85BDC9FD1C3A}</a:tableStyleId>
              </a:tblPr>
              <a:tblGrid>
                <a:gridCol w="396542">
                  <a:extLst>
                    <a:ext uri="{9D8B030D-6E8A-4147-A177-3AD203B41FA5}">
                      <a16:colId xmlns:a16="http://schemas.microsoft.com/office/drawing/2014/main" val="2265946476"/>
                    </a:ext>
                  </a:extLst>
                </a:gridCol>
                <a:gridCol w="2346723">
                  <a:extLst>
                    <a:ext uri="{9D8B030D-6E8A-4147-A177-3AD203B41FA5}">
                      <a16:colId xmlns:a16="http://schemas.microsoft.com/office/drawing/2014/main" val="2943848949"/>
                    </a:ext>
                  </a:extLst>
                </a:gridCol>
                <a:gridCol w="1239030">
                  <a:extLst>
                    <a:ext uri="{9D8B030D-6E8A-4147-A177-3AD203B41FA5}">
                      <a16:colId xmlns:a16="http://schemas.microsoft.com/office/drawing/2014/main" val="3212909098"/>
                    </a:ext>
                  </a:extLst>
                </a:gridCol>
                <a:gridCol w="1095136">
                  <a:extLst>
                    <a:ext uri="{9D8B030D-6E8A-4147-A177-3AD203B41FA5}">
                      <a16:colId xmlns:a16="http://schemas.microsoft.com/office/drawing/2014/main" val="2253519053"/>
                    </a:ext>
                  </a:extLst>
                </a:gridCol>
              </a:tblGrid>
              <a:tr h="282102">
                <a:tc>
                  <a:txBody>
                    <a:bodyPr/>
                    <a:lstStyle/>
                    <a:p>
                      <a:pPr marL="0" marR="0">
                        <a:lnSpc>
                          <a:spcPct val="107000"/>
                        </a:lnSpc>
                        <a:spcBef>
                          <a:spcPts val="0"/>
                        </a:spcBef>
                        <a:spcAft>
                          <a:spcPts val="0"/>
                        </a:spcAft>
                      </a:pPr>
                      <a:r>
                        <a:rPr lang="en-US" sz="1400" b="0" dirty="0">
                          <a:solidFill>
                            <a:schemeClr val="tx1"/>
                          </a:solidFill>
                          <a:effectLst/>
                        </a:rPr>
                        <a:t>xx</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Liability</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Revenue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6" name="Rectangle 5">
            <a:extLst>
              <a:ext uri="{FF2B5EF4-FFF2-40B4-BE49-F238E27FC236}">
                <a16:creationId xmlns:a16="http://schemas.microsoft.com/office/drawing/2014/main" id="{DB17B21D-F6D8-4636-96FB-E1053B7C9CB2}"/>
              </a:ext>
            </a:extLst>
          </p:cNvPr>
          <p:cNvSpPr/>
          <p:nvPr/>
        </p:nvSpPr>
        <p:spPr>
          <a:xfrm>
            <a:off x="522049" y="3577402"/>
            <a:ext cx="11258147" cy="66479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Example: On September 30 month end, a company provides $400 of services to a customer who had already paid in advance. </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0011517C-E0B1-47F2-AAC5-92F0FA1959BC}"/>
              </a:ext>
            </a:extLst>
          </p:cNvPr>
          <p:cNvGraphicFramePr>
            <a:graphicFrameLocks noGrp="1"/>
          </p:cNvGraphicFramePr>
          <p:nvPr>
            <p:extLst>
              <p:ext uri="{D42A27DB-BD31-4B8C-83A1-F6EECF244321}">
                <p14:modId xmlns:p14="http://schemas.microsoft.com/office/powerpoint/2010/main" val="4214611856"/>
              </p:ext>
            </p:extLst>
          </p:nvPr>
        </p:nvGraphicFramePr>
        <p:xfrm>
          <a:off x="3180945" y="4532591"/>
          <a:ext cx="5077431" cy="577968"/>
        </p:xfrm>
        <a:graphic>
          <a:graphicData uri="http://schemas.openxmlformats.org/drawingml/2006/table">
            <a:tbl>
              <a:tblPr firstRow="1" firstCol="1" bandRow="1">
                <a:tableStyleId>{5C22544A-7EE6-4342-B048-85BDC9FD1C3A}</a:tableStyleId>
              </a:tblPr>
              <a:tblGrid>
                <a:gridCol w="490678">
                  <a:extLst>
                    <a:ext uri="{9D8B030D-6E8A-4147-A177-3AD203B41FA5}">
                      <a16:colId xmlns:a16="http://schemas.microsoft.com/office/drawing/2014/main" val="2265946476"/>
                    </a:ext>
                  </a:extLst>
                </a:gridCol>
                <a:gridCol w="2252587">
                  <a:extLst>
                    <a:ext uri="{9D8B030D-6E8A-4147-A177-3AD203B41FA5}">
                      <a16:colId xmlns:a16="http://schemas.microsoft.com/office/drawing/2014/main" val="2943848949"/>
                    </a:ext>
                  </a:extLst>
                </a:gridCol>
                <a:gridCol w="1239030">
                  <a:extLst>
                    <a:ext uri="{9D8B030D-6E8A-4147-A177-3AD203B41FA5}">
                      <a16:colId xmlns:a16="http://schemas.microsoft.com/office/drawing/2014/main" val="3212909098"/>
                    </a:ext>
                  </a:extLst>
                </a:gridCol>
                <a:gridCol w="1095136">
                  <a:extLst>
                    <a:ext uri="{9D8B030D-6E8A-4147-A177-3AD203B41FA5}">
                      <a16:colId xmlns:a16="http://schemas.microsoft.com/office/drawing/2014/main" val="2253519053"/>
                    </a:ext>
                  </a:extLst>
                </a:gridCol>
              </a:tblGrid>
              <a:tr h="282600">
                <a:tc>
                  <a:txBody>
                    <a:bodyPr/>
                    <a:lstStyle/>
                    <a:p>
                      <a:pPr marL="0" marR="0">
                        <a:lnSpc>
                          <a:spcPct val="107000"/>
                        </a:lnSpc>
                        <a:spcBef>
                          <a:spcPts val="0"/>
                        </a:spcBef>
                        <a:spcAft>
                          <a:spcPts val="0"/>
                        </a:spcAft>
                      </a:pPr>
                      <a:r>
                        <a:rPr lang="en-US" sz="1400" b="0" dirty="0">
                          <a:solidFill>
                            <a:schemeClr val="tx1"/>
                          </a:solidFill>
                          <a:effectLst/>
                        </a:rPr>
                        <a:t>9/30</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Unearned Revenue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400</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Service Revenue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400</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
        <p:nvSpPr>
          <p:cNvPr id="8" name="Rectangle 7">
            <a:extLst>
              <a:ext uri="{FF2B5EF4-FFF2-40B4-BE49-F238E27FC236}">
                <a16:creationId xmlns:a16="http://schemas.microsoft.com/office/drawing/2014/main" id="{A6CCEFCC-7E27-49B3-B4C1-8D5A6BFD00C1}"/>
              </a:ext>
            </a:extLst>
          </p:cNvPr>
          <p:cNvSpPr/>
          <p:nvPr/>
        </p:nvSpPr>
        <p:spPr>
          <a:xfrm>
            <a:off x="596629" y="5495579"/>
            <a:ext cx="10998742" cy="646331"/>
          </a:xfrm>
          <a:prstGeom prst="rect">
            <a:avLst/>
          </a:prstGeom>
        </p:spPr>
        <p:txBody>
          <a:bodyPr wrap="square">
            <a:spAutoFit/>
          </a:bodyPr>
          <a:lstStyle/>
          <a:p>
            <a:r>
              <a:rPr lang="en-US" b="1" dirty="0">
                <a:latin typeface="Times New Roman" panose="02020603050405020304" pitchFamily="18" charset="0"/>
                <a:ea typeface="MS Mincho" panose="02020609040205080304" pitchFamily="49" charset="-128"/>
                <a:cs typeface="Times New Roman" panose="02020603050405020304" pitchFamily="18" charset="0"/>
              </a:rPr>
              <a:t>Reminder</a:t>
            </a:r>
            <a:r>
              <a:rPr lang="en-US" dirty="0">
                <a:latin typeface="Times New Roman" panose="02020603050405020304" pitchFamily="18" charset="0"/>
                <a:ea typeface="MS Mincho" panose="02020609040205080304" pitchFamily="49" charset="-128"/>
                <a:cs typeface="Times New Roman" panose="02020603050405020304" pitchFamily="18" charset="0"/>
              </a:rPr>
              <a:t>: 1) No cash is involved with the adjustment.  2) If the adjustment were not made Unearned Revenue would be overstated, and Service Revenue would be understated.</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35893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070B0B-10C3-4436-B037-30E79DD3D93F}"/>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666A2C9A-D849-4BAC-BCFB-7572C9B7C754}"/>
              </a:ext>
            </a:extLst>
          </p:cNvPr>
          <p:cNvSpPr/>
          <p:nvPr/>
        </p:nvSpPr>
        <p:spPr>
          <a:xfrm>
            <a:off x="2980885" y="228760"/>
            <a:ext cx="6833346"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Unearned Revenue Adjustments, continued</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BBBED68D-CA1C-440F-9810-1743F1BC07FC}"/>
              </a:ext>
            </a:extLst>
          </p:cNvPr>
          <p:cNvSpPr/>
          <p:nvPr/>
        </p:nvSpPr>
        <p:spPr>
          <a:xfrm>
            <a:off x="291829" y="1429810"/>
            <a:ext cx="11293813" cy="664797"/>
          </a:xfrm>
          <a:prstGeom prst="rect">
            <a:avLst/>
          </a:prstGeom>
        </p:spPr>
        <p:txBody>
          <a:bodyPr wrap="square">
            <a:spAutoFit/>
          </a:bodyPr>
          <a:lstStyle/>
          <a:p>
            <a:pPr marL="457200" marR="0">
              <a:lnSpc>
                <a:spcPct val="107000"/>
              </a:lnSpc>
              <a:spcBef>
                <a:spcPts val="0"/>
              </a:spcBef>
              <a:spcAft>
                <a:spcPts val="800"/>
              </a:spcAft>
            </a:pPr>
            <a:r>
              <a:rPr lang="en-US" b="1" dirty="0">
                <a:latin typeface="Times New Roman" panose="02020603050405020304" pitchFamily="18" charset="0"/>
                <a:ea typeface="Cambria" panose="02040503050406030204" pitchFamily="18" charset="0"/>
                <a:cs typeface="Times New Roman" panose="02020603050405020304" pitchFamily="18" charset="0"/>
              </a:rPr>
              <a:t>How to determine the amount of an unearned revenue adjustment: </a:t>
            </a:r>
            <a:r>
              <a:rPr lang="en-US" dirty="0">
                <a:latin typeface="Times New Roman" panose="02020603050405020304" pitchFamily="18" charset="0"/>
                <a:ea typeface="Cambria" panose="02040503050406030204" pitchFamily="18" charset="0"/>
                <a:cs typeface="Times New Roman" panose="02020603050405020304" pitchFamily="18" charset="0"/>
              </a:rPr>
              <a:t>The method used to determine the amount of the adjustment depends on the information that is given.</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962DF2A-F70E-48B7-8DC5-8D9EE57ABBDD}"/>
              </a:ext>
            </a:extLst>
          </p:cNvPr>
          <p:cNvGraphicFramePr>
            <a:graphicFrameLocks noGrp="1"/>
          </p:cNvGraphicFramePr>
          <p:nvPr>
            <p:extLst>
              <p:ext uri="{D42A27DB-BD31-4B8C-83A1-F6EECF244321}">
                <p14:modId xmlns:p14="http://schemas.microsoft.com/office/powerpoint/2010/main" val="3234943702"/>
              </p:ext>
            </p:extLst>
          </p:nvPr>
        </p:nvGraphicFramePr>
        <p:xfrm>
          <a:off x="2980885" y="2689664"/>
          <a:ext cx="6613256" cy="2146818"/>
        </p:xfrm>
        <a:graphic>
          <a:graphicData uri="http://schemas.openxmlformats.org/drawingml/2006/table">
            <a:tbl>
              <a:tblPr firstRow="1" firstCol="1" bandRow="1">
                <a:tableStyleId>{5940675A-B579-460E-94D1-54222C63F5DA}</a:tableStyleId>
              </a:tblPr>
              <a:tblGrid>
                <a:gridCol w="230580">
                  <a:extLst>
                    <a:ext uri="{9D8B030D-6E8A-4147-A177-3AD203B41FA5}">
                      <a16:colId xmlns:a16="http://schemas.microsoft.com/office/drawing/2014/main" val="4066325743"/>
                    </a:ext>
                  </a:extLst>
                </a:gridCol>
                <a:gridCol w="2948734">
                  <a:extLst>
                    <a:ext uri="{9D8B030D-6E8A-4147-A177-3AD203B41FA5}">
                      <a16:colId xmlns:a16="http://schemas.microsoft.com/office/drawing/2014/main" val="514154825"/>
                    </a:ext>
                  </a:extLst>
                </a:gridCol>
                <a:gridCol w="3433942">
                  <a:extLst>
                    <a:ext uri="{9D8B030D-6E8A-4147-A177-3AD203B41FA5}">
                      <a16:colId xmlns:a16="http://schemas.microsoft.com/office/drawing/2014/main" val="3919073917"/>
                    </a:ext>
                  </a:extLst>
                </a:gridCol>
              </a:tblGrid>
              <a:tr h="299874">
                <a:tc>
                  <a:txBody>
                    <a:bodyPr/>
                    <a:lstStyle/>
                    <a:p>
                      <a:pPr marL="0" marR="0" algn="ctr">
                        <a:lnSpc>
                          <a:spcPct val="107000"/>
                        </a:lnSpc>
                        <a:spcBef>
                          <a:spcPts val="0"/>
                        </a:spcBef>
                        <a:spcAft>
                          <a:spcPts val="0"/>
                        </a:spcAft>
                      </a:pPr>
                      <a:r>
                        <a:rPr lang="en-US" sz="1400" b="1">
                          <a:effectLst/>
                        </a:rPr>
                        <a:t> </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a:effectLst/>
                        </a:rPr>
                        <a:t>IF</a:t>
                      </a:r>
                      <a:endParaRPr lang="en-US" sz="14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b="1" dirty="0">
                          <a:effectLst/>
                        </a:rPr>
                        <a:t>THEN</a:t>
                      </a:r>
                      <a:endParaRPr lang="en-US" sz="14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5490872"/>
                  </a:ext>
                </a:extLst>
              </a:tr>
              <a:tr h="615648">
                <a:tc>
                  <a:txBody>
                    <a:bodyPr/>
                    <a:lstStyle/>
                    <a:p>
                      <a:pPr marL="0" marR="0" algn="ctr">
                        <a:lnSpc>
                          <a:spcPct val="107000"/>
                        </a:lnSpc>
                        <a:spcBef>
                          <a:spcPts val="300"/>
                        </a:spcBef>
                        <a:spcAft>
                          <a:spcPts val="800"/>
                        </a:spcAft>
                      </a:pPr>
                      <a:r>
                        <a:rPr lang="en-US" sz="1400">
                          <a:effectLst/>
                        </a:rPr>
                        <a:t>1</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The amount of revenue or liability decrease is given,</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300"/>
                        </a:spcBef>
                        <a:spcAft>
                          <a:spcPts val="800"/>
                        </a:spcAft>
                      </a:pPr>
                      <a:r>
                        <a:rPr lang="en-US" sz="1400">
                          <a:effectLst/>
                        </a:rPr>
                        <a:t>there is no calculation; use this amount.</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2301568"/>
                  </a:ext>
                </a:extLst>
              </a:tr>
              <a:tr h="615648">
                <a:tc>
                  <a:txBody>
                    <a:bodyPr/>
                    <a:lstStyle/>
                    <a:p>
                      <a:pPr marL="0" marR="0" algn="ctr">
                        <a:lnSpc>
                          <a:spcPct val="107000"/>
                        </a:lnSpc>
                        <a:spcBef>
                          <a:spcPts val="300"/>
                        </a:spcBef>
                        <a:spcAft>
                          <a:spcPts val="800"/>
                        </a:spcAft>
                      </a:pPr>
                      <a:r>
                        <a:rPr lang="en-US" sz="1400">
                          <a:effectLst/>
                        </a:rPr>
                        <a:t>2</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 the actual liability balance is given,</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subtract the actual balance from the account balance to determine the amount earned.</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11454378"/>
                  </a:ext>
                </a:extLst>
              </a:tr>
              <a:tr h="615648">
                <a:tc>
                  <a:txBody>
                    <a:bodyPr/>
                    <a:lstStyle/>
                    <a:p>
                      <a:pPr marL="0" marR="0" algn="ctr">
                        <a:lnSpc>
                          <a:spcPct val="107000"/>
                        </a:lnSpc>
                        <a:spcBef>
                          <a:spcPts val="300"/>
                        </a:spcBef>
                        <a:spcAft>
                          <a:spcPts val="800"/>
                        </a:spcAft>
                      </a:pPr>
                      <a:r>
                        <a:rPr lang="en-US" sz="1400">
                          <a:effectLst/>
                        </a:rPr>
                        <a:t>3</a:t>
                      </a:r>
                      <a:endParaRPr lang="en-US" sz="14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a percentage or fraction is given,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marL="0" marR="0">
                        <a:lnSpc>
                          <a:spcPct val="107000"/>
                        </a:lnSpc>
                        <a:spcBef>
                          <a:spcPts val="300"/>
                        </a:spcBef>
                        <a:spcAft>
                          <a:spcPts val="800"/>
                        </a:spcAft>
                      </a:pPr>
                      <a:r>
                        <a:rPr lang="en-US" sz="1400" dirty="0">
                          <a:effectLst/>
                        </a:rPr>
                        <a:t>use this to determine the amount earned or the actual balance.</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43138624"/>
                  </a:ext>
                </a:extLst>
              </a:tr>
            </a:tbl>
          </a:graphicData>
        </a:graphic>
      </p:graphicFrame>
    </p:spTree>
    <p:extLst>
      <p:ext uri="{BB962C8B-B14F-4D97-AF65-F5344CB8AC3E}">
        <p14:creationId xmlns:p14="http://schemas.microsoft.com/office/powerpoint/2010/main" val="43153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D7C62E-FDFF-40E6-A4F2-22E49D8ADD45}"/>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E3315B96-11A7-4A21-9986-E7180DE9F2BC}"/>
              </a:ext>
            </a:extLst>
          </p:cNvPr>
          <p:cNvSpPr/>
          <p:nvPr/>
        </p:nvSpPr>
        <p:spPr>
          <a:xfrm>
            <a:off x="2961429" y="326036"/>
            <a:ext cx="6833346"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Unearned Revenue Adjustments, continued</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7829EB2C-BB4A-45F5-9A23-771DA9F05456}"/>
              </a:ext>
            </a:extLst>
          </p:cNvPr>
          <p:cNvSpPr/>
          <p:nvPr/>
        </p:nvSpPr>
        <p:spPr>
          <a:xfrm>
            <a:off x="780054" y="1085242"/>
            <a:ext cx="1915909" cy="368434"/>
          </a:xfrm>
          <a:prstGeom prst="rect">
            <a:avLst/>
          </a:prstGeom>
        </p:spPr>
        <p:txBody>
          <a:bodyPr wrap="none">
            <a:spAutoFit/>
          </a:bodyPr>
          <a:lstStyle/>
          <a:p>
            <a:pPr marL="685800" marR="0">
              <a:lnSpc>
                <a:spcPct val="107000"/>
              </a:lnSpc>
              <a:spcBef>
                <a:spcPts val="0"/>
              </a:spcBef>
              <a:spcAft>
                <a:spcPts val="800"/>
              </a:spcAft>
            </a:pPr>
            <a:r>
              <a:rPr lang="en-US" b="1" dirty="0">
                <a:latin typeface="Times New Roman" panose="02020603050405020304" pitchFamily="18" charset="0"/>
                <a:ea typeface="Cambria" panose="02040503050406030204" pitchFamily="18" charset="0"/>
                <a:cs typeface="Times New Roman" panose="02020603050405020304" pitchFamily="18" charset="0"/>
              </a:rPr>
              <a:t>Examples:</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E0365FA-BFC5-4644-BEB6-409FC3FD10AB}"/>
              </a:ext>
            </a:extLst>
          </p:cNvPr>
          <p:cNvSpPr/>
          <p:nvPr/>
        </p:nvSpPr>
        <p:spPr>
          <a:xfrm>
            <a:off x="2078476" y="1917919"/>
            <a:ext cx="8599251" cy="4039696"/>
          </a:xfrm>
          <a:prstGeom prst="rect">
            <a:avLst/>
          </a:prstGeom>
        </p:spPr>
        <p:txBody>
          <a:bodyPr wrap="square">
            <a:spAutoFit/>
          </a:bodyPr>
          <a:lstStyle/>
          <a:p>
            <a:pPr marL="342900" marR="0" lvl="0" indent="-342900">
              <a:lnSpc>
                <a:spcPct val="107000"/>
              </a:lnSpc>
              <a:spcBef>
                <a:spcPts val="0"/>
              </a:spcBef>
              <a:spcAft>
                <a:spcPts val="2400"/>
              </a:spcAft>
              <a:buFont typeface="+mj-lt"/>
              <a:buAutoNum type="arabicParenR"/>
            </a:pPr>
            <a:r>
              <a:rPr lang="en-US" dirty="0">
                <a:latin typeface="Times New Roman" panose="02020603050405020304" pitchFamily="18" charset="0"/>
                <a:ea typeface="Cambria" panose="02040503050406030204" pitchFamily="18" charset="0"/>
                <a:cs typeface="Times New Roman" panose="02020603050405020304" pitchFamily="18" charset="0"/>
              </a:rPr>
              <a:t>“$400 of unearned revenue was earning during the accounting period.”  Calculation: No calculation; this is the amount of the adjustment for the current period.</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2"/>
            </a:pPr>
            <a:r>
              <a:rPr lang="en-US" dirty="0">
                <a:latin typeface="Times New Roman" panose="02020603050405020304" pitchFamily="18" charset="0"/>
                <a:ea typeface="Cambria" panose="02040503050406030204" pitchFamily="18" charset="0"/>
                <a:cs typeface="Times New Roman" panose="02020603050405020304" pitchFamily="18" charset="0"/>
              </a:rPr>
              <a:t>“The Unearned Revenue account shows a balance of $1,200.  An examination of the customer job records indicates that only $800 of liability still remains.”  Calculation: $1,200 - $800 = $400 amount of revenue earned. </a:t>
            </a:r>
          </a:p>
          <a:p>
            <a:pPr marL="342900" marR="0" lvl="0" indent="-342900">
              <a:lnSpc>
                <a:spcPct val="107000"/>
              </a:lnSpc>
              <a:spcBef>
                <a:spcPts val="0"/>
              </a:spcBef>
              <a:spcAft>
                <a:spcPts val="0"/>
              </a:spcAft>
              <a:buFont typeface="+mj-lt"/>
              <a:buAutoNum type="arabicParenR" startAt="3"/>
            </a:pPr>
            <a:endParaRPr lang="en-US" dirty="0">
              <a:latin typeface="Times New Roman" panose="020206030504050203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startAt="3"/>
            </a:pPr>
            <a:r>
              <a:rPr lang="en-US" dirty="0">
                <a:latin typeface="Times New Roman" panose="02020603050405020304" pitchFamily="18" charset="0"/>
                <a:ea typeface="Cambria" panose="02040503050406030204" pitchFamily="18" charset="0"/>
                <a:cs typeface="Times New Roman" panose="02020603050405020304" pitchFamily="18" charset="0"/>
              </a:rPr>
              <a:t>“An examination indicates that 1/3 of the Unearned Revenue has been earned.”  Calculation:$1,200 X 1/3 =$400 revenue (Alternatively: “2/3 of the Unearned Revenue remains to be earned in the next accounting periods.” $1,200 X 2/3 = $800 remaining liability balance.)</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457200" marR="0">
              <a:lnSpc>
                <a:spcPct val="107000"/>
              </a:lnSpc>
              <a:spcBef>
                <a:spcPts val="0"/>
              </a:spcBef>
              <a:spcAft>
                <a:spcPts val="800"/>
              </a:spcAft>
            </a:pPr>
            <a:r>
              <a:rPr lang="en-US" dirty="0">
                <a:latin typeface="Times New Roman" panose="02020603050405020304" pitchFamily="18"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7673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F35162-0B61-4650-AAC0-42BFC176F22D}"/>
              </a:ext>
            </a:extLst>
          </p:cNvPr>
          <p:cNvSpPr>
            <a:spLocks noGrp="1"/>
          </p:cNvSpPr>
          <p:nvPr>
            <p:ph type="ftr" sz="quarter" idx="11"/>
          </p:nvPr>
        </p:nvSpPr>
        <p:spPr/>
        <p:txBody>
          <a:bodyPr/>
          <a:lstStyle/>
          <a:p>
            <a:r>
              <a:rPr lang="en-US"/>
              <a:t>© Copyright 2018 Worthy and James Publishing</a:t>
            </a:r>
          </a:p>
        </p:txBody>
      </p:sp>
      <p:sp>
        <p:nvSpPr>
          <p:cNvPr id="3" name="Rectangle 2">
            <a:extLst>
              <a:ext uri="{FF2B5EF4-FFF2-40B4-BE49-F238E27FC236}">
                <a16:creationId xmlns:a16="http://schemas.microsoft.com/office/drawing/2014/main" id="{177473EF-51B3-402F-9620-2CA8FD964468}"/>
              </a:ext>
            </a:extLst>
          </p:cNvPr>
          <p:cNvSpPr/>
          <p:nvPr/>
        </p:nvSpPr>
        <p:spPr>
          <a:xfrm>
            <a:off x="4161487" y="136525"/>
            <a:ext cx="4180312" cy="523220"/>
          </a:xfrm>
          <a:prstGeom prst="rect">
            <a:avLst/>
          </a:prstGeom>
        </p:spPr>
        <p:txBody>
          <a:bodyPr wrap="none">
            <a:spAutoFit/>
          </a:bodyPr>
          <a:lstStyle/>
          <a:p>
            <a:pPr algn="ctr"/>
            <a:r>
              <a:rPr lang="en-US" sz="2800" b="1" dirty="0">
                <a:solidFill>
                  <a:schemeClr val="accent1">
                    <a:lumMod val="50000"/>
                  </a:schemeClr>
                </a:solidFill>
                <a:latin typeface="Times New Roman" panose="02020603050405020304" pitchFamily="18" charset="0"/>
                <a:ea typeface="MS Mincho" panose="02020609040205080304" pitchFamily="49" charset="-128"/>
                <a:cs typeface="Times New Roman" panose="02020603050405020304" pitchFamily="18" charset="0"/>
              </a:rPr>
              <a:t>Depreciation Adjustments</a:t>
            </a:r>
            <a:endParaRPr lang="en-US" sz="2800" dirty="0">
              <a:solidFill>
                <a:schemeClr val="accent1">
                  <a:lumMod val="50000"/>
                </a:schemeClr>
              </a:solidFill>
              <a:effectLst/>
              <a:latin typeface="Times" panose="02020603050405020304" pitchFamily="18" charset="0"/>
              <a:ea typeface="MS Mincho" panose="02020609040205080304" pitchFamily="49" charset="-128"/>
              <a:cs typeface="Times New Roman" panose="02020603050405020304" pitchFamily="18" charset="0"/>
            </a:endParaRPr>
          </a:p>
        </p:txBody>
      </p:sp>
      <p:sp>
        <p:nvSpPr>
          <p:cNvPr id="4" name="Rectangle 3">
            <a:extLst>
              <a:ext uri="{FF2B5EF4-FFF2-40B4-BE49-F238E27FC236}">
                <a16:creationId xmlns:a16="http://schemas.microsoft.com/office/drawing/2014/main" id="{160B12AA-E9D2-426B-856E-4E1E7EB82CFC}"/>
              </a:ext>
            </a:extLst>
          </p:cNvPr>
          <p:cNvSpPr/>
          <p:nvPr/>
        </p:nvSpPr>
        <p:spPr>
          <a:xfrm>
            <a:off x="486383" y="1247815"/>
            <a:ext cx="11361906" cy="2229841"/>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b="1" dirty="0">
                <a:solidFill>
                  <a:srgbClr val="5439F7"/>
                </a:solidFill>
                <a:latin typeface="Times New Roman" panose="02020603050405020304" pitchFamily="18" charset="0"/>
                <a:ea typeface="Cambria" panose="02040503050406030204" pitchFamily="18" charset="0"/>
                <a:cs typeface="Times New Roman" panose="02020603050405020304" pitchFamily="18" charset="0"/>
              </a:rPr>
              <a:t>Depreciation</a:t>
            </a:r>
            <a:r>
              <a:rPr lang="en-US" dirty="0">
                <a:solidFill>
                  <a:srgbClr val="31849B"/>
                </a:solidFill>
                <a:latin typeface="Times New Roman" panose="02020603050405020304" pitchFamily="18" charset="0"/>
                <a:ea typeface="Cambria" panose="02040503050406030204" pitchFamily="18" charset="0"/>
                <a:cs typeface="Times New Roman" panose="02020603050405020304" pitchFamily="18" charset="0"/>
              </a:rPr>
              <a:t> </a:t>
            </a:r>
            <a:r>
              <a:rPr lang="en-US" dirty="0">
                <a:latin typeface="Times New Roman" panose="02020603050405020304" pitchFamily="18" charset="0"/>
                <a:ea typeface="Cambria" panose="02040503050406030204" pitchFamily="18" charset="0"/>
                <a:cs typeface="Times New Roman" panose="02020603050405020304" pitchFamily="18" charset="0"/>
              </a:rPr>
              <a:t>is the process of allocating the cost of plant and equipment, or other long-term physical assets, into expense each accounting period.  This happens as the assets are used up and their future benefits are decreased. </a:t>
            </a:r>
            <a:endParaRPr lang="en-US" dirty="0">
              <a:latin typeface="Cambria" panose="02040503050406030204" pitchFamily="18" charset="0"/>
              <a:ea typeface="Cambria" panose="020405030504060302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cs typeface="Times New Roman" panose="02020603050405020304" pitchFamily="18" charset="0"/>
              </a:rPr>
              <a:t> </a:t>
            </a:r>
            <a:endParaRPr lang="en-US" dirty="0">
              <a:latin typeface="Times" panose="02020603050405020304" pitchFamily="18" charset="0"/>
              <a:ea typeface="MS Mincho" panose="02020609040205080304" pitchFamily="49" charset="-128"/>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Depreciation is an allocation of original asset cost over a number of estimated years.  Depreciation is NOT about recording a decrease in sales value.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457200" marR="0">
              <a:lnSpc>
                <a:spcPct val="107000"/>
              </a:lnSpc>
              <a:spcBef>
                <a:spcPts val="0"/>
              </a:spcBef>
              <a:spcAft>
                <a:spcPts val="0"/>
              </a:spcAft>
            </a:pPr>
            <a:r>
              <a:rPr lang="en-US" dirty="0">
                <a:latin typeface="Times New Roman" panose="02020603050405020304" pitchFamily="18" charset="0"/>
                <a:ea typeface="Cambria" panose="02040503050406030204" pitchFamily="18" charset="0"/>
                <a:cs typeface="Times New Roman" panose="02020603050405020304" pitchFamily="18" charset="0"/>
              </a:rPr>
              <a:t> </a:t>
            </a:r>
            <a:endParaRPr lang="en-US" dirty="0">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Times New Roman" panose="02020603050405020304" pitchFamily="18" charset="0"/>
                <a:ea typeface="Cambria" panose="02040503050406030204" pitchFamily="18" charset="0"/>
                <a:cs typeface="Times New Roman" panose="02020603050405020304" pitchFamily="18" charset="0"/>
              </a:rPr>
              <a:t>Recording a depreciation expense adjustment follows this pattern:</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394F703-C9FA-427F-B867-EE1B9FB86A7F}"/>
              </a:ext>
            </a:extLst>
          </p:cNvPr>
          <p:cNvGraphicFramePr>
            <a:graphicFrameLocks noGrp="1"/>
          </p:cNvGraphicFramePr>
          <p:nvPr>
            <p:extLst>
              <p:ext uri="{D42A27DB-BD31-4B8C-83A1-F6EECF244321}">
                <p14:modId xmlns:p14="http://schemas.microsoft.com/office/powerpoint/2010/main" val="2522466059"/>
              </p:ext>
            </p:extLst>
          </p:nvPr>
        </p:nvGraphicFramePr>
        <p:xfrm>
          <a:off x="3356043" y="4046208"/>
          <a:ext cx="5077431" cy="607151"/>
        </p:xfrm>
        <a:graphic>
          <a:graphicData uri="http://schemas.openxmlformats.org/drawingml/2006/table">
            <a:tbl>
              <a:tblPr firstRow="1" firstCol="1" bandRow="1">
                <a:tableStyleId>{5C22544A-7EE6-4342-B048-85BDC9FD1C3A}</a:tableStyleId>
              </a:tblPr>
              <a:tblGrid>
                <a:gridCol w="490678">
                  <a:extLst>
                    <a:ext uri="{9D8B030D-6E8A-4147-A177-3AD203B41FA5}">
                      <a16:colId xmlns:a16="http://schemas.microsoft.com/office/drawing/2014/main" val="2265946476"/>
                    </a:ext>
                  </a:extLst>
                </a:gridCol>
                <a:gridCol w="2427620">
                  <a:extLst>
                    <a:ext uri="{9D8B030D-6E8A-4147-A177-3AD203B41FA5}">
                      <a16:colId xmlns:a16="http://schemas.microsoft.com/office/drawing/2014/main" val="2943848949"/>
                    </a:ext>
                  </a:extLst>
                </a:gridCol>
                <a:gridCol w="1063997">
                  <a:extLst>
                    <a:ext uri="{9D8B030D-6E8A-4147-A177-3AD203B41FA5}">
                      <a16:colId xmlns:a16="http://schemas.microsoft.com/office/drawing/2014/main" val="3212909098"/>
                    </a:ext>
                  </a:extLst>
                </a:gridCol>
                <a:gridCol w="1095136">
                  <a:extLst>
                    <a:ext uri="{9D8B030D-6E8A-4147-A177-3AD203B41FA5}">
                      <a16:colId xmlns:a16="http://schemas.microsoft.com/office/drawing/2014/main" val="2253519053"/>
                    </a:ext>
                  </a:extLst>
                </a:gridCol>
              </a:tblGrid>
              <a:tr h="311783">
                <a:tc>
                  <a:txBody>
                    <a:bodyPr/>
                    <a:lstStyle/>
                    <a:p>
                      <a:pPr marL="0" marR="0">
                        <a:lnSpc>
                          <a:spcPct val="107000"/>
                        </a:lnSpc>
                        <a:spcBef>
                          <a:spcPts val="0"/>
                        </a:spcBef>
                        <a:spcAft>
                          <a:spcPts val="0"/>
                        </a:spcAft>
                      </a:pPr>
                      <a:r>
                        <a:rPr lang="en-US" sz="1400" b="0" dirty="0">
                          <a:solidFill>
                            <a:schemeClr val="tx1"/>
                          </a:solidFill>
                          <a:effectLst/>
                        </a:rPr>
                        <a:t>xx</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b="0" dirty="0">
                          <a:solidFill>
                            <a:schemeClr val="tx1"/>
                          </a:solidFill>
                          <a:effectLst/>
                        </a:rPr>
                        <a:t>Depreciation Expense</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b="0" dirty="0">
                          <a:solidFill>
                            <a:schemeClr val="tx1"/>
                          </a:solidFill>
                          <a:effectLst/>
                        </a:rPr>
                        <a:t>$$</a:t>
                      </a:r>
                      <a:endParaRPr lang="en-US" sz="14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51324182"/>
                  </a:ext>
                </a:extLst>
              </a:tr>
              <a:tr h="295368">
                <a:tc>
                  <a:txBody>
                    <a:bodyPr/>
                    <a:lstStyle/>
                    <a:p>
                      <a:pPr marL="0" marR="0">
                        <a:lnSpc>
                          <a:spcPct val="107000"/>
                        </a:lnSpc>
                        <a:spcBef>
                          <a:spcPts val="0"/>
                        </a:spcBef>
                        <a:spcAft>
                          <a:spcPts val="0"/>
                        </a:spcAft>
                      </a:pPr>
                      <a:r>
                        <a:rPr lang="en-US" sz="1100">
                          <a:effectLst/>
                        </a:rPr>
                        <a:t> </a:t>
                      </a:r>
                      <a:endParaRPr lang="en-US" sz="1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nSpc>
                          <a:spcPct val="107000"/>
                        </a:lnSpc>
                        <a:spcBef>
                          <a:spcPts val="0"/>
                        </a:spcBef>
                        <a:spcAft>
                          <a:spcPts val="0"/>
                        </a:spcAft>
                      </a:pPr>
                      <a:r>
                        <a:rPr lang="en-US" sz="1400" dirty="0">
                          <a:effectLst/>
                        </a:rPr>
                        <a:t>     Accumulated Depreciation</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 </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algn="ctr">
                        <a:lnSpc>
                          <a:spcPct val="107000"/>
                        </a:lnSpc>
                        <a:spcBef>
                          <a:spcPts val="0"/>
                        </a:spcBef>
                        <a:spcAft>
                          <a:spcPts val="0"/>
                        </a:spcAft>
                      </a:pPr>
                      <a:r>
                        <a:rPr lang="en-US" sz="1400" dirty="0">
                          <a:effectLst/>
                        </a:rPr>
                        <a:t>$$</a:t>
                      </a:r>
                      <a:endParaRPr lang="en-US" sz="14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26389292"/>
                  </a:ext>
                </a:extLst>
              </a:tr>
            </a:tbl>
          </a:graphicData>
        </a:graphic>
      </p:graphicFrame>
    </p:spTree>
    <p:extLst>
      <p:ext uri="{BB962C8B-B14F-4D97-AF65-F5344CB8AC3E}">
        <p14:creationId xmlns:p14="http://schemas.microsoft.com/office/powerpoint/2010/main" val="3297085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1452</Words>
  <Application>Microsoft Office PowerPoint</Application>
  <PresentationFormat>Widescreen</PresentationFormat>
  <Paragraphs>239</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Mincho</vt:lpstr>
      <vt:lpstr>Arial</vt:lpstr>
      <vt:lpstr>Calibri</vt:lpstr>
      <vt:lpstr>Calibri Light</vt:lpstr>
      <vt:lpstr>Cambria</vt:lpstr>
      <vt:lpstr>Symbol</vt:lpstr>
      <vt:lpstr>Times</vt:lpstr>
      <vt:lpstr>Times New Roman</vt:lpstr>
      <vt:lpstr>Office Theme</vt:lpstr>
      <vt:lpstr>Basic Accounting Concepts Principles and Procedures, 2nd Edition, Volume 1  </vt:lpstr>
      <vt:lpstr>Learning Goal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Accounting Concepts Principles and Procedures, 2nd Edition, Volume 1</dc:title>
  <dc:creator>djudie</dc:creator>
  <cp:lastModifiedBy>djudie</cp:lastModifiedBy>
  <cp:revision>27</cp:revision>
  <dcterms:created xsi:type="dcterms:W3CDTF">2018-11-29T21:09:32Z</dcterms:created>
  <dcterms:modified xsi:type="dcterms:W3CDTF">2018-12-01T00:36:23Z</dcterms:modified>
</cp:coreProperties>
</file>